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6859575" cx="12190400"/>
  <p:notesSz cx="6808775" cy="9940925"/>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B205D5-7FDD-4721-A89A-9D6F86CDD4E3}">
  <a:tblStyle styleId="{15B205D5-7FDD-4721-A89A-9D6F86CDD4E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QuattrocentoSans-regular.fntdata"/><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QuattrocentoSans-italic.fntdata"/><Relationship Id="rId25" Type="http://schemas.openxmlformats.org/officeDocument/2006/relationships/font" Target="fonts/QuattrocentoSans-bold.fntdata"/><Relationship Id="rId27" Type="http://schemas.openxmlformats.org/officeDocument/2006/relationships/font" Target="fonts/Quattrocento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7" name="Google Shape;457;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492" name="Google Shape;492;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8" name="Google Shape;508;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e12f9efd90_0_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e12f9efd90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16" name="Google Shape;516;ge12f9efd90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5" name="Google Shape;355;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8" name="Google Shape;36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0" name="Google Shape;380;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4" name="Google Shape;424;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8" name="Google Shape;43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2.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4.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5.png"/><Relationship Id="rId13" Type="http://schemas.openxmlformats.org/officeDocument/2006/relationships/image" Target="../media/image39.png"/><Relationship Id="rId12" Type="http://schemas.openxmlformats.org/officeDocument/2006/relationships/image" Target="../media/image38.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27.png"/><Relationship Id="rId7" Type="http://schemas.openxmlformats.org/officeDocument/2006/relationships/image" Target="../media/image24.jp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3.png"/><Relationship Id="rId13" Type="http://schemas.openxmlformats.org/officeDocument/2006/relationships/image" Target="../media/image28.jpg"/><Relationship Id="rId12" Type="http://schemas.openxmlformats.org/officeDocument/2006/relationships/image" Target="../media/image24.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34.png"/><Relationship Id="rId5" Type="http://schemas.openxmlformats.org/officeDocument/2006/relationships/image" Target="../media/image1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1</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2021</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0" name="Google Shape;460;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r>
              <a:rPr b="1" i="0" lang="es-ES" sz="1600" u="none" cap="none" strike="noStrike">
                <a:solidFill>
                  <a:srgbClr val="FF0000"/>
                </a:solidFill>
                <a:latin typeface="Quattrocento Sans"/>
                <a:ea typeface="Quattrocento Sans"/>
                <a:cs typeface="Quattrocento Sans"/>
                <a:sym typeface="Quattrocento Sans"/>
              </a:rPr>
              <a:t>Negativa</a:t>
            </a:r>
            <a:r>
              <a:rPr b="1" i="0" lang="es-ES" sz="1600" u="none" cap="none" strike="noStrike">
                <a:solidFill>
                  <a:srgbClr val="000000"/>
                </a:solidFill>
                <a:latin typeface="Quattrocento Sans"/>
                <a:ea typeface="Quattrocento Sans"/>
                <a:cs typeface="Quattrocento Sans"/>
                <a:sym typeface="Quattrocento Sans"/>
              </a:rPr>
              <a:t> = Mal + Muy mal</a:t>
            </a:r>
            <a:endParaRPr/>
          </a:p>
        </p:txBody>
      </p:sp>
      <p:sp>
        <p:nvSpPr>
          <p:cNvPr id="461" name="Google Shape;461;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2" name="Google Shape;462;p50"/>
          <p:cNvGrpSpPr/>
          <p:nvPr/>
        </p:nvGrpSpPr>
        <p:grpSpPr>
          <a:xfrm>
            <a:off x="330065" y="1177264"/>
            <a:ext cx="928661" cy="803956"/>
            <a:chOff x="309570" y="5205826"/>
            <a:chExt cx="1033108" cy="1113050"/>
          </a:xfrm>
        </p:grpSpPr>
        <p:pic>
          <p:nvPicPr>
            <p:cNvPr id="463" name="Google Shape;463;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4" name="Google Shape;464;p50"/>
            <p:cNvGrpSpPr/>
            <p:nvPr/>
          </p:nvGrpSpPr>
          <p:grpSpPr>
            <a:xfrm>
              <a:off x="309570" y="5205826"/>
              <a:ext cx="1033108" cy="689927"/>
              <a:chOff x="309570" y="5205826"/>
              <a:chExt cx="1033108" cy="689927"/>
            </a:xfrm>
          </p:grpSpPr>
          <p:pic>
            <p:nvPicPr>
              <p:cNvPr id="465" name="Google Shape;465;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6" name="Google Shape;466;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7" name="Google Shape;467;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8" name="Google Shape;468;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9" name="Google Shape;469;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0" name="Google Shape;470;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1" name="Google Shape;471;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2" name="Google Shape;472;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3" name="Google Shape;473;p50"/>
          <p:cNvGrpSpPr/>
          <p:nvPr/>
        </p:nvGrpSpPr>
        <p:grpSpPr>
          <a:xfrm>
            <a:off x="6376027" y="3302945"/>
            <a:ext cx="1203582" cy="1086123"/>
            <a:chOff x="159715" y="4832860"/>
            <a:chExt cx="1203582" cy="1086123"/>
          </a:xfrm>
        </p:grpSpPr>
        <p:pic>
          <p:nvPicPr>
            <p:cNvPr descr="Resultado de imagen de icono queue" id="474" name="Google Shape;474;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5" name="Google Shape;475;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6" name="Google Shape;476;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7" name="Google Shape;477;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8" name="Google Shape;478;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9" name="Google Shape;479;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0" name="Google Shape;480;p50"/>
          <p:cNvSpPr txBox="1"/>
          <p:nvPr/>
        </p:nvSpPr>
        <p:spPr>
          <a:xfrm>
            <a:off x="443625" y="5487350"/>
            <a:ext cx="89865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95,89% </a:t>
            </a:r>
            <a:r>
              <a:rPr lang="es-ES" sz="1800">
                <a:solidFill>
                  <a:schemeClr val="dk1"/>
                </a:solidFill>
                <a:latin typeface="Quattrocento Sans"/>
                <a:ea typeface="Quattrocento Sans"/>
                <a:cs typeface="Quattrocento Sans"/>
                <a:sym typeface="Quattrocento Sans"/>
              </a:rPr>
              <a:t>de casos,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del </a:t>
            </a:r>
            <a:r>
              <a:rPr b="1" lang="es-ES" sz="1800">
                <a:solidFill>
                  <a:schemeClr val="dk1"/>
                </a:solidFill>
                <a:latin typeface="Quattrocento Sans"/>
                <a:ea typeface="Quattrocento Sans"/>
                <a:cs typeface="Quattrocento Sans"/>
                <a:sym typeface="Quattrocento Sans"/>
              </a:rPr>
              <a:t>92,76%,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t>
            </a:r>
            <a:r>
              <a:rPr lang="es-ES" sz="1800">
                <a:solidFill>
                  <a:srgbClr val="0052DE"/>
                </a:solidFill>
                <a:latin typeface="Quattrocento Sans"/>
                <a:ea typeface="Quattrocento Sans"/>
                <a:cs typeface="Quattrocento Sans"/>
                <a:sym typeface="Quattrocento Sans"/>
              </a:rPr>
              <a:t>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83,28%</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60,06% </a:t>
            </a:r>
            <a:r>
              <a:rPr lang="es-ES" sz="1800">
                <a:solidFill>
                  <a:schemeClr val="dk1"/>
                </a:solidFill>
                <a:latin typeface="Quattrocento Sans"/>
                <a:ea typeface="Quattrocento Sans"/>
                <a:cs typeface="Quattrocento Sans"/>
                <a:sym typeface="Quattrocento Sans"/>
              </a:rPr>
              <a:t>siendo este el parámetro menos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486" name="Google Shape;486;p51"/>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487" name="Google Shape;487;p51"/>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488" name="Google Shape;488;p5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2"/>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495" name="Google Shape;495;p52"/>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22 de 331 (un 6.6% de los mismos). El centro donde más muestra se recoge es Jardín de Cactus con 7 aportaciones. En general la queja más frecuente es el precio con 10 menciones y falta de información con 8.</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JARDÍN DE CACTUS (7)</a:t>
            </a:r>
            <a:endParaRPr/>
          </a:p>
          <a:p>
            <a:pPr indent="-133350" lvl="1" marL="544250" marR="0" rtl="0" algn="just">
              <a:spcBef>
                <a:spcPts val="0"/>
              </a:spcBef>
              <a:spcAft>
                <a:spcPts val="0"/>
              </a:spcAft>
              <a:buClr>
                <a:schemeClr val="dk1"/>
              </a:buClr>
              <a:buSzPts val="2100"/>
              <a:buFont typeface="Arial"/>
              <a:buChar char="•"/>
            </a:pPr>
            <a:r>
              <a:rPr b="1" i="0" lang="es-ES" sz="2100" u="none" cap="none" strike="noStrike">
                <a:solidFill>
                  <a:schemeClr val="dk1"/>
                </a:solidFill>
                <a:latin typeface="Calibri"/>
                <a:ea typeface="Calibri"/>
                <a:cs typeface="Calibri"/>
                <a:sym typeface="Calibri"/>
              </a:rPr>
              <a:t> Elevada repetición: </a:t>
            </a:r>
            <a:r>
              <a:rPr lang="es-ES" sz="2100">
                <a:solidFill>
                  <a:schemeClr val="dk1"/>
                </a:solidFill>
                <a:latin typeface="Calibri"/>
                <a:ea typeface="Calibri"/>
                <a:cs typeface="Calibri"/>
                <a:sym typeface="Calibri"/>
              </a:rPr>
              <a:t>Información (3), precio (2), seguridad en terrazas (1), otros (3).</a:t>
            </a:r>
            <a:endParaRPr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MIRADOR DEL RÍO</a:t>
            </a:r>
            <a:r>
              <a:rPr lang="es-ES" sz="2100">
                <a:solidFill>
                  <a:schemeClr val="dk1"/>
                </a:solidFill>
                <a:latin typeface="Calibri"/>
                <a:ea typeface="Calibri"/>
                <a:cs typeface="Calibri"/>
                <a:sym typeface="Calibri"/>
              </a:rPr>
              <a:t> (7)</a:t>
            </a:r>
            <a:endParaRPr>
              <a:solidFill>
                <a:schemeClr val="dk1"/>
              </a:solidFill>
            </a:endParaRPr>
          </a:p>
          <a:p>
            <a:pPr indent="-133350" lvl="1" marL="544250" rtl="0" algn="just">
              <a:spcBef>
                <a:spcPts val="0"/>
              </a:spcBef>
              <a:spcAft>
                <a:spcPts val="0"/>
              </a:spcAft>
              <a:buClr>
                <a:schemeClr val="dk1"/>
              </a:buClr>
              <a:buSzPts val="2100"/>
              <a:buChar char="•"/>
            </a:pPr>
            <a:r>
              <a:rPr b="1" lang="es-ES" sz="2100">
                <a:solidFill>
                  <a:schemeClr val="dk1"/>
                </a:solidFill>
                <a:latin typeface="Calibri"/>
                <a:ea typeface="Calibri"/>
                <a:cs typeface="Calibri"/>
                <a:sym typeface="Calibri"/>
              </a:rPr>
              <a:t> Elevada repetición: </a:t>
            </a:r>
            <a:r>
              <a:rPr lang="es-ES" sz="2100">
                <a:solidFill>
                  <a:schemeClr val="dk1"/>
                </a:solidFill>
                <a:latin typeface="Calibri"/>
                <a:ea typeface="Calibri"/>
                <a:cs typeface="Calibri"/>
                <a:sym typeface="Calibri"/>
              </a:rPr>
              <a:t>Precio excesivo (4),,información detallada del centro (1), otros (2).</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JAMEOS DLE AGUA (6)</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Elevada repetición: </a:t>
            </a:r>
            <a:r>
              <a:rPr lang="es-ES" sz="2100">
                <a:solidFill>
                  <a:schemeClr val="dk1"/>
                </a:solidFill>
                <a:latin typeface="Calibri"/>
                <a:ea typeface="Calibri"/>
                <a:cs typeface="Calibri"/>
                <a:sym typeface="Calibri"/>
              </a:rPr>
              <a:t>Pecio excesivo (4), información (2),  parte del centro cerrada (2) otros (2).</a:t>
            </a:r>
            <a:endParaRPr sz="2100">
              <a:solidFill>
                <a:schemeClr val="dk1"/>
              </a:solidFill>
              <a:latin typeface="Calibri"/>
              <a:ea typeface="Calibri"/>
              <a:cs typeface="Calibri"/>
              <a:sym typeface="Calibri"/>
            </a:endParaRPr>
          </a:p>
          <a:p>
            <a:pPr indent="0" lvl="1" marL="544251" marR="0" rtl="0" algn="just">
              <a:spcBef>
                <a:spcPts val="0"/>
              </a:spcBef>
              <a:spcAft>
                <a:spcPts val="0"/>
              </a:spcAft>
              <a:buNone/>
            </a:pPr>
            <a:r>
              <a:rPr lang="es-ES" sz="2100">
                <a:solidFill>
                  <a:schemeClr val="dk1"/>
                </a:solidFill>
                <a:latin typeface="Calibri"/>
                <a:ea typeface="Calibri"/>
                <a:cs typeface="Calibri"/>
                <a:sym typeface="Calibri"/>
              </a:rPr>
              <a:t>CUEVA DE LOS VERDES (1)</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Propuestas</a:t>
            </a:r>
            <a:r>
              <a:rPr b="0" i="0" lang="es-ES" sz="2100" u="none" cap="none" strike="noStrike">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Mejorar visita, completar con JA (1),  Mejorar visita, dar más información histórica (1).</a:t>
            </a:r>
            <a:endParaRPr sz="2100">
              <a:solidFill>
                <a:schemeClr val="dk1"/>
              </a:solidFill>
              <a:latin typeface="Calibri"/>
              <a:ea typeface="Calibri"/>
              <a:cs typeface="Calibri"/>
              <a:sym typeface="Calibri"/>
            </a:endParaRPr>
          </a:p>
          <a:p>
            <a:pPr indent="0" lvl="0" marL="544250" rtl="0" algn="just">
              <a:spcBef>
                <a:spcPts val="0"/>
              </a:spcBef>
              <a:spcAft>
                <a:spcPts val="0"/>
              </a:spcAft>
              <a:buNone/>
            </a:pPr>
            <a:r>
              <a:rPr lang="es-ES" sz="2100">
                <a:solidFill>
                  <a:schemeClr val="dk1"/>
                </a:solidFill>
                <a:latin typeface="Calibri"/>
                <a:ea typeface="Calibri"/>
                <a:cs typeface="Calibri"/>
                <a:sym typeface="Calibri"/>
              </a:rPr>
              <a:t>  CASTILLO DE SAN JOSÉ-MIAC (1)</a:t>
            </a:r>
            <a:r>
              <a:rPr b="0" i="0" lang="es-ES" sz="2100" u="none" cap="none" strike="noStrike">
                <a:solidFill>
                  <a:schemeClr val="dk1"/>
                </a:solidFill>
                <a:latin typeface="Calibri"/>
                <a:ea typeface="Calibri"/>
                <a:cs typeface="Calibri"/>
                <a:sym typeface="Calibri"/>
              </a:rPr>
              <a:t> </a:t>
            </a:r>
            <a:endParaRPr b="0" i="0" sz="2100" u="none" cap="none" strike="noStrike">
              <a:solidFill>
                <a:schemeClr val="dk1"/>
              </a:solidFill>
              <a:latin typeface="Calibri"/>
              <a:ea typeface="Calibri"/>
              <a:cs typeface="Calibri"/>
              <a:sym typeface="Calibri"/>
            </a:endParaRPr>
          </a:p>
          <a:p>
            <a:pPr indent="-133350" lvl="1" marL="544250" marR="0" rtl="0" algn="just">
              <a:spcBef>
                <a:spcPts val="0"/>
              </a:spcBef>
              <a:spcAft>
                <a:spcPts val="0"/>
              </a:spcAft>
              <a:buClr>
                <a:schemeClr val="dk1"/>
              </a:buClr>
              <a:buSzPts val="2100"/>
              <a:buFont typeface="Calibri"/>
              <a:buChar char="•"/>
            </a:pPr>
            <a:r>
              <a:rPr b="1" lang="es-ES" sz="2100">
                <a:solidFill>
                  <a:schemeClr val="dk1"/>
                </a:solidFill>
                <a:latin typeface="Calibri"/>
                <a:ea typeface="Calibri"/>
                <a:cs typeface="Calibri"/>
                <a:sym typeface="Calibri"/>
              </a:rPr>
              <a:t>Elevada repetición</a:t>
            </a:r>
            <a:r>
              <a:rPr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Información obras (1).</a:t>
            </a:r>
            <a:endParaRPr sz="1800">
              <a:solidFill>
                <a:schemeClr val="dk1"/>
              </a:solidFill>
              <a:latin typeface="Calibri"/>
              <a:ea typeface="Calibri"/>
              <a:cs typeface="Calibri"/>
              <a:sym typeface="Calibri"/>
            </a:endParaRPr>
          </a:p>
        </p:txBody>
      </p:sp>
      <p:sp>
        <p:nvSpPr>
          <p:cNvPr id="496" name="Google Shape;496;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02" name="Google Shape;502;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03" name="Google Shape;503;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04" name="Google Shape;504;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b="1" i="0" sz="3200" u="none" cap="none" strike="noStrike">
              <a:solidFill>
                <a:srgbClr val="003794"/>
              </a:solidFill>
              <a:latin typeface="Quattrocento Sans"/>
              <a:ea typeface="Quattrocento Sans"/>
              <a:cs typeface="Quattrocento Sans"/>
              <a:sym typeface="Quattrocento Sans"/>
            </a:endParaRPr>
          </a:p>
        </p:txBody>
      </p:sp>
      <p:sp>
        <p:nvSpPr>
          <p:cNvPr id="511" name="Google Shape;511;p54"/>
          <p:cNvSpPr txBox="1"/>
          <p:nvPr/>
        </p:nvSpPr>
        <p:spPr>
          <a:xfrm>
            <a:off x="320975" y="765500"/>
            <a:ext cx="11535000" cy="58395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La </a:t>
            </a:r>
            <a:r>
              <a:rPr b="1" lang="es-ES" sz="2300">
                <a:solidFill>
                  <a:schemeClr val="dk1"/>
                </a:solidFill>
                <a:latin typeface="Calibri"/>
                <a:ea typeface="Calibri"/>
                <a:cs typeface="Calibri"/>
                <a:sym typeface="Calibri"/>
              </a:rPr>
              <a:t>tasa de respuesta </a:t>
            </a:r>
            <a:r>
              <a:rPr lang="es-ES" sz="2300">
                <a:solidFill>
                  <a:schemeClr val="dk1"/>
                </a:solidFill>
                <a:latin typeface="Calibri"/>
                <a:ea typeface="Calibri"/>
                <a:cs typeface="Calibri"/>
                <a:sym typeface="Calibri"/>
              </a:rPr>
              <a:t>debe mejorar en todos los centros, el error muestral global se sitúa en 5.4% (frente al 4.6% del trimestre precedente), individualmente todos están por encima del 5%, es decir, </a:t>
            </a:r>
            <a:r>
              <a:rPr b="1" lang="es-ES" sz="2300">
                <a:solidFill>
                  <a:schemeClr val="dk1"/>
                </a:solidFill>
                <a:latin typeface="Calibri"/>
                <a:ea typeface="Calibri"/>
                <a:cs typeface="Calibri"/>
                <a:sym typeface="Calibri"/>
              </a:rPr>
              <a:t>no tenemos muestras representativas en </a:t>
            </a:r>
            <a:r>
              <a:rPr b="1" lang="es-ES" sz="2300">
                <a:solidFill>
                  <a:schemeClr val="dk1"/>
                </a:solidFill>
                <a:latin typeface="Calibri"/>
                <a:ea typeface="Calibri"/>
                <a:cs typeface="Calibri"/>
                <a:sym typeface="Calibri"/>
              </a:rPr>
              <a:t>ningún</a:t>
            </a:r>
            <a:r>
              <a:rPr b="1" lang="es-ES" sz="2300">
                <a:solidFill>
                  <a:schemeClr val="dk1"/>
                </a:solidFill>
                <a:latin typeface="Calibri"/>
                <a:ea typeface="Calibri"/>
                <a:cs typeface="Calibri"/>
                <a:sym typeface="Calibri"/>
              </a:rPr>
              <a:t> caso.</a:t>
            </a:r>
            <a:endParaRPr b="1"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El </a:t>
            </a:r>
            <a:r>
              <a:rPr b="1" lang="es-ES" sz="2300">
                <a:solidFill>
                  <a:schemeClr val="dk1"/>
                </a:solidFill>
                <a:latin typeface="Calibri"/>
                <a:ea typeface="Calibri"/>
                <a:cs typeface="Calibri"/>
                <a:sym typeface="Calibri"/>
              </a:rPr>
              <a:t>NPS global </a:t>
            </a:r>
            <a:r>
              <a:rPr lang="es-ES" sz="2300">
                <a:solidFill>
                  <a:schemeClr val="dk1"/>
                </a:solidFill>
                <a:latin typeface="Calibri"/>
                <a:ea typeface="Calibri"/>
                <a:cs typeface="Calibri"/>
                <a:sym typeface="Calibri"/>
              </a:rPr>
              <a:t>se sitúa en un 59% (44% en el trimestre precedente), siendo Jameos del Agua el centro menos valorado con un NPS de 47% (tener en cuenta que solo se registraron 49 encuestas de JA).</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Arial"/>
              <a:buChar char="•"/>
            </a:pPr>
            <a:r>
              <a:rPr lang="es-ES" sz="2300">
                <a:solidFill>
                  <a:schemeClr val="dk1"/>
                </a:solidFill>
                <a:latin typeface="Calibri"/>
                <a:ea typeface="Calibri"/>
                <a:cs typeface="Calibri"/>
                <a:sym typeface="Calibri"/>
              </a:rPr>
              <a:t>Los centros cumplen con las </a:t>
            </a:r>
            <a:r>
              <a:rPr b="1" i="1" lang="es-ES" sz="2300">
                <a:solidFill>
                  <a:schemeClr val="dk1"/>
                </a:solidFill>
                <a:latin typeface="Calibri"/>
                <a:ea typeface="Calibri"/>
                <a:cs typeface="Calibri"/>
                <a:sym typeface="Calibri"/>
              </a:rPr>
              <a:t>expectativas de los visitantes CACT </a:t>
            </a:r>
            <a:r>
              <a:rPr lang="es-ES" sz="2300">
                <a:solidFill>
                  <a:schemeClr val="dk1"/>
                </a:solidFill>
                <a:latin typeface="Calibri"/>
                <a:ea typeface="Calibri"/>
                <a:cs typeface="Calibri"/>
                <a:sym typeface="Calibri"/>
              </a:rPr>
              <a:t>a excepción de Montañas del Fuego (tener en cuenta que para este centro solo se registró una encuesta).</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Calibri"/>
              <a:buChar char="•"/>
            </a:pPr>
            <a:r>
              <a:rPr lang="es-ES" sz="2300">
                <a:solidFill>
                  <a:schemeClr val="dk1"/>
                </a:solidFill>
                <a:latin typeface="Calibri"/>
                <a:ea typeface="Calibri"/>
                <a:cs typeface="Calibri"/>
                <a:sym typeface="Calibri"/>
              </a:rPr>
              <a:t>En relación a la </a:t>
            </a:r>
            <a:r>
              <a:rPr b="1" lang="es-ES" sz="2300">
                <a:solidFill>
                  <a:schemeClr val="dk1"/>
                </a:solidFill>
                <a:latin typeface="Calibri"/>
                <a:ea typeface="Calibri"/>
                <a:cs typeface="Calibri"/>
                <a:sym typeface="Calibri"/>
              </a:rPr>
              <a:t>calidad-precio </a:t>
            </a:r>
            <a:r>
              <a:rPr lang="es-ES" sz="2300">
                <a:solidFill>
                  <a:schemeClr val="dk1"/>
                </a:solidFill>
                <a:latin typeface="Calibri"/>
                <a:ea typeface="Calibri"/>
                <a:cs typeface="Calibri"/>
                <a:sym typeface="Calibri"/>
              </a:rPr>
              <a:t>los centros más valorados son el Castillo (100%) y Montañas (100%), y los peores situados los Jameos y Mirador (tener en cuenta la baja representatividad).</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146050" lvl="0" marL="0" marR="0" rtl="0" algn="just">
              <a:spcBef>
                <a:spcPts val="0"/>
              </a:spcBef>
              <a:spcAft>
                <a:spcPts val="0"/>
              </a:spcAft>
              <a:buClr>
                <a:schemeClr val="dk1"/>
              </a:buClr>
              <a:buSzPts val="2300"/>
              <a:buFont typeface="Calibri"/>
              <a:buChar char="•"/>
            </a:pPr>
            <a:r>
              <a:rPr lang="es-ES" sz="2300">
                <a:solidFill>
                  <a:schemeClr val="dk1"/>
                </a:solidFill>
                <a:latin typeface="Calibri"/>
                <a:ea typeface="Calibri"/>
                <a:cs typeface="Calibri"/>
                <a:sym typeface="Calibri"/>
              </a:rPr>
              <a:t>En cuanto a los </a:t>
            </a:r>
            <a:r>
              <a:rPr b="1" lang="es-ES" sz="2300">
                <a:solidFill>
                  <a:schemeClr val="dk1"/>
                </a:solidFill>
                <a:latin typeface="Calibri"/>
                <a:ea typeface="Calibri"/>
                <a:cs typeface="Calibri"/>
                <a:sym typeface="Calibri"/>
              </a:rPr>
              <a:t>factores de calidad,</a:t>
            </a:r>
            <a:r>
              <a:rPr lang="es-ES" sz="2300">
                <a:solidFill>
                  <a:schemeClr val="dk1"/>
                </a:solidFill>
                <a:latin typeface="Calibri"/>
                <a:ea typeface="Calibri"/>
                <a:cs typeface="Calibri"/>
                <a:sym typeface="Calibri"/>
              </a:rPr>
              <a:t> dado que en ningún centro se muestra tasa representativa, nos centraremos en ordenar </a:t>
            </a:r>
            <a:r>
              <a:rPr b="1" lang="es-ES" sz="2300">
                <a:solidFill>
                  <a:schemeClr val="dk1"/>
                </a:solidFill>
                <a:latin typeface="Calibri"/>
                <a:ea typeface="Calibri"/>
                <a:cs typeface="Calibri"/>
                <a:sym typeface="Calibri"/>
              </a:rPr>
              <a:t>de los más a los menos valorados </a:t>
            </a:r>
            <a:r>
              <a:rPr lang="es-ES" sz="2300">
                <a:solidFill>
                  <a:schemeClr val="dk1"/>
                </a:solidFill>
                <a:latin typeface="Calibri"/>
                <a:ea typeface="Calibri"/>
                <a:cs typeface="Calibri"/>
                <a:sym typeface="Calibri"/>
              </a:rPr>
              <a:t>en la muestra global:</a:t>
            </a:r>
            <a:endParaRPr sz="2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a:p>
        </p:txBody>
      </p:sp>
      <p:sp>
        <p:nvSpPr>
          <p:cNvPr id="512" name="Google Shape;512;p5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5"/>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b="1" i="0" sz="3200" u="none" cap="none" strike="noStrike">
              <a:solidFill>
                <a:srgbClr val="003794"/>
              </a:solidFill>
              <a:latin typeface="Quattrocento Sans"/>
              <a:ea typeface="Quattrocento Sans"/>
              <a:cs typeface="Quattrocento Sans"/>
              <a:sym typeface="Quattrocento Sans"/>
            </a:endParaRPr>
          </a:p>
        </p:txBody>
      </p:sp>
      <p:sp>
        <p:nvSpPr>
          <p:cNvPr id="519" name="Google Shape;519;p55"/>
          <p:cNvSpPr txBox="1"/>
          <p:nvPr/>
        </p:nvSpPr>
        <p:spPr>
          <a:xfrm>
            <a:off x="126850" y="765600"/>
            <a:ext cx="11535000" cy="58395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45720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a:p>
        </p:txBody>
      </p:sp>
      <p:sp>
        <p:nvSpPr>
          <p:cNvPr id="520" name="Google Shape;520;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21" name="Google Shape;521;p55"/>
          <p:cNvSpPr txBox="1"/>
          <p:nvPr/>
        </p:nvSpPr>
        <p:spPr>
          <a:xfrm>
            <a:off x="572875" y="1400775"/>
            <a:ext cx="5124600" cy="4279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457200" rtl="0" algn="just">
              <a:spcBef>
                <a:spcPts val="0"/>
              </a:spcBef>
              <a:spcAft>
                <a:spcPts val="0"/>
              </a:spcAft>
              <a:buNone/>
            </a:pPr>
            <a:r>
              <a:rPr b="1" lang="es-ES" sz="2300">
                <a:solidFill>
                  <a:schemeClr val="dk1"/>
                </a:solidFill>
                <a:latin typeface="Calibri"/>
                <a:ea typeface="Calibri"/>
                <a:cs typeface="Calibri"/>
                <a:sym typeface="Calibri"/>
              </a:rPr>
              <a:t>Trimestre precedente (Q4 2020)</a:t>
            </a:r>
            <a:endParaRPr b="1" sz="23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(95,4%) -Estado de conservación</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(94,7%) -Limpieza del centro</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(94,0%) -Tiempo de espera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(93,5%) -Entorno natural</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(89,9%) -Interacción arte-naturaleza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(89,7%) -Limpieza de aseos</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(88,4%) -Tranquilidad durante la visita</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(83,18%) -Amabilidad y profesionalidad del personal</a:t>
            </a:r>
            <a:endParaRPr sz="2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2200">
                <a:solidFill>
                  <a:schemeClr val="dk1"/>
                </a:solidFill>
                <a:latin typeface="Calibri"/>
                <a:ea typeface="Calibri"/>
                <a:cs typeface="Calibri"/>
                <a:sym typeface="Calibri"/>
              </a:rPr>
              <a:t>(55,9%) -Información recibida</a:t>
            </a:r>
            <a:endParaRPr sz="1300">
              <a:latin typeface="Calibri"/>
              <a:ea typeface="Calibri"/>
              <a:cs typeface="Calibri"/>
              <a:sym typeface="Calibri"/>
            </a:endParaRPr>
          </a:p>
        </p:txBody>
      </p:sp>
      <p:sp>
        <p:nvSpPr>
          <p:cNvPr id="522" name="Google Shape;522;p55"/>
          <p:cNvSpPr txBox="1"/>
          <p:nvPr/>
        </p:nvSpPr>
        <p:spPr>
          <a:xfrm>
            <a:off x="5937250" y="1400775"/>
            <a:ext cx="5124600" cy="4279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457200" rtl="0" algn="just">
              <a:spcBef>
                <a:spcPts val="0"/>
              </a:spcBef>
              <a:spcAft>
                <a:spcPts val="0"/>
              </a:spcAft>
              <a:buNone/>
            </a:pPr>
            <a:r>
              <a:rPr b="1" lang="es-ES" sz="2300">
                <a:solidFill>
                  <a:schemeClr val="dk1"/>
                </a:solidFill>
                <a:latin typeface="Calibri"/>
                <a:ea typeface="Calibri"/>
                <a:cs typeface="Calibri"/>
                <a:sym typeface="Calibri"/>
              </a:rPr>
              <a:t>Trimestre actual  (Q1 2021)</a:t>
            </a:r>
            <a:endParaRPr b="1" sz="23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3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(97,50%) -Limpieza del centro</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(97,22%) -Estado de conservación</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(95,89%) -Tiempo de espera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(95,15%) -Entorno natural</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(92,76%) -Tranquilidad durante la visita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(92,07%) -Interacción arte-naturaleza</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(91,06%.) -Limpieza de aseos</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(83,28%) -Amabilidad y profesionalidad del personal</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ES" sz="2200">
                <a:solidFill>
                  <a:schemeClr val="dk1"/>
                </a:solidFill>
                <a:latin typeface="Calibri"/>
                <a:ea typeface="Calibri"/>
                <a:cs typeface="Calibri"/>
                <a:sym typeface="Calibri"/>
              </a:rPr>
              <a:t>(60,06 %) -Información recibida</a:t>
            </a:r>
            <a:endParaRPr sz="13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7-10</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visitantes…….………………………………………….....………11-12</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Recomendaciones…………………………………………………….13</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01</a:t>
            </a:r>
            <a:r>
              <a:rPr b="1" i="0" lang="es-ES" sz="1900" u="none" cap="none" strike="noStrike">
                <a:solidFill>
                  <a:srgbClr val="0070C0"/>
                </a:solidFill>
                <a:latin typeface="Quattrocento Sans"/>
                <a:ea typeface="Quattrocento Sans"/>
                <a:cs typeface="Quattrocento Sans"/>
                <a:sym typeface="Quattrocento Sans"/>
              </a:rPr>
              <a:t> al  31/</a:t>
            </a:r>
            <a:r>
              <a:rPr b="1" lang="es-ES" sz="1900">
                <a:solidFill>
                  <a:srgbClr val="0070C0"/>
                </a:solidFill>
                <a:latin typeface="Quattrocento Sans"/>
                <a:ea typeface="Quattrocento Sans"/>
                <a:cs typeface="Quattrocento Sans"/>
                <a:sym typeface="Quattrocento Sans"/>
              </a:rPr>
              <a:t>03</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21</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331</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517770" y="4433711"/>
            <a:ext cx="106566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 6</a:t>
            </a:r>
            <a:r>
              <a:rPr b="1" i="0" lang="es-ES" sz="1200" u="none" cap="none" strike="noStrike">
                <a:solidFill>
                  <a:schemeClr val="accent1"/>
                </a:solidFill>
                <a:latin typeface="Quattrocento Sans"/>
                <a:ea typeface="Quattrocento Sans"/>
                <a:cs typeface="Quattrocento Sans"/>
                <a:sym typeface="Quattrocento Sans"/>
              </a:rPr>
              <a:t>,2 %  NC </a:t>
            </a:r>
            <a:r>
              <a:rPr b="1" i="0" lang="es-ES" sz="1200" u="none" cap="none" strike="noStrike">
                <a:solidFill>
                  <a:srgbClr val="0070C0"/>
                </a:solidFill>
                <a:latin typeface="Quattrocento Sans"/>
                <a:ea typeface="Quattrocento Sans"/>
                <a:cs typeface="Quattrocento Sans"/>
                <a:sym typeface="Quattrocento Sans"/>
              </a:rPr>
              <a:t>95%</a:t>
            </a:r>
            <a:endParaRPr/>
          </a:p>
        </p:txBody>
      </p:sp>
      <p:sp>
        <p:nvSpPr>
          <p:cNvPr id="333" name="Google Shape;333;p43"/>
          <p:cNvSpPr/>
          <p:nvPr/>
        </p:nvSpPr>
        <p:spPr>
          <a:xfrm>
            <a:off x="1808926" y="4501364"/>
            <a:ext cx="642942" cy="285752"/>
          </a:xfrm>
          <a:prstGeom prst="roundRect">
            <a:avLst>
              <a:gd fmla="val 16667" name="adj"/>
            </a:avLst>
          </a:prstGeom>
          <a:solidFill>
            <a:srgbClr val="BFBFBF"/>
          </a:solidFill>
          <a:ln>
            <a:noFill/>
          </a:ln>
          <a:effectLst>
            <a:outerShdw blurRad="40000" rotWithShape="0" dir="5400000" dist="23000">
              <a:srgbClr val="000000">
                <a:alpha val="0"/>
              </a:srgbClr>
            </a:outerShdw>
          </a:effectLst>
        </p:spPr>
        <p:txBody>
          <a:bodyPr anchorCtr="0" anchor="t" bIns="0" lIns="0" spcFirstLastPara="1" rIns="0" wrap="square" tIns="0">
            <a:noAutofit/>
          </a:bodyPr>
          <a:lstStyle/>
          <a:p>
            <a:pPr indent="0" lvl="0" marL="0" marR="0" rtl="0" algn="l">
              <a:lnSpc>
                <a:spcPct val="110000"/>
              </a:lnSpc>
              <a:spcBef>
                <a:spcPts val="0"/>
              </a:spcBef>
              <a:spcAft>
                <a:spcPts val="0"/>
              </a:spcAft>
              <a:buClr>
                <a:srgbClr val="0070C0"/>
              </a:buClr>
              <a:buSzPts val="1600"/>
              <a:buFont typeface="Quattrocento Sans"/>
              <a:buNone/>
            </a:pPr>
            <a:r>
              <a:rPr b="1" lang="es-ES" sz="1600">
                <a:solidFill>
                  <a:srgbClr val="FF0000"/>
                </a:solidFill>
                <a:latin typeface="Quattrocento Sans"/>
                <a:ea typeface="Quattrocento Sans"/>
                <a:cs typeface="Quattrocento Sans"/>
                <a:sym typeface="Quattrocento Sans"/>
              </a:rPr>
              <a:t>5.4</a:t>
            </a:r>
            <a:r>
              <a:rPr b="1" i="0" lang="es-ES" sz="1600" u="none" cap="none" strike="noStrike">
                <a:solidFill>
                  <a:srgbClr val="FF0000"/>
                </a:solidFill>
                <a:latin typeface="Quattrocento Sans"/>
                <a:ea typeface="Quattrocento Sans"/>
                <a:cs typeface="Quattrocento Sans"/>
                <a:sym typeface="Quattrocento Sans"/>
              </a:rPr>
              <a:t>%</a:t>
            </a:r>
            <a:endParaRPr>
              <a:solidFill>
                <a:srgbClr val="FF0000"/>
              </a:solidFill>
            </a:endParaRPr>
          </a:p>
        </p:txBody>
      </p:sp>
      <p:grpSp>
        <p:nvGrpSpPr>
          <p:cNvPr id="334" name="Google Shape;334;p43"/>
          <p:cNvGrpSpPr/>
          <p:nvPr/>
        </p:nvGrpSpPr>
        <p:grpSpPr>
          <a:xfrm>
            <a:off x="3907795" y="3690150"/>
            <a:ext cx="7618328" cy="2123975"/>
            <a:chOff x="4093438" y="3717505"/>
            <a:chExt cx="7618328" cy="2123975"/>
          </a:xfrm>
        </p:grpSpPr>
        <p:sp>
          <p:nvSpPr>
            <p:cNvPr id="335" name="Google Shape;335;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49</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56.6</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8" name="Google Shape;338;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142</a:t>
              </a:r>
              <a:endParaRPr b="1" i="0" sz="2100" u="none" cap="none" strike="noStrike">
                <a:solidFill>
                  <a:srgbClr val="0070C0"/>
                </a:solidFill>
                <a:latin typeface="Quattrocento Sans"/>
                <a:ea typeface="Quattrocento Sans"/>
                <a:cs typeface="Quattrocento Sans"/>
                <a:sym typeface="Quattrocento Sans"/>
              </a:endParaRPr>
            </a:p>
          </p:txBody>
        </p:sp>
        <p:sp>
          <p:nvSpPr>
            <p:cNvPr id="342" name="Google Shape;342;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3" name="Google Shape;343;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a:t>
              </a:r>
              <a:endParaRPr b="1" i="0" sz="2100" u="none" cap="none" strike="noStrike">
                <a:solidFill>
                  <a:srgbClr val="0070C0"/>
                </a:solidFill>
                <a:latin typeface="Quattrocento Sans"/>
                <a:ea typeface="Quattrocento Sans"/>
                <a:cs typeface="Quattrocento Sans"/>
                <a:sym typeface="Quattrocento Sans"/>
              </a:endParaRPr>
            </a:p>
          </p:txBody>
        </p:sp>
        <p:sp>
          <p:nvSpPr>
            <p:cNvPr id="344" name="Google Shape;344;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5" name="Google Shape;345;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∓2</a:t>
              </a:r>
              <a:r>
                <a:rPr b="1" lang="es-ES" sz="1200">
                  <a:solidFill>
                    <a:srgbClr val="FF0000"/>
                  </a:solidFill>
                  <a:latin typeface="Quattrocento Sans"/>
                  <a:ea typeface="Quattrocento Sans"/>
                  <a:cs typeface="Quattrocento Sans"/>
                  <a:sym typeface="Quattrocento Sans"/>
                </a:rPr>
                <a:t>3.1%</a:t>
              </a:r>
              <a:endParaRPr>
                <a:solidFill>
                  <a:srgbClr val="FF0000"/>
                </a:solidFill>
              </a:endParaRPr>
            </a:p>
          </p:txBody>
        </p:sp>
        <p:sp>
          <p:nvSpPr>
            <p:cNvPr id="346" name="Google Shape;346;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14</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7" name="Google Shape;347;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8.2%</a:t>
              </a:r>
              <a:endParaRPr/>
            </a:p>
          </p:txBody>
        </p:sp>
        <p:sp>
          <p:nvSpPr>
            <p:cNvPr id="348" name="Google Shape;348;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98%</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9" name="Google Shape;349;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118</a:t>
              </a:r>
              <a:endParaRPr b="1" sz="2100">
                <a:solidFill>
                  <a:srgbClr val="0070C0"/>
                </a:solidFill>
                <a:latin typeface="Quattrocento Sans"/>
                <a:ea typeface="Quattrocento Sans"/>
                <a:cs typeface="Quattrocento Sans"/>
                <a:sym typeface="Quattrocento Sans"/>
              </a:endParaRPr>
            </a:p>
          </p:txBody>
        </p:sp>
        <p:sp>
          <p:nvSpPr>
            <p:cNvPr id="350" name="Google Shape;350;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1" name="Google Shape;351;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9%</a:t>
              </a:r>
              <a:endParaRPr>
                <a:solidFill>
                  <a:srgbClr val="FF0000"/>
                </a:solidFill>
              </a:endParaRPr>
            </a:p>
          </p:txBody>
        </p:sp>
        <p:sp>
          <p:nvSpPr>
            <p:cNvPr id="352" name="Google Shape;352;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18</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8" name="Google Shape;358;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9" name="Google Shape;359;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0" name="Google Shape;360;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1" name="Google Shape;361;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59%</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70%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2" name="Google Shape;362;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3" name="Google Shape;363;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4" name="Google Shape;364;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1" name="Google Shape;371;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2" name="Google Shape;372;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3" name="Google Shape;373;p45"/>
          <p:cNvGrpSpPr/>
          <p:nvPr/>
        </p:nvGrpSpPr>
        <p:grpSpPr>
          <a:xfrm>
            <a:off x="653744" y="1500968"/>
            <a:ext cx="12720121" cy="1077187"/>
            <a:chOff x="-2471174" y="3370787"/>
            <a:chExt cx="14552931" cy="2913619"/>
          </a:xfrm>
        </p:grpSpPr>
        <p:sp>
          <p:nvSpPr>
            <p:cNvPr id="374" name="Google Shape;374;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77%,</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5" name="Google Shape;375;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6" name="Google Shape;376;p45"/>
          <p:cNvSpPr/>
          <p:nvPr/>
        </p:nvSpPr>
        <p:spPr>
          <a:xfrm>
            <a:off x="1173702" y="1500950"/>
            <a:ext cx="103278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se superan en Cueva, Jameos, Jardín y Mirador (Cueva y Jardin superan la media CACT)</a:t>
            </a:r>
            <a:endParaRPr sz="2000">
              <a:solidFill>
                <a:schemeClr val="dk1"/>
              </a:solidFill>
              <a:latin typeface="Calibri"/>
              <a:ea typeface="Calibri"/>
              <a:cs typeface="Calibri"/>
              <a:sym typeface="Calibri"/>
            </a:endParaRPr>
          </a:p>
        </p:txBody>
      </p:sp>
      <p:pic>
        <p:nvPicPr>
          <p:cNvPr id="377" name="Google Shape;377;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3" name="Google Shape;38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4" name="Google Shape;384;p46"/>
          <p:cNvGraphicFramePr/>
          <p:nvPr/>
        </p:nvGraphicFramePr>
        <p:xfrm>
          <a:off x="8210070" y="2076472"/>
          <a:ext cx="3000000" cy="3000000"/>
        </p:xfrm>
        <a:graphic>
          <a:graphicData uri="http://schemas.openxmlformats.org/drawingml/2006/table">
            <a:tbl>
              <a:tblPr>
                <a:noFill/>
                <a:tableStyleId>{15B205D5-7FDD-4721-A89A-9D6F86CDD4E3}</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4700">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100%</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83%</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11%</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63%</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72%</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7%</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68%</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4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100%</a:t>
                      </a:r>
                      <a:endParaRPr b="1" sz="1000"/>
                    </a:p>
                  </a:txBody>
                  <a:tcPr marT="91425" marB="91425" marR="28575" marL="28575" anchor="ctr">
                    <a:lnL cap="flat" cmpd="sng" w="14700">
                      <a:solidFill>
                        <a:srgbClr val="000000"/>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4700">
                      <a:solidFill>
                        <a:srgbClr val="CCCCCC"/>
                      </a:solidFill>
                      <a:prstDash val="solid"/>
                      <a:round/>
                      <a:headEnd len="sm" w="sm" type="none"/>
                      <a:tailEnd len="sm" w="sm" type="none"/>
                    </a:lnL>
                    <a:lnR cap="flat" cmpd="sng" w="14700">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147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ctr">
                        <a:spcBef>
                          <a:spcPts val="0"/>
                        </a:spcBef>
                        <a:spcAft>
                          <a:spcPts val="0"/>
                        </a:spcAft>
                        <a:buNone/>
                      </a:pPr>
                      <a:r>
                        <a:t/>
                      </a:r>
                      <a:endParaRPr b="1"/>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470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5" name="Google Shape;385;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es e</a:t>
            </a:r>
            <a:r>
              <a:rPr b="0" i="0" lang="es-ES" sz="1400" u="none" cap="none" strike="noStrike">
                <a:solidFill>
                  <a:srgbClr val="888888"/>
                </a:solidFill>
                <a:latin typeface="Quattrocento Sans"/>
                <a:ea typeface="Quattrocento Sans"/>
                <a:cs typeface="Quattrocento Sans"/>
                <a:sym typeface="Quattrocento Sans"/>
              </a:rPr>
              <a:t>l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6" name="Google Shape;386;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7" name="Google Shape;387;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900">
                <a:solidFill>
                  <a:srgbClr val="00B0F0"/>
                </a:solidFill>
                <a:latin typeface="Calibri"/>
                <a:ea typeface="Calibri"/>
                <a:cs typeface="Calibri"/>
                <a:sym typeface="Calibri"/>
              </a:rPr>
              <a:t>66</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3" name="Google Shape;393;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4" name="Google Shape;394;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5" name="Google Shape;395;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6" name="Google Shape;396;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7" name="Google Shape;397;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8" name="Google Shape;398;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9" name="Google Shape;399;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0" name="Google Shape;400;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1" name="Google Shape;401;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2" name="Google Shape;402;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3" name="Google Shape;403;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4" name="Google Shape;404;p47"/>
          <p:cNvGrpSpPr/>
          <p:nvPr/>
        </p:nvGrpSpPr>
        <p:grpSpPr>
          <a:xfrm>
            <a:off x="11014118" y="906945"/>
            <a:ext cx="855584" cy="765369"/>
            <a:chOff x="10708002" y="295397"/>
            <a:chExt cx="1271721" cy="1365789"/>
          </a:xfrm>
        </p:grpSpPr>
        <p:pic>
          <p:nvPicPr>
            <p:cNvPr id="405" name="Google Shape;405;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6" name="Google Shape;406;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7" name="Google Shape;407;p47"/>
          <p:cNvGrpSpPr/>
          <p:nvPr/>
        </p:nvGrpSpPr>
        <p:grpSpPr>
          <a:xfrm>
            <a:off x="10973371" y="2781722"/>
            <a:ext cx="810467" cy="711932"/>
            <a:chOff x="322748" y="5161581"/>
            <a:chExt cx="1033108" cy="1157295"/>
          </a:xfrm>
        </p:grpSpPr>
        <p:pic>
          <p:nvPicPr>
            <p:cNvPr id="408" name="Google Shape;408;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9" name="Google Shape;409;p47"/>
            <p:cNvGrpSpPr/>
            <p:nvPr/>
          </p:nvGrpSpPr>
          <p:grpSpPr>
            <a:xfrm>
              <a:off x="322748" y="5161581"/>
              <a:ext cx="1033108" cy="689927"/>
              <a:chOff x="322748" y="5161581"/>
              <a:chExt cx="1033108" cy="689927"/>
            </a:xfrm>
          </p:grpSpPr>
          <p:pic>
            <p:nvPicPr>
              <p:cNvPr id="410" name="Google Shape;410;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1" name="Google Shape;411;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2" name="Google Shape;412;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3" name="Google Shape;413;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4" name="Google Shape;414;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5" name="Google Shape;415;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6" name="Google Shape;416;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7" name="Google Shape;417;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8" name="Google Shape;418;p47"/>
          <p:cNvGrpSpPr/>
          <p:nvPr/>
        </p:nvGrpSpPr>
        <p:grpSpPr>
          <a:xfrm>
            <a:off x="10991754" y="4365897"/>
            <a:ext cx="1035431" cy="943247"/>
            <a:chOff x="12985607" y="5027210"/>
            <a:chExt cx="1223254" cy="1086123"/>
          </a:xfrm>
        </p:grpSpPr>
        <p:pic>
          <p:nvPicPr>
            <p:cNvPr descr="Resultado de imagen de icono queue" id="419" name="Google Shape;419;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0" name="Google Shape;420;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7" name="Google Shape;427;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endParaRPr b="1" sz="3200">
              <a:solidFill>
                <a:srgbClr val="003794"/>
              </a:solidFill>
              <a:latin typeface="Quattrocento Sans"/>
              <a:ea typeface="Quattrocento Sans"/>
              <a:cs typeface="Quattrocento Sans"/>
              <a:sym typeface="Quattrocento Sans"/>
            </a:endParaRPr>
          </a:p>
        </p:txBody>
      </p:sp>
      <p:sp>
        <p:nvSpPr>
          <p:cNvPr id="428" name="Google Shape;428;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Negativa = Mal + Muy mal</a:t>
            </a:r>
            <a:endParaRPr b="1" i="0" sz="1600" u="none" cap="none" strike="noStrike">
              <a:solidFill>
                <a:srgbClr val="000000"/>
              </a:solidFill>
              <a:latin typeface="Quattrocento Sans"/>
              <a:ea typeface="Quattrocento Sans"/>
              <a:cs typeface="Quattrocento Sans"/>
              <a:sym typeface="Quattrocento Sans"/>
            </a:endParaRPr>
          </a:p>
        </p:txBody>
      </p:sp>
      <p:sp>
        <p:nvSpPr>
          <p:cNvPr id="429" name="Google Shape;429;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0" name="Google Shape;430;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1" name="Google Shape;431;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2" name="Google Shape;432;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3" name="Google Shape;433;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y mantiene a nuestra red dentro de unos valores porcentuales altos </a:t>
            </a:r>
            <a:r>
              <a:rPr b="1" lang="es-ES" sz="2300">
                <a:solidFill>
                  <a:schemeClr val="dk1"/>
                </a:solidFill>
                <a:latin typeface="Quattrocento Sans"/>
                <a:ea typeface="Quattrocento Sans"/>
                <a:cs typeface="Quattrocento Sans"/>
                <a:sym typeface="Quattrocento Sans"/>
              </a:rPr>
              <a:t>95,15%</a:t>
            </a:r>
            <a:r>
              <a:rPr lang="es-ES" sz="2300">
                <a:solidFill>
                  <a:schemeClr val="dk1"/>
                </a:solidFill>
                <a:latin typeface="Quattrocento Sans"/>
                <a:ea typeface="Quattrocento Sans"/>
                <a:cs typeface="Quattrocento Sans"/>
                <a:sym typeface="Quattrocento Sans"/>
              </a:rPr>
              <a:t> y </a:t>
            </a:r>
            <a:r>
              <a:rPr b="1" lang="es-ES" sz="2300">
                <a:solidFill>
                  <a:schemeClr val="dk1"/>
                </a:solidFill>
                <a:latin typeface="Quattrocento Sans"/>
                <a:ea typeface="Quattrocento Sans"/>
                <a:cs typeface="Quattrocento Sans"/>
                <a:sym typeface="Quattrocento Sans"/>
              </a:rPr>
              <a:t>92,07</a:t>
            </a:r>
            <a:r>
              <a:rPr b="1" lang="es-ES" sz="2300">
                <a:solidFill>
                  <a:schemeClr val="dk1"/>
                </a:solidFill>
                <a:latin typeface="Quattrocento Sans"/>
                <a:ea typeface="Quattrocento Sans"/>
                <a:cs typeface="Quattrocento Sans"/>
                <a:sym typeface="Quattrocento Sans"/>
              </a:rPr>
              <a:t>%</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4" name="Google Shape;434;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5" name="Google Shape;435;p48" title="Gráfico"/>
          <p:cNvPicPr preferRelativeResize="0"/>
          <p:nvPr/>
        </p:nvPicPr>
        <p:blipFill>
          <a:blip r:embed="rId6">
            <a:alphaModFix/>
          </a:blip>
          <a:stretch>
            <a:fillRect/>
          </a:stretch>
        </p:blipFill>
        <p:spPr>
          <a:xfrm>
            <a:off x="1567075" y="1104725"/>
            <a:ext cx="4154800" cy="2714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1" name="Google Shape;441;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Negativa = Mal + Muy mal</a:t>
            </a:r>
            <a:endParaRPr/>
          </a:p>
        </p:txBody>
      </p:sp>
      <p:sp>
        <p:nvSpPr>
          <p:cNvPr id="442" name="Google Shape;442;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3" name="Google Shape;443;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4" name="Google Shape;444;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5" name="Google Shape;445;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6" name="Google Shape;446;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7" name="Google Shape;447;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8" name="Google Shape;448;p49"/>
          <p:cNvGrpSpPr/>
          <p:nvPr/>
        </p:nvGrpSpPr>
        <p:grpSpPr>
          <a:xfrm>
            <a:off x="271070" y="4221882"/>
            <a:ext cx="855584" cy="943903"/>
            <a:chOff x="2298508" y="6236042"/>
            <a:chExt cx="1271721" cy="1418477"/>
          </a:xfrm>
        </p:grpSpPr>
        <p:pic>
          <p:nvPicPr>
            <p:cNvPr id="449" name="Google Shape;449;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0" name="Google Shape;450;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1" name="Google Shape;451;p49"/>
          <p:cNvSpPr txBox="1"/>
          <p:nvPr/>
        </p:nvSpPr>
        <p:spPr>
          <a:xfrm>
            <a:off x="6180094" y="3716633"/>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 </a:t>
            </a:r>
            <a:r>
              <a:rPr b="1" lang="es-ES" sz="2300">
                <a:solidFill>
                  <a:schemeClr val="dk1"/>
                </a:solidFill>
                <a:latin typeface="Quattrocento Sans"/>
                <a:ea typeface="Quattrocento Sans"/>
                <a:cs typeface="Quattrocento Sans"/>
                <a:sym typeface="Quattrocento Sans"/>
              </a:rPr>
              <a:t>97,5% y 97,22%</a:t>
            </a:r>
            <a:r>
              <a:rPr lang="es-ES" sz="2300">
                <a:solidFill>
                  <a:schemeClr val="dk1"/>
                </a:solidFill>
                <a:latin typeface="Quattrocento Sans"/>
                <a:ea typeface="Quattrocento Sans"/>
                <a:cs typeface="Quattrocento Sans"/>
                <a:sym typeface="Quattrocento Sans"/>
              </a:rPr>
              <a:t> de las valoraciones respectivamente. 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del </a:t>
            </a:r>
            <a:r>
              <a:rPr b="1" lang="es-ES" sz="2300">
                <a:solidFill>
                  <a:schemeClr val="dk1"/>
                </a:solidFill>
                <a:latin typeface="Quattrocento Sans"/>
                <a:ea typeface="Quattrocento Sans"/>
                <a:cs typeface="Quattrocento Sans"/>
                <a:sym typeface="Quattrocento Sans"/>
              </a:rPr>
              <a:t>91,06%.</a:t>
            </a:r>
            <a:endParaRPr b="1" i="0" sz="2000" u="none" cap="none" strike="noStrike">
              <a:solidFill>
                <a:schemeClr val="dk1"/>
              </a:solidFill>
              <a:latin typeface="Quattrocento Sans"/>
              <a:ea typeface="Quattrocento Sans"/>
              <a:cs typeface="Quattrocento Sans"/>
              <a:sym typeface="Quattrocento Sans"/>
            </a:endParaRPr>
          </a:p>
        </p:txBody>
      </p:sp>
      <p:pic>
        <p:nvPicPr>
          <p:cNvPr id="452" name="Google Shape;452;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3" name="Google Shape;453;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4" name="Google Shape;454;p49" title="Gráfico"/>
          <p:cNvPicPr preferRelativeResize="0"/>
          <p:nvPr/>
        </p:nvPicPr>
        <p:blipFill>
          <a:blip r:embed="rId9">
            <a:alphaModFix/>
          </a:blip>
          <a:stretch>
            <a:fillRect/>
          </a:stretch>
        </p:blipFill>
        <p:spPr>
          <a:xfrm>
            <a:off x="7532449" y="8812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