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 id="214748368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y="6859575" cx="12190400"/>
  <p:notesSz cx="6808775" cy="9940925"/>
  <p:embeddedFontLst>
    <p:embeddedFont>
      <p:font typeface="Quattrocento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D391F49-46E5-4D54-9E99-37BFA048B9FD}">
  <a:tblStyle styleId="{BD391F49-46E5-4D54-9E99-37BFA048B9F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QuattrocentoSans-bold.fntdata"/><Relationship Id="rId25" Type="http://schemas.openxmlformats.org/officeDocument/2006/relationships/font" Target="fonts/QuattrocentoSans-regular.fntdata"/><Relationship Id="rId28" Type="http://schemas.openxmlformats.org/officeDocument/2006/relationships/font" Target="fonts/QuattrocentoSans-boldItalic.fntdata"/><Relationship Id="rId27" Type="http://schemas.openxmlformats.org/officeDocument/2006/relationships/font" Target="fonts/QuattrocentoSans-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57" name="Google Shape;457;p1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1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1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492" name="Google Shape;492;p1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eca9d6691d_0_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geca9d6691d_0_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00" name="Google Shape;500;geca9d6691d_0_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2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17" name="Google Shape;517;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e12f9efd90_0_7: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ge12f9efd90_0_7: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25" name="Google Shape;525;ge12f9efd90_0_7: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10" name="Google Shape;310;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11" name="Google Shape;311;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s-ES" sz="1200" u="none" cap="none" strike="noStrike">
                <a:solidFill>
                  <a:srgbClr val="000000"/>
                </a:solidFill>
                <a:latin typeface="Calibri"/>
                <a:ea typeface="Calibri"/>
                <a:cs typeface="Calibri"/>
                <a:sym typeface="Calibri"/>
              </a:rPr>
              <a:t>Fuente: sondeo ECSI VISITA CACT. Marzo-Junio 2016</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55" name="Google Shape;355;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68" name="Google Shape;368;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5: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80" name="Google Shape;380;p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424" name="Google Shape;424;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38" name="Google Shape;438;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03" name="Shape 103"/>
        <p:cNvGrpSpPr/>
        <p:nvPr/>
      </p:nvGrpSpPr>
      <p:grpSpPr>
        <a:xfrm>
          <a:off x="0" y="0"/>
          <a:ext cx="0" cy="0"/>
          <a:chOff x="0" y="0"/>
          <a:chExt cx="0" cy="0"/>
        </a:xfrm>
      </p:grpSpPr>
      <p:sp>
        <p:nvSpPr>
          <p:cNvPr id="104" name="Google Shape;104;p14"/>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05" name="Google Shape;105;p14"/>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07" name="Google Shape;107;p14"/>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785028" y="205881"/>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 name="Shape 20"/>
        <p:cNvGrpSpPr/>
        <p:nvPr/>
      </p:nvGrpSpPr>
      <p:grpSpPr>
        <a:xfrm>
          <a:off x="0" y="0"/>
          <a:ext cx="0" cy="0"/>
          <a:chOff x="0" y="0"/>
          <a:chExt cx="0" cy="0"/>
        </a:xfrm>
      </p:grpSpPr>
      <p:pic>
        <p:nvPicPr>
          <p:cNvPr descr="C:\Users\jnsch\Desktop\O14ThemesHandoffs\WorkingFiles\FinalHanoff\Sketchbook\Cover.jpg" id="21" name="Google Shape;21;p3"/>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2" name="Google Shape;22;p3"/>
          <p:cNvGrpSpPr/>
          <p:nvPr/>
        </p:nvGrpSpPr>
        <p:grpSpPr>
          <a:xfrm rot="-1066324">
            <a:off x="785028" y="205881"/>
            <a:ext cx="3344546" cy="2528073"/>
            <a:chOff x="494947" y="417279"/>
            <a:chExt cx="2417578" cy="2421351"/>
          </a:xfrm>
        </p:grpSpPr>
        <p:sp>
          <p:nvSpPr>
            <p:cNvPr id="23" name="Google Shape;23;p3"/>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4" name="Google Shape;24;p3"/>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5" name="Google Shape;25;p3"/>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6" name="Google Shape;26;p3"/>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7" name="Google Shape;27;p3"/>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8" name="Google Shape;28;p3"/>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0" name="Google Shape;30;p3"/>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3" name="Google Shape;33;p3"/>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99" name="Shape 199"/>
        <p:cNvGrpSpPr/>
        <p:nvPr/>
      </p:nvGrpSpPr>
      <p:grpSpPr>
        <a:xfrm>
          <a:off x="0" y="0"/>
          <a:ext cx="0" cy="0"/>
          <a:chOff x="0" y="0"/>
          <a:chExt cx="0" cy="0"/>
        </a:xfrm>
      </p:grpSpPr>
      <p:sp>
        <p:nvSpPr>
          <p:cNvPr id="200" name="Google Shape;200;p2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3" name="Shape 203"/>
        <p:cNvGrpSpPr/>
        <p:nvPr/>
      </p:nvGrpSpPr>
      <p:grpSpPr>
        <a:xfrm>
          <a:off x="0" y="0"/>
          <a:ext cx="0" cy="0"/>
          <a:chOff x="0" y="0"/>
          <a:chExt cx="0" cy="0"/>
        </a:xfrm>
      </p:grpSpPr>
      <p:pic>
        <p:nvPicPr>
          <p:cNvPr descr="C:\Users\jnsch\Desktop\O14ThemesHandoffs\WorkingFiles\FinalHanoff\Sketchbook\Cover.jpg" id="204" name="Google Shape;204;p29"/>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05" name="Google Shape;205;p29"/>
          <p:cNvGrpSpPr/>
          <p:nvPr/>
        </p:nvGrpSpPr>
        <p:grpSpPr>
          <a:xfrm rot="-1066324">
            <a:off x="785028" y="205881"/>
            <a:ext cx="3344546" cy="2528073"/>
            <a:chOff x="494947" y="417279"/>
            <a:chExt cx="2417578" cy="2421351"/>
          </a:xfrm>
        </p:grpSpPr>
        <p:sp>
          <p:nvSpPr>
            <p:cNvPr id="206" name="Google Shape;206;p29"/>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07" name="Google Shape;207;p29"/>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208" name="Google Shape;208;p29"/>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09" name="Google Shape;209;p29"/>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0" name="Google Shape;210;p29"/>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1" name="Google Shape;211;p29"/>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9"/>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213" name="Google Shape;213;p29"/>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29"/>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9"/>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16" name="Google Shape;216;p29"/>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17" name="Shape 217"/>
        <p:cNvGrpSpPr/>
        <p:nvPr/>
      </p:nvGrpSpPr>
      <p:grpSpPr>
        <a:xfrm>
          <a:off x="0" y="0"/>
          <a:ext cx="0" cy="0"/>
          <a:chOff x="0" y="0"/>
          <a:chExt cx="0" cy="0"/>
        </a:xfrm>
      </p:grpSpPr>
      <p:sp>
        <p:nvSpPr>
          <p:cNvPr id="218" name="Google Shape;218;p3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0"/>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20" name="Google Shape;220;p3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3" name="Shape 223"/>
        <p:cNvGrpSpPr/>
        <p:nvPr/>
      </p:nvGrpSpPr>
      <p:grpSpPr>
        <a:xfrm>
          <a:off x="0" y="0"/>
          <a:ext cx="0" cy="0"/>
          <a:chOff x="0" y="0"/>
          <a:chExt cx="0" cy="0"/>
        </a:xfrm>
      </p:grpSpPr>
      <p:sp>
        <p:nvSpPr>
          <p:cNvPr id="224" name="Google Shape;224;p31"/>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1"/>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226" name="Google Shape;226;p3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29" name="Shape 229"/>
        <p:cNvGrpSpPr/>
        <p:nvPr/>
      </p:nvGrpSpPr>
      <p:grpSpPr>
        <a:xfrm>
          <a:off x="0" y="0"/>
          <a:ext cx="0" cy="0"/>
          <a:chOff x="0" y="0"/>
          <a:chExt cx="0" cy="0"/>
        </a:xfrm>
      </p:grpSpPr>
      <p:sp>
        <p:nvSpPr>
          <p:cNvPr id="230" name="Google Shape;230;p3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4" name="Google Shape;234;p32"/>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35" name="Google Shape;235;p32"/>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4" name="Shape 34"/>
        <p:cNvGrpSpPr/>
        <p:nvPr/>
      </p:nvGrpSpPr>
      <p:grpSpPr>
        <a:xfrm>
          <a:off x="0" y="0"/>
          <a:ext cx="0" cy="0"/>
          <a:chOff x="0" y="0"/>
          <a:chExt cx="0" cy="0"/>
        </a:xfrm>
      </p:grpSpPr>
      <p:sp>
        <p:nvSpPr>
          <p:cNvPr id="35" name="Google Shape;35;p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7" name="Google Shape;37;p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36" name="Shape 236"/>
        <p:cNvGrpSpPr/>
        <p:nvPr/>
      </p:nvGrpSpPr>
      <p:grpSpPr>
        <a:xfrm>
          <a:off x="0" y="0"/>
          <a:ext cx="0" cy="0"/>
          <a:chOff x="0" y="0"/>
          <a:chExt cx="0" cy="0"/>
        </a:xfrm>
      </p:grpSpPr>
      <p:sp>
        <p:nvSpPr>
          <p:cNvPr id="237" name="Google Shape;237;p3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3"/>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9" name="Google Shape;239;p33"/>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40" name="Google Shape;240;p3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43" name="Google Shape;243;p33"/>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4" name="Google Shape;244;p33"/>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5" name="Google Shape;245;p33"/>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6" name="Google Shape;246;p33"/>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47" name="Shape 247"/>
        <p:cNvGrpSpPr/>
        <p:nvPr/>
      </p:nvGrpSpPr>
      <p:grpSpPr>
        <a:xfrm>
          <a:off x="0" y="0"/>
          <a:ext cx="0" cy="0"/>
          <a:chOff x="0" y="0"/>
          <a:chExt cx="0" cy="0"/>
        </a:xfrm>
      </p:grpSpPr>
      <p:sp>
        <p:nvSpPr>
          <p:cNvPr id="248" name="Google Shape;248;p3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3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5"/>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255" name="Google Shape;255;p35"/>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56" name="Google Shape;256;p3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59" name="Shape 259"/>
        <p:cNvGrpSpPr/>
        <p:nvPr/>
      </p:nvGrpSpPr>
      <p:grpSpPr>
        <a:xfrm>
          <a:off x="0" y="0"/>
          <a:ext cx="0" cy="0"/>
          <a:chOff x="0" y="0"/>
          <a:chExt cx="0" cy="0"/>
        </a:xfrm>
      </p:grpSpPr>
      <p:pic>
        <p:nvPicPr>
          <p:cNvPr descr="tape.png" id="260" name="Google Shape;260;p36"/>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1" name="Google Shape;261;p36"/>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6"/>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3" name="Google Shape;263;p36"/>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64" name="Google Shape;264;p3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3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67" name="Shape 267"/>
        <p:cNvGrpSpPr/>
        <p:nvPr/>
      </p:nvGrpSpPr>
      <p:grpSpPr>
        <a:xfrm>
          <a:off x="0" y="0"/>
          <a:ext cx="0" cy="0"/>
          <a:chOff x="0" y="0"/>
          <a:chExt cx="0" cy="0"/>
        </a:xfrm>
      </p:grpSpPr>
      <p:sp>
        <p:nvSpPr>
          <p:cNvPr id="268" name="Google Shape;268;p3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37"/>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0" name="Google Shape;270;p3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3" name="Shape 273"/>
        <p:cNvGrpSpPr/>
        <p:nvPr/>
      </p:nvGrpSpPr>
      <p:grpSpPr>
        <a:xfrm>
          <a:off x="0" y="0"/>
          <a:ext cx="0" cy="0"/>
          <a:chOff x="0" y="0"/>
          <a:chExt cx="0" cy="0"/>
        </a:xfrm>
      </p:grpSpPr>
      <p:sp>
        <p:nvSpPr>
          <p:cNvPr id="274" name="Google Shape;274;p38"/>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38"/>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6" name="Google Shape;276;p3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3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279" name="Shape 279"/>
        <p:cNvGrpSpPr/>
        <p:nvPr/>
      </p:nvGrpSpPr>
      <p:grpSpPr>
        <a:xfrm>
          <a:off x="0" y="0"/>
          <a:ext cx="0" cy="0"/>
          <a:chOff x="0" y="0"/>
          <a:chExt cx="0" cy="0"/>
        </a:xfrm>
      </p:grpSpPr>
      <p:pic>
        <p:nvPicPr>
          <p:cNvPr descr="C:\Users\bastian.k\Desktop\Metall.jpg" id="280" name="Google Shape;280;p39"/>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281" name="Google Shape;281;p39"/>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82" name="Google Shape;282;p39"/>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83" name="Shape 283"/>
        <p:cNvGrpSpPr/>
        <p:nvPr/>
      </p:nvGrpSpPr>
      <p:grpSpPr>
        <a:xfrm>
          <a:off x="0" y="0"/>
          <a:ext cx="0" cy="0"/>
          <a:chOff x="0" y="0"/>
          <a:chExt cx="0" cy="0"/>
        </a:xfrm>
      </p:grpSpPr>
      <p:sp>
        <p:nvSpPr>
          <p:cNvPr id="284" name="Google Shape;284;p40"/>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85" name="Google Shape;285;p40"/>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40"/>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87" name="Google Shape;287;p40"/>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0" name="Shape 40"/>
        <p:cNvGrpSpPr/>
        <p:nvPr/>
      </p:nvGrpSpPr>
      <p:grpSpPr>
        <a:xfrm>
          <a:off x="0" y="0"/>
          <a:ext cx="0" cy="0"/>
          <a:chOff x="0" y="0"/>
          <a:chExt cx="0" cy="0"/>
        </a:xfrm>
      </p:grpSpPr>
      <p:sp>
        <p:nvSpPr>
          <p:cNvPr id="41" name="Google Shape;41;p5"/>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3" name="Google Shape;43;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6"/>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6"/>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6" name="Google Shape;56;p7"/>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7" name="Google Shape;57;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7"/>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1" name="Google Shape;61;p7"/>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2" name="Google Shape;62;p7"/>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7"/>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2" name="Google Shape;72;p9"/>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3" name="Google Shape;73;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76" name="Shape 76"/>
        <p:cNvGrpSpPr/>
        <p:nvPr/>
      </p:nvGrpSpPr>
      <p:grpSpPr>
        <a:xfrm>
          <a:off x="0" y="0"/>
          <a:ext cx="0" cy="0"/>
          <a:chOff x="0" y="0"/>
          <a:chExt cx="0" cy="0"/>
        </a:xfrm>
      </p:grpSpPr>
      <p:pic>
        <p:nvPicPr>
          <p:cNvPr descr="tape.png" id="77" name="Google Shape;77;p10"/>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78" name="Google Shape;78;p10"/>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0" name="Google Shape;80;p10"/>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1" name="Google Shape;81;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7.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1.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7.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theme" Target="../theme/theme2.xml"/><Relationship Id="rId14" Type="http://schemas.openxmlformats.org/officeDocument/2006/relationships/slideLayout" Target="../slideLayouts/slideLayout3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6" name="Shape 96"/>
        <p:cNvGrpSpPr/>
        <p:nvPr/>
      </p:nvGrpSpPr>
      <p:grpSpPr>
        <a:xfrm>
          <a:off x="0" y="0"/>
          <a:ext cx="0" cy="0"/>
          <a:chOff x="0" y="0"/>
          <a:chExt cx="0" cy="0"/>
        </a:xfrm>
      </p:grpSpPr>
      <p:pic>
        <p:nvPicPr>
          <p:cNvPr descr="Interior-Overlay.png" id="97" name="Google Shape;97;p13"/>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98" name="Google Shape;98;p1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9" name="Google Shape;99;p13"/>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0" name="Google Shape;100;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2" name="Shape 192"/>
        <p:cNvGrpSpPr/>
        <p:nvPr/>
      </p:nvGrpSpPr>
      <p:grpSpPr>
        <a:xfrm>
          <a:off x="0" y="0"/>
          <a:ext cx="0" cy="0"/>
          <a:chOff x="0" y="0"/>
          <a:chExt cx="0" cy="0"/>
        </a:xfrm>
      </p:grpSpPr>
      <p:pic>
        <p:nvPicPr>
          <p:cNvPr descr="Interior-Overlay.png" id="193" name="Google Shape;193;p27"/>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94" name="Google Shape;194;p2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5" name="Google Shape;195;p2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96" name="Google Shape;196;p2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7" name="Google Shape;197;p2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8" name="Google Shape;198;p2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36.png"/><Relationship Id="rId13" Type="http://schemas.openxmlformats.org/officeDocument/2006/relationships/image" Target="../media/image39.png"/><Relationship Id="rId12" Type="http://schemas.openxmlformats.org/officeDocument/2006/relationships/image" Target="../media/image32.png"/><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3.png"/><Relationship Id="rId9" Type="http://schemas.openxmlformats.org/officeDocument/2006/relationships/image" Target="../media/image33.png"/><Relationship Id="rId5" Type="http://schemas.openxmlformats.org/officeDocument/2006/relationships/image" Target="../media/image31.png"/><Relationship Id="rId6" Type="http://schemas.openxmlformats.org/officeDocument/2006/relationships/image" Target="../media/image20.png"/><Relationship Id="rId7" Type="http://schemas.openxmlformats.org/officeDocument/2006/relationships/image" Target="../media/image26.jpg"/><Relationship Id="rId8"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17.png"/><Relationship Id="rId13" Type="http://schemas.openxmlformats.org/officeDocument/2006/relationships/image" Target="../media/image27.jpg"/><Relationship Id="rId12" Type="http://schemas.openxmlformats.org/officeDocument/2006/relationships/image" Target="../media/image26.jpg"/><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23.png"/><Relationship Id="rId14" Type="http://schemas.openxmlformats.org/officeDocument/2006/relationships/image" Target="../media/image25.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29.png"/><Relationship Id="rId6"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30.png"/><Relationship Id="rId5" Type="http://schemas.openxmlformats.org/officeDocument/2006/relationships/image" Target="../media/image22.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293" name="Google Shape;293;p41"/>
          <p:cNvPicPr preferRelativeResize="0"/>
          <p:nvPr/>
        </p:nvPicPr>
        <p:blipFill rotWithShape="1">
          <a:blip r:embed="rId3">
            <a:alphaModFix/>
          </a:blip>
          <a:srcRect b="35818" l="0" r="1542" t="18565"/>
          <a:stretch/>
        </p:blipFill>
        <p:spPr>
          <a:xfrm>
            <a:off x="-48462" y="-70668"/>
            <a:ext cx="12238875" cy="2643206"/>
          </a:xfrm>
          <a:prstGeom prst="rect">
            <a:avLst/>
          </a:prstGeom>
          <a:noFill/>
          <a:ln>
            <a:noFill/>
          </a:ln>
        </p:spPr>
      </p:pic>
      <p:pic>
        <p:nvPicPr>
          <p:cNvPr id="294" name="Google Shape;294;p41"/>
          <p:cNvPicPr preferRelativeResize="0"/>
          <p:nvPr/>
        </p:nvPicPr>
        <p:blipFill rotWithShape="1">
          <a:blip r:embed="rId4">
            <a:alphaModFix/>
          </a:blip>
          <a:srcRect b="3124" l="0" r="1140" t="8973"/>
          <a:stretch/>
        </p:blipFill>
        <p:spPr>
          <a:xfrm>
            <a:off x="-32694" y="2231221"/>
            <a:ext cx="12238875" cy="4644240"/>
          </a:xfrm>
          <a:prstGeom prst="rect">
            <a:avLst/>
          </a:prstGeom>
          <a:noFill/>
          <a:ln>
            <a:noFill/>
          </a:ln>
        </p:spPr>
      </p:pic>
      <p:sp>
        <p:nvSpPr>
          <p:cNvPr id="295" name="Google Shape;295;p41"/>
          <p:cNvSpPr/>
          <p:nvPr/>
        </p:nvSpPr>
        <p:spPr>
          <a:xfrm>
            <a:off x="4039270" y="4572802"/>
            <a:ext cx="4071966" cy="228678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Análisis de Resultados.</a:t>
            </a:r>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 Modelo de Escucha de Visitas </a:t>
            </a:r>
            <a:endParaRPr/>
          </a:p>
          <a:p>
            <a:pPr indent="0" lvl="0" marL="0" marR="0" rtl="0" algn="ctr">
              <a:spcBef>
                <a:spcPts val="0"/>
              </a:spcBef>
              <a:spcAft>
                <a:spcPts val="0"/>
              </a:spcAft>
              <a:buNone/>
            </a:pPr>
            <a:r>
              <a:rPr b="1" i="0" lang="es-ES" sz="2400" u="none" cap="small" strike="noStrike">
                <a:solidFill>
                  <a:schemeClr val="dk1"/>
                </a:solidFill>
                <a:latin typeface="Calibri"/>
                <a:ea typeface="Calibri"/>
                <a:cs typeface="Calibri"/>
                <a:sym typeface="Calibri"/>
              </a:rPr>
              <a:t>Informe Operativo. Q</a:t>
            </a:r>
            <a:r>
              <a:rPr b="1" lang="es-ES" sz="2400" cap="small">
                <a:solidFill>
                  <a:schemeClr val="dk1"/>
                </a:solidFill>
                <a:latin typeface="Calibri"/>
                <a:ea typeface="Calibri"/>
                <a:cs typeface="Calibri"/>
                <a:sym typeface="Calibri"/>
              </a:rPr>
              <a:t>2</a:t>
            </a:r>
            <a:r>
              <a:rPr b="1" i="0" lang="es-ES" sz="2400" u="none" cap="small" strike="noStrike">
                <a:solidFill>
                  <a:schemeClr val="dk1"/>
                </a:solidFill>
                <a:latin typeface="Calibri"/>
                <a:ea typeface="Calibri"/>
                <a:cs typeface="Calibri"/>
                <a:sym typeface="Calibri"/>
              </a:rPr>
              <a:t> </a:t>
            </a:r>
            <a:r>
              <a:rPr b="1" lang="es-ES" sz="2400" cap="small">
                <a:solidFill>
                  <a:schemeClr val="dk1"/>
                </a:solidFill>
                <a:latin typeface="Calibri"/>
                <a:ea typeface="Calibri"/>
                <a:cs typeface="Calibri"/>
                <a:sym typeface="Calibri"/>
              </a:rPr>
              <a:t>2021</a:t>
            </a:r>
            <a:endParaRPr/>
          </a:p>
          <a:p>
            <a:pPr indent="0" lvl="0" marL="0" marR="0" rtl="0" algn="l">
              <a:spcBef>
                <a:spcPts val="0"/>
              </a:spcBef>
              <a:spcAft>
                <a:spcPts val="0"/>
              </a:spcAft>
              <a:buNone/>
            </a:pPr>
            <a:r>
              <a:t/>
            </a:r>
            <a:endParaRPr b="1" i="0" sz="21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100" u="none" cap="none" strike="noStrike">
                <a:solidFill>
                  <a:schemeClr val="dk1"/>
                </a:solidFill>
                <a:latin typeface="Calibri"/>
                <a:ea typeface="Calibri"/>
                <a:cs typeface="Calibri"/>
                <a:sym typeface="Calibri"/>
              </a:rPr>
              <a:t> </a:t>
            </a:r>
            <a:endParaRPr/>
          </a:p>
        </p:txBody>
      </p:sp>
      <p:pic>
        <p:nvPicPr>
          <p:cNvPr descr="Resultado de imagen de centros de arte cultura y turismo lanzarote" id="296" name="Google Shape;296;p41"/>
          <p:cNvPicPr preferRelativeResize="0"/>
          <p:nvPr/>
        </p:nvPicPr>
        <p:blipFill rotWithShape="1">
          <a:blip r:embed="rId5">
            <a:alphaModFix/>
          </a:blip>
          <a:srcRect b="19288" l="30335" r="30863" t="55431"/>
          <a:stretch/>
        </p:blipFill>
        <p:spPr>
          <a:xfrm>
            <a:off x="4595008" y="4572802"/>
            <a:ext cx="2714644" cy="785818"/>
          </a:xfrm>
          <a:prstGeom prst="rect">
            <a:avLst/>
          </a:prstGeom>
          <a:noFill/>
          <a:ln>
            <a:noFill/>
          </a:ln>
        </p:spPr>
      </p:pic>
      <p:pic>
        <p:nvPicPr>
          <p:cNvPr descr="Resultado de imagen de centros de arte cultura y turismo lanzarote" id="297" name="Google Shape;297;p41"/>
          <p:cNvPicPr preferRelativeResize="0"/>
          <p:nvPr/>
        </p:nvPicPr>
        <p:blipFill rotWithShape="1">
          <a:blip r:embed="rId5">
            <a:alphaModFix/>
          </a:blip>
          <a:srcRect b="43820" l="30335" r="30863" t="11236"/>
          <a:stretch/>
        </p:blipFill>
        <p:spPr>
          <a:xfrm>
            <a:off x="4666446" y="2572538"/>
            <a:ext cx="2643206" cy="15001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0"/>
          <p:cNvSpPr txBox="1"/>
          <p:nvPr/>
        </p:nvSpPr>
        <p:spPr>
          <a:xfrm>
            <a:off x="330387" y="0"/>
            <a:ext cx="8041153"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SERVICIO</a:t>
            </a:r>
            <a:endParaRPr/>
          </a:p>
        </p:txBody>
      </p:sp>
      <p:sp>
        <p:nvSpPr>
          <p:cNvPr id="460" name="Google Shape;460;p50"/>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Positiva</a:t>
            </a:r>
            <a:r>
              <a:rPr b="1" i="0" lang="es-ES" sz="1600" u="none" cap="none" strike="noStrike">
                <a:solidFill>
                  <a:srgbClr val="000000"/>
                </a:solidFill>
                <a:latin typeface="Quattrocento Sans"/>
                <a:ea typeface="Quattrocento Sans"/>
                <a:cs typeface="Quattrocento Sans"/>
                <a:sym typeface="Quattrocento Sans"/>
              </a:rPr>
              <a:t> = Muy bien + bien            </a:t>
            </a:r>
            <a:r>
              <a:rPr b="1" i="0" lang="es-ES" sz="1600" u="none" cap="none" strike="noStrike">
                <a:latin typeface="Quattrocento Sans"/>
                <a:ea typeface="Quattrocento Sans"/>
                <a:cs typeface="Quattrocento Sans"/>
                <a:sym typeface="Quattrocento Sans"/>
              </a:rPr>
              <a:t>Negativa</a:t>
            </a:r>
            <a:r>
              <a:rPr b="1" i="0" lang="es-ES" sz="1600" u="none" cap="none" strike="noStrike">
                <a:solidFill>
                  <a:srgbClr val="000000"/>
                </a:solidFill>
                <a:latin typeface="Quattrocento Sans"/>
                <a:ea typeface="Quattrocento Sans"/>
                <a:cs typeface="Quattrocento Sans"/>
                <a:sym typeface="Quattrocento Sans"/>
              </a:rPr>
              <a:t> = Mal + Muy mal</a:t>
            </a:r>
            <a:endParaRPr/>
          </a:p>
        </p:txBody>
      </p:sp>
      <p:sp>
        <p:nvSpPr>
          <p:cNvPr id="461" name="Google Shape;461;p50"/>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pSp>
        <p:nvGrpSpPr>
          <p:cNvPr id="462" name="Google Shape;462;p50"/>
          <p:cNvGrpSpPr/>
          <p:nvPr/>
        </p:nvGrpSpPr>
        <p:grpSpPr>
          <a:xfrm>
            <a:off x="330065" y="1177264"/>
            <a:ext cx="928661" cy="803956"/>
            <a:chOff x="309570" y="5205826"/>
            <a:chExt cx="1033108" cy="1113050"/>
          </a:xfrm>
        </p:grpSpPr>
        <p:pic>
          <p:nvPicPr>
            <p:cNvPr id="463" name="Google Shape;463;p50"/>
            <p:cNvPicPr preferRelativeResize="0"/>
            <p:nvPr/>
          </p:nvPicPr>
          <p:blipFill rotWithShape="1">
            <a:blip r:embed="rId3">
              <a:alphaModFix/>
            </a:blip>
            <a:srcRect b="0" l="0" r="0" t="0"/>
            <a:stretch/>
          </p:blipFill>
          <p:spPr>
            <a:xfrm>
              <a:off x="422796" y="5472630"/>
              <a:ext cx="855584" cy="846246"/>
            </a:xfrm>
            <a:prstGeom prst="rect">
              <a:avLst/>
            </a:prstGeom>
            <a:noFill/>
            <a:ln>
              <a:noFill/>
            </a:ln>
          </p:spPr>
        </p:pic>
        <p:grpSp>
          <p:nvGrpSpPr>
            <p:cNvPr id="464" name="Google Shape;464;p50"/>
            <p:cNvGrpSpPr/>
            <p:nvPr/>
          </p:nvGrpSpPr>
          <p:grpSpPr>
            <a:xfrm>
              <a:off x="309570" y="5205826"/>
              <a:ext cx="1033108" cy="689927"/>
              <a:chOff x="309570" y="5205826"/>
              <a:chExt cx="1033108" cy="689927"/>
            </a:xfrm>
          </p:grpSpPr>
          <p:pic>
            <p:nvPicPr>
              <p:cNvPr id="465" name="Google Shape;465;p50"/>
              <p:cNvPicPr preferRelativeResize="0"/>
              <p:nvPr/>
            </p:nvPicPr>
            <p:blipFill rotWithShape="1">
              <a:blip r:embed="rId4">
                <a:alphaModFix/>
              </a:blip>
              <a:srcRect b="36549" l="0" r="0" t="-3331"/>
              <a:stretch/>
            </p:blipFill>
            <p:spPr>
              <a:xfrm>
                <a:off x="309570" y="5205826"/>
                <a:ext cx="1033108" cy="689927"/>
              </a:xfrm>
              <a:prstGeom prst="rect">
                <a:avLst/>
              </a:prstGeom>
              <a:noFill/>
              <a:ln>
                <a:noFill/>
              </a:ln>
            </p:spPr>
          </p:pic>
          <p:pic>
            <p:nvPicPr>
              <p:cNvPr id="466" name="Google Shape;466;p50"/>
              <p:cNvPicPr preferRelativeResize="0"/>
              <p:nvPr/>
            </p:nvPicPr>
            <p:blipFill rotWithShape="1">
              <a:blip r:embed="rId5">
                <a:alphaModFix/>
              </a:blip>
              <a:srcRect b="0" l="0" r="0" t="0"/>
              <a:stretch/>
            </p:blipFill>
            <p:spPr>
              <a:xfrm>
                <a:off x="554448" y="5279113"/>
                <a:ext cx="543352" cy="543352"/>
              </a:xfrm>
              <a:prstGeom prst="rect">
                <a:avLst/>
              </a:prstGeom>
              <a:noFill/>
              <a:ln>
                <a:noFill/>
              </a:ln>
            </p:spPr>
          </p:pic>
        </p:grpSp>
      </p:grpSp>
      <p:sp>
        <p:nvSpPr>
          <p:cNvPr id="467" name="Google Shape;467;p50"/>
          <p:cNvSpPr txBox="1"/>
          <p:nvPr/>
        </p:nvSpPr>
        <p:spPr>
          <a:xfrm>
            <a:off x="68539" y="2089787"/>
            <a:ext cx="14517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68" name="Google Shape;468;p50"/>
          <p:cNvSpPr txBox="1"/>
          <p:nvPr/>
        </p:nvSpPr>
        <p:spPr>
          <a:xfrm>
            <a:off x="5802505" y="1946931"/>
            <a:ext cx="17250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69" name="Google Shape;469;p50"/>
          <p:cNvPicPr preferRelativeResize="0"/>
          <p:nvPr/>
        </p:nvPicPr>
        <p:blipFill rotWithShape="1">
          <a:blip r:embed="rId6">
            <a:alphaModFix/>
          </a:blip>
          <a:srcRect b="0" l="0" r="0" t="0"/>
          <a:stretch/>
        </p:blipFill>
        <p:spPr>
          <a:xfrm>
            <a:off x="6245538" y="887551"/>
            <a:ext cx="838850" cy="900650"/>
          </a:xfrm>
          <a:prstGeom prst="rect">
            <a:avLst/>
          </a:prstGeom>
          <a:noFill/>
          <a:ln>
            <a:noFill/>
          </a:ln>
        </p:spPr>
      </p:pic>
      <p:pic>
        <p:nvPicPr>
          <p:cNvPr descr="Resultado de imagen de icono profesional" id="470" name="Google Shape;470;p50"/>
          <p:cNvPicPr preferRelativeResize="0"/>
          <p:nvPr/>
        </p:nvPicPr>
        <p:blipFill rotWithShape="1">
          <a:blip r:embed="rId7">
            <a:alphaModFix/>
          </a:blip>
          <a:srcRect b="0" l="0" r="0" t="0"/>
          <a:stretch/>
        </p:blipFill>
        <p:spPr>
          <a:xfrm>
            <a:off x="398361" y="3302961"/>
            <a:ext cx="792088" cy="792088"/>
          </a:xfrm>
          <a:prstGeom prst="rect">
            <a:avLst/>
          </a:prstGeom>
          <a:noFill/>
          <a:ln>
            <a:noFill/>
          </a:ln>
        </p:spPr>
      </p:pic>
      <p:sp>
        <p:nvSpPr>
          <p:cNvPr id="471" name="Google Shape;471;p50"/>
          <p:cNvSpPr txBox="1"/>
          <p:nvPr/>
        </p:nvSpPr>
        <p:spPr>
          <a:xfrm>
            <a:off x="-68550" y="44772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72" name="Google Shape;472;p50"/>
          <p:cNvSpPr txBox="1"/>
          <p:nvPr/>
        </p:nvSpPr>
        <p:spPr>
          <a:xfrm>
            <a:off x="5880930" y="438908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73" name="Google Shape;473;p50"/>
          <p:cNvGrpSpPr/>
          <p:nvPr/>
        </p:nvGrpSpPr>
        <p:grpSpPr>
          <a:xfrm>
            <a:off x="6376027" y="3302945"/>
            <a:ext cx="1203582" cy="1086123"/>
            <a:chOff x="159715" y="4832860"/>
            <a:chExt cx="1203582" cy="1086123"/>
          </a:xfrm>
        </p:grpSpPr>
        <p:pic>
          <p:nvPicPr>
            <p:cNvPr descr="Resultado de imagen de icono queue" id="474" name="Google Shape;474;p50"/>
            <p:cNvPicPr preferRelativeResize="0"/>
            <p:nvPr/>
          </p:nvPicPr>
          <p:blipFill rotWithShape="1">
            <a:blip r:embed="rId8">
              <a:alphaModFix/>
            </a:blip>
            <a:srcRect b="50414" l="9027" r="48987" t="7839"/>
            <a:stretch/>
          </p:blipFill>
          <p:spPr>
            <a:xfrm>
              <a:off x="159715" y="4832860"/>
              <a:ext cx="989067" cy="1086123"/>
            </a:xfrm>
            <a:prstGeom prst="rect">
              <a:avLst/>
            </a:prstGeom>
            <a:noFill/>
            <a:ln>
              <a:noFill/>
            </a:ln>
          </p:spPr>
        </p:pic>
        <p:pic>
          <p:nvPicPr>
            <p:cNvPr id="475" name="Google Shape;475;p50"/>
            <p:cNvPicPr preferRelativeResize="0"/>
            <p:nvPr/>
          </p:nvPicPr>
          <p:blipFill rotWithShape="1">
            <a:blip r:embed="rId9">
              <a:alphaModFix/>
            </a:blip>
            <a:srcRect b="0" l="0" r="0" t="0"/>
            <a:stretch/>
          </p:blipFill>
          <p:spPr>
            <a:xfrm>
              <a:off x="932518" y="4832860"/>
              <a:ext cx="430779" cy="422333"/>
            </a:xfrm>
            <a:prstGeom prst="rect">
              <a:avLst/>
            </a:prstGeom>
            <a:noFill/>
            <a:ln>
              <a:noFill/>
            </a:ln>
          </p:spPr>
        </p:pic>
      </p:grpSp>
      <p:pic>
        <p:nvPicPr>
          <p:cNvPr id="476" name="Google Shape;476;p50" title="Gráfico"/>
          <p:cNvPicPr preferRelativeResize="0"/>
          <p:nvPr/>
        </p:nvPicPr>
        <p:blipFill>
          <a:blip r:embed="rId10">
            <a:alphaModFix/>
          </a:blip>
          <a:stretch>
            <a:fillRect/>
          </a:stretch>
        </p:blipFill>
        <p:spPr>
          <a:xfrm>
            <a:off x="1532600" y="887550"/>
            <a:ext cx="3721719" cy="2312026"/>
          </a:xfrm>
          <a:prstGeom prst="rect">
            <a:avLst/>
          </a:prstGeom>
          <a:noFill/>
          <a:ln>
            <a:noFill/>
          </a:ln>
        </p:spPr>
      </p:pic>
      <p:pic>
        <p:nvPicPr>
          <p:cNvPr id="477" name="Google Shape;477;p50" title="Gráfico"/>
          <p:cNvPicPr preferRelativeResize="0"/>
          <p:nvPr/>
        </p:nvPicPr>
        <p:blipFill>
          <a:blip r:embed="rId11">
            <a:alphaModFix/>
          </a:blip>
          <a:stretch>
            <a:fillRect/>
          </a:stretch>
        </p:blipFill>
        <p:spPr>
          <a:xfrm>
            <a:off x="1532593" y="3127850"/>
            <a:ext cx="3985356" cy="2456575"/>
          </a:xfrm>
          <a:prstGeom prst="rect">
            <a:avLst/>
          </a:prstGeom>
          <a:noFill/>
          <a:ln>
            <a:noFill/>
          </a:ln>
        </p:spPr>
      </p:pic>
      <p:pic>
        <p:nvPicPr>
          <p:cNvPr id="478" name="Google Shape;478;p50" title="Gráfico"/>
          <p:cNvPicPr preferRelativeResize="0"/>
          <p:nvPr/>
        </p:nvPicPr>
        <p:blipFill>
          <a:blip r:embed="rId12">
            <a:alphaModFix/>
          </a:blip>
          <a:stretch>
            <a:fillRect/>
          </a:stretch>
        </p:blipFill>
        <p:spPr>
          <a:xfrm>
            <a:off x="7579600" y="728825"/>
            <a:ext cx="3738979" cy="2312026"/>
          </a:xfrm>
          <a:prstGeom prst="rect">
            <a:avLst/>
          </a:prstGeom>
          <a:noFill/>
          <a:ln>
            <a:noFill/>
          </a:ln>
        </p:spPr>
      </p:pic>
      <p:pic>
        <p:nvPicPr>
          <p:cNvPr id="479" name="Google Shape;479;p50" title="Gráfico"/>
          <p:cNvPicPr preferRelativeResize="0"/>
          <p:nvPr/>
        </p:nvPicPr>
        <p:blipFill>
          <a:blip r:embed="rId13">
            <a:alphaModFix/>
          </a:blip>
          <a:stretch>
            <a:fillRect/>
          </a:stretch>
        </p:blipFill>
        <p:spPr>
          <a:xfrm>
            <a:off x="7579611" y="3302950"/>
            <a:ext cx="3960365" cy="2456574"/>
          </a:xfrm>
          <a:prstGeom prst="rect">
            <a:avLst/>
          </a:prstGeom>
          <a:noFill/>
          <a:ln>
            <a:noFill/>
          </a:ln>
        </p:spPr>
      </p:pic>
      <p:sp>
        <p:nvSpPr>
          <p:cNvPr id="480" name="Google Shape;480;p50"/>
          <p:cNvSpPr txBox="1"/>
          <p:nvPr/>
        </p:nvSpPr>
        <p:spPr>
          <a:xfrm>
            <a:off x="443625" y="5487350"/>
            <a:ext cx="8986500" cy="1293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s-ES" sz="1800">
                <a:solidFill>
                  <a:schemeClr val="dk1"/>
                </a:solidFill>
                <a:latin typeface="Quattrocento Sans"/>
                <a:ea typeface="Quattrocento Sans"/>
                <a:cs typeface="Quattrocento Sans"/>
                <a:sym typeface="Quattrocento Sans"/>
              </a:rPr>
              <a:t>El</a:t>
            </a:r>
            <a:r>
              <a:rPr lang="es-ES" sz="1800">
                <a:solidFill>
                  <a:srgbClr val="0052DE"/>
                </a:solidFill>
                <a:latin typeface="Quattrocento Sans"/>
                <a:ea typeface="Quattrocento Sans"/>
                <a:cs typeface="Quattrocento Sans"/>
                <a:sym typeface="Quattrocento Sans"/>
              </a:rPr>
              <a:t> tiempo de espera</a:t>
            </a:r>
            <a:r>
              <a:rPr lang="es-ES" sz="1800">
                <a:solidFill>
                  <a:schemeClr val="dk1"/>
                </a:solidFill>
                <a:latin typeface="Quattrocento Sans"/>
                <a:ea typeface="Quattrocento Sans"/>
                <a:cs typeface="Quattrocento Sans"/>
                <a:sym typeface="Quattrocento Sans"/>
              </a:rPr>
              <a:t> tiene una media de menciones positivas en el </a:t>
            </a:r>
            <a:r>
              <a:rPr b="1" lang="es-ES" sz="1800">
                <a:solidFill>
                  <a:schemeClr val="dk1"/>
                </a:solidFill>
                <a:latin typeface="Quattrocento Sans"/>
                <a:ea typeface="Quattrocento Sans"/>
                <a:cs typeface="Quattrocento Sans"/>
                <a:sym typeface="Quattrocento Sans"/>
              </a:rPr>
              <a:t>92,64% </a:t>
            </a:r>
            <a:r>
              <a:rPr lang="es-ES" sz="1800">
                <a:solidFill>
                  <a:schemeClr val="dk1"/>
                </a:solidFill>
                <a:latin typeface="Quattrocento Sans"/>
                <a:ea typeface="Quattrocento Sans"/>
                <a:cs typeface="Quattrocento Sans"/>
                <a:sym typeface="Quattrocento Sans"/>
              </a:rPr>
              <a:t>de casos, la </a:t>
            </a:r>
            <a:r>
              <a:rPr lang="es-ES" sz="1800">
                <a:solidFill>
                  <a:srgbClr val="0052DE"/>
                </a:solidFill>
                <a:latin typeface="Quattrocento Sans"/>
                <a:ea typeface="Quattrocento Sans"/>
                <a:cs typeface="Quattrocento Sans"/>
                <a:sym typeface="Quattrocento Sans"/>
              </a:rPr>
              <a:t>tranquilidad</a:t>
            </a:r>
            <a:r>
              <a:rPr lang="es-ES" sz="1800">
                <a:solidFill>
                  <a:schemeClr val="dk1"/>
                </a:solidFill>
                <a:latin typeface="Quattrocento Sans"/>
                <a:ea typeface="Quattrocento Sans"/>
                <a:cs typeface="Quattrocento Sans"/>
                <a:sym typeface="Quattrocento Sans"/>
              </a:rPr>
              <a:t> del </a:t>
            </a:r>
            <a:r>
              <a:rPr b="1" lang="es-ES" sz="1800">
                <a:solidFill>
                  <a:schemeClr val="dk1"/>
                </a:solidFill>
                <a:latin typeface="Quattrocento Sans"/>
                <a:ea typeface="Quattrocento Sans"/>
                <a:cs typeface="Quattrocento Sans"/>
                <a:sym typeface="Quattrocento Sans"/>
              </a:rPr>
              <a:t>88,16%, </a:t>
            </a:r>
            <a:r>
              <a:rPr lang="es-ES" sz="1800">
                <a:solidFill>
                  <a:schemeClr val="dk1"/>
                </a:solidFill>
                <a:latin typeface="Quattrocento Sans"/>
                <a:ea typeface="Quattrocento Sans"/>
                <a:cs typeface="Quattrocento Sans"/>
                <a:sym typeface="Quattrocento Sans"/>
              </a:rPr>
              <a:t>la</a:t>
            </a:r>
            <a:r>
              <a:rPr lang="es-ES" sz="1800">
                <a:solidFill>
                  <a:srgbClr val="0052DE"/>
                </a:solidFill>
                <a:latin typeface="Quattrocento Sans"/>
                <a:ea typeface="Quattrocento Sans"/>
                <a:cs typeface="Quattrocento Sans"/>
                <a:sym typeface="Quattrocento Sans"/>
              </a:rPr>
              <a:t> </a:t>
            </a:r>
            <a:r>
              <a:rPr lang="es-ES" sz="1800">
                <a:solidFill>
                  <a:srgbClr val="0052DE"/>
                </a:solidFill>
                <a:latin typeface="Quattrocento Sans"/>
                <a:ea typeface="Quattrocento Sans"/>
                <a:cs typeface="Quattrocento Sans"/>
                <a:sym typeface="Quattrocento Sans"/>
              </a:rPr>
              <a:t>amabilidad y profesionalidad</a:t>
            </a:r>
            <a:r>
              <a:rPr lang="es-ES" sz="1800">
                <a:solidFill>
                  <a:schemeClr val="dk1"/>
                </a:solidFill>
                <a:latin typeface="Quattrocento Sans"/>
                <a:ea typeface="Quattrocento Sans"/>
                <a:cs typeface="Quattrocento Sans"/>
                <a:sym typeface="Quattrocento Sans"/>
              </a:rPr>
              <a:t> se sitúa en </a:t>
            </a:r>
            <a:r>
              <a:rPr b="1" lang="es-ES" sz="1800">
                <a:solidFill>
                  <a:schemeClr val="dk1"/>
                </a:solidFill>
                <a:latin typeface="Quattrocento Sans"/>
                <a:ea typeface="Quattrocento Sans"/>
                <a:cs typeface="Quattrocento Sans"/>
                <a:sym typeface="Quattrocento Sans"/>
              </a:rPr>
              <a:t>81,8%</a:t>
            </a:r>
            <a:r>
              <a:rPr lang="es-ES" sz="1800">
                <a:solidFill>
                  <a:schemeClr val="dk1"/>
                </a:solidFill>
                <a:latin typeface="Quattrocento Sans"/>
                <a:ea typeface="Quattrocento Sans"/>
                <a:cs typeface="Quattrocento Sans"/>
                <a:sym typeface="Quattrocento Sans"/>
              </a:rPr>
              <a:t> y la </a:t>
            </a:r>
            <a:r>
              <a:rPr lang="es-ES" sz="1800">
                <a:solidFill>
                  <a:srgbClr val="0052DE"/>
                </a:solidFill>
                <a:latin typeface="Quattrocento Sans"/>
                <a:ea typeface="Quattrocento Sans"/>
                <a:cs typeface="Quattrocento Sans"/>
                <a:sym typeface="Quattrocento Sans"/>
              </a:rPr>
              <a:t>información</a:t>
            </a:r>
            <a:r>
              <a:rPr lang="es-ES" sz="1800">
                <a:solidFill>
                  <a:schemeClr val="dk1"/>
                </a:solidFill>
                <a:latin typeface="Quattrocento Sans"/>
                <a:ea typeface="Quattrocento Sans"/>
                <a:cs typeface="Quattrocento Sans"/>
                <a:sym typeface="Quattrocento Sans"/>
              </a:rPr>
              <a:t> recibida </a:t>
            </a:r>
            <a:r>
              <a:rPr b="1" lang="es-ES" sz="1800">
                <a:solidFill>
                  <a:schemeClr val="dk1"/>
                </a:solidFill>
                <a:latin typeface="Quattrocento Sans"/>
                <a:ea typeface="Quattrocento Sans"/>
                <a:cs typeface="Quattrocento Sans"/>
                <a:sym typeface="Quattrocento Sans"/>
              </a:rPr>
              <a:t>55,17% </a:t>
            </a:r>
            <a:r>
              <a:rPr lang="es-ES" sz="1800">
                <a:solidFill>
                  <a:schemeClr val="dk1"/>
                </a:solidFill>
                <a:latin typeface="Quattrocento Sans"/>
                <a:ea typeface="Quattrocento Sans"/>
                <a:cs typeface="Quattrocento Sans"/>
                <a:sym typeface="Quattrocento Sans"/>
              </a:rPr>
              <a:t>siendo este el parámetro menos valorado en su conjunto.</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1"/>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486" name="Google Shape;486;p51"/>
          <p:cNvSpPr txBox="1"/>
          <p:nvPr/>
        </p:nvSpPr>
        <p:spPr>
          <a:xfrm>
            <a:off x="442578" y="3763934"/>
            <a:ext cx="11305256" cy="145924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3F3F3F"/>
              </a:buClr>
              <a:buSzPts val="2400"/>
              <a:buFont typeface="Noto Sans Symbols"/>
              <a:buNone/>
            </a:pPr>
            <a:r>
              <a:rPr lang="es-ES" sz="2400">
                <a:solidFill>
                  <a:srgbClr val="3F3F3F"/>
                </a:solidFill>
                <a:latin typeface="Quattrocento Sans"/>
                <a:ea typeface="Quattrocento Sans"/>
                <a:cs typeface="Quattrocento Sans"/>
                <a:sym typeface="Quattrocento Sans"/>
              </a:rPr>
              <a:t>Principales comentarios realizados en las preguntas abiertas de mejora</a:t>
            </a:r>
            <a:endParaRPr/>
          </a:p>
          <a:p>
            <a:pPr indent="0" lvl="0" marL="0" marR="0" rtl="0" algn="just">
              <a:lnSpc>
                <a:spcPct val="150000"/>
              </a:lnSpc>
              <a:spcBef>
                <a:spcPts val="48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a:t>
            </a:r>
            <a:endParaRPr/>
          </a:p>
        </p:txBody>
      </p:sp>
      <p:sp>
        <p:nvSpPr>
          <p:cNvPr id="487" name="Google Shape;487;p51"/>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Aportaciones de los visitantes</a:t>
            </a:r>
            <a:endParaRPr b="1" sz="4800">
              <a:solidFill>
                <a:srgbClr val="FFFFFF"/>
              </a:solidFill>
              <a:latin typeface="Quattrocento Sans"/>
              <a:ea typeface="Quattrocento Sans"/>
              <a:cs typeface="Quattrocento Sans"/>
              <a:sym typeface="Quattrocento Sans"/>
            </a:endParaRPr>
          </a:p>
        </p:txBody>
      </p:sp>
      <p:sp>
        <p:nvSpPr>
          <p:cNvPr id="488" name="Google Shape;488;p5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2"/>
          <p:cNvSpPr txBox="1"/>
          <p:nvPr/>
        </p:nvSpPr>
        <p:spPr>
          <a:xfrm>
            <a:off x="320966" y="0"/>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a:t>
            </a:r>
            <a:endParaRPr b="1" i="0" sz="3200" u="none" cap="none" strike="noStrike">
              <a:solidFill>
                <a:srgbClr val="003794"/>
              </a:solidFill>
              <a:latin typeface="Quattrocento Sans"/>
              <a:ea typeface="Quattrocento Sans"/>
              <a:cs typeface="Quattrocento Sans"/>
              <a:sym typeface="Quattrocento Sans"/>
            </a:endParaRPr>
          </a:p>
        </p:txBody>
      </p:sp>
      <p:sp>
        <p:nvSpPr>
          <p:cNvPr id="495" name="Google Shape;495;p52"/>
          <p:cNvSpPr txBox="1"/>
          <p:nvPr/>
        </p:nvSpPr>
        <p:spPr>
          <a:xfrm>
            <a:off x="320966" y="765498"/>
            <a:ext cx="11534880" cy="5801588"/>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2100">
                <a:solidFill>
                  <a:schemeClr val="dk1"/>
                </a:solidFill>
                <a:latin typeface="Calibri"/>
                <a:ea typeface="Calibri"/>
                <a:cs typeface="Calibri"/>
                <a:sym typeface="Calibri"/>
              </a:rPr>
              <a:t>La mayoría de clientes no realizan comentarios en las preguntas abiertas, 45 de 512 (un 8.78% de los mismos). El centro donde más muestra se recoge es Jardín de Cactus con 18 aportaciones. En general la queja más frecuente es el precio con 14 menciones y falta de información con 13.</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rPr lang="es-ES" sz="2100">
                <a:solidFill>
                  <a:schemeClr val="dk1"/>
                </a:solidFill>
                <a:latin typeface="Calibri"/>
                <a:ea typeface="Calibri"/>
                <a:cs typeface="Calibri"/>
                <a:sym typeface="Calibri"/>
              </a:rPr>
              <a:t>        JARDÍN DE CACTUS (18)</a:t>
            </a:r>
            <a:endParaRPr/>
          </a:p>
          <a:p>
            <a:pPr indent="-133350" lvl="1" marL="544250" marR="0" rtl="0" algn="just">
              <a:spcBef>
                <a:spcPts val="0"/>
              </a:spcBef>
              <a:spcAft>
                <a:spcPts val="0"/>
              </a:spcAft>
              <a:buClr>
                <a:schemeClr val="dk1"/>
              </a:buClr>
              <a:buSzPts val="2100"/>
              <a:buFont typeface="Arial"/>
              <a:buChar char="•"/>
            </a:pPr>
            <a:r>
              <a:rPr b="1" i="0" lang="es-ES" sz="2100" u="none" cap="none" strike="noStrike">
                <a:solidFill>
                  <a:schemeClr val="dk1"/>
                </a:solidFill>
                <a:latin typeface="Calibri"/>
                <a:ea typeface="Calibri"/>
                <a:cs typeface="Calibri"/>
                <a:sym typeface="Calibri"/>
              </a:rPr>
              <a:t> Elevada repetición: </a:t>
            </a:r>
            <a:r>
              <a:rPr lang="es-ES" sz="2100">
                <a:solidFill>
                  <a:schemeClr val="dk1"/>
                </a:solidFill>
                <a:latin typeface="Calibri"/>
                <a:ea typeface="Calibri"/>
                <a:cs typeface="Calibri"/>
                <a:sym typeface="Calibri"/>
              </a:rPr>
              <a:t>Información (7), precio (2), seguridad en terrazas (2), limpieza (2), otras (10).</a:t>
            </a:r>
            <a:endParaRPr sz="2100">
              <a:solidFill>
                <a:schemeClr val="dk1"/>
              </a:solidFill>
              <a:latin typeface="Calibri"/>
              <a:ea typeface="Calibri"/>
              <a:cs typeface="Calibri"/>
              <a:sym typeface="Calibri"/>
            </a:endParaRPr>
          </a:p>
          <a:p>
            <a:pPr indent="0" lvl="0" marL="914400" marR="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MIRADOR DEL RÍO</a:t>
            </a:r>
            <a:r>
              <a:rPr lang="es-ES" sz="2100">
                <a:solidFill>
                  <a:schemeClr val="dk1"/>
                </a:solidFill>
                <a:latin typeface="Calibri"/>
                <a:ea typeface="Calibri"/>
                <a:cs typeface="Calibri"/>
                <a:sym typeface="Calibri"/>
              </a:rPr>
              <a:t> (14)</a:t>
            </a:r>
            <a:endParaRPr>
              <a:solidFill>
                <a:schemeClr val="dk1"/>
              </a:solidFill>
            </a:endParaRPr>
          </a:p>
          <a:p>
            <a:pPr indent="-133350" lvl="1" marL="544250" rtl="0" algn="just">
              <a:spcBef>
                <a:spcPts val="0"/>
              </a:spcBef>
              <a:spcAft>
                <a:spcPts val="0"/>
              </a:spcAft>
              <a:buClr>
                <a:schemeClr val="dk1"/>
              </a:buClr>
              <a:buSzPts val="2100"/>
              <a:buChar char="•"/>
            </a:pPr>
            <a:r>
              <a:rPr b="1" lang="es-ES" sz="2100">
                <a:solidFill>
                  <a:schemeClr val="dk1"/>
                </a:solidFill>
                <a:latin typeface="Calibri"/>
                <a:ea typeface="Calibri"/>
                <a:cs typeface="Calibri"/>
                <a:sym typeface="Calibri"/>
              </a:rPr>
              <a:t> Elevada repetición: </a:t>
            </a:r>
            <a:r>
              <a:rPr lang="es-ES" sz="2100">
                <a:solidFill>
                  <a:schemeClr val="dk1"/>
                </a:solidFill>
                <a:latin typeface="Calibri"/>
                <a:ea typeface="Calibri"/>
                <a:cs typeface="Calibri"/>
                <a:sym typeface="Calibri"/>
              </a:rPr>
              <a:t>Precio excesivo (6),información (4), otros (6).</a:t>
            </a:r>
            <a:endParaRPr sz="21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rPr lang="es-ES" sz="2100">
                <a:solidFill>
                  <a:schemeClr val="dk1"/>
                </a:solidFill>
                <a:latin typeface="Calibri"/>
                <a:ea typeface="Calibri"/>
                <a:cs typeface="Calibri"/>
                <a:sym typeface="Calibri"/>
              </a:rPr>
              <a:t>        JAMEOS DLE AGUA (10)</a:t>
            </a:r>
            <a:endParaRPr/>
          </a:p>
          <a:p>
            <a:pPr indent="-133350" lvl="1" marL="544250" marR="0" rtl="0" algn="just">
              <a:spcBef>
                <a:spcPts val="0"/>
              </a:spcBef>
              <a:spcAft>
                <a:spcPts val="0"/>
              </a:spcAft>
              <a:buClr>
                <a:schemeClr val="dk1"/>
              </a:buClr>
              <a:buSzPts val="2100"/>
              <a:buFont typeface="Arial"/>
              <a:buChar char="•"/>
            </a:pPr>
            <a:r>
              <a:rPr b="0" i="0" lang="es-ES" sz="2100" u="none" cap="none" strike="noStrike">
                <a:solidFill>
                  <a:schemeClr val="dk1"/>
                </a:solidFill>
                <a:latin typeface="Calibri"/>
                <a:ea typeface="Calibri"/>
                <a:cs typeface="Calibri"/>
                <a:sym typeface="Calibri"/>
              </a:rPr>
              <a:t> </a:t>
            </a:r>
            <a:r>
              <a:rPr b="1" i="0" lang="es-ES" sz="2100" u="none" cap="none" strike="noStrike">
                <a:solidFill>
                  <a:schemeClr val="dk1"/>
                </a:solidFill>
                <a:latin typeface="Calibri"/>
                <a:ea typeface="Calibri"/>
                <a:cs typeface="Calibri"/>
                <a:sym typeface="Calibri"/>
              </a:rPr>
              <a:t>Elevada repetición: </a:t>
            </a:r>
            <a:r>
              <a:rPr lang="es-ES" sz="2100">
                <a:solidFill>
                  <a:schemeClr val="dk1"/>
                </a:solidFill>
                <a:latin typeface="Calibri"/>
                <a:ea typeface="Calibri"/>
                <a:cs typeface="Calibri"/>
                <a:sym typeface="Calibri"/>
              </a:rPr>
              <a:t>Precio excesivo (6), opciones de ocio (3), información (2),  dejar bañarse (3) otros (3).</a:t>
            </a:r>
            <a:endParaRPr sz="2100">
              <a:solidFill>
                <a:schemeClr val="dk1"/>
              </a:solidFill>
              <a:latin typeface="Calibri"/>
              <a:ea typeface="Calibri"/>
              <a:cs typeface="Calibri"/>
              <a:sym typeface="Calibri"/>
            </a:endParaRPr>
          </a:p>
          <a:p>
            <a:pPr indent="0" lvl="0" marL="914400" marR="0" rtl="0" algn="just">
              <a:spcBef>
                <a:spcPts val="0"/>
              </a:spcBef>
              <a:spcAft>
                <a:spcPts val="0"/>
              </a:spcAft>
              <a:buNone/>
            </a:pPr>
            <a:r>
              <a:t/>
            </a:r>
            <a:endParaRPr sz="2100">
              <a:solidFill>
                <a:schemeClr val="dk1"/>
              </a:solidFill>
              <a:latin typeface="Calibri"/>
              <a:ea typeface="Calibri"/>
              <a:cs typeface="Calibri"/>
              <a:sym typeface="Calibri"/>
            </a:endParaRPr>
          </a:p>
          <a:p>
            <a:pPr indent="0" lvl="1" marL="544251" marR="0" rtl="0" algn="just">
              <a:spcBef>
                <a:spcPts val="0"/>
              </a:spcBef>
              <a:spcAft>
                <a:spcPts val="0"/>
              </a:spcAft>
              <a:buNone/>
            </a:pPr>
            <a:r>
              <a:rPr lang="es-ES" sz="2100">
                <a:solidFill>
                  <a:schemeClr val="dk1"/>
                </a:solidFill>
                <a:latin typeface="Calibri"/>
                <a:ea typeface="Calibri"/>
                <a:cs typeface="Calibri"/>
                <a:sym typeface="Calibri"/>
              </a:rPr>
              <a:t>CUEVA DE LOS VERDES (3)</a:t>
            </a:r>
            <a:endParaRPr/>
          </a:p>
          <a:p>
            <a:pPr indent="-133350" lvl="1" marL="544250" marR="0" rtl="0" algn="just">
              <a:spcBef>
                <a:spcPts val="0"/>
              </a:spcBef>
              <a:spcAft>
                <a:spcPts val="0"/>
              </a:spcAft>
              <a:buClr>
                <a:schemeClr val="dk1"/>
              </a:buClr>
              <a:buSzPts val="2100"/>
              <a:buFont typeface="Arial"/>
              <a:buChar char="•"/>
            </a:pPr>
            <a:r>
              <a:rPr b="0" i="0" lang="es-ES" sz="2100" u="none" cap="none" strike="noStrike">
                <a:solidFill>
                  <a:schemeClr val="dk1"/>
                </a:solidFill>
                <a:latin typeface="Calibri"/>
                <a:ea typeface="Calibri"/>
                <a:cs typeface="Calibri"/>
                <a:sym typeface="Calibri"/>
              </a:rPr>
              <a:t> </a:t>
            </a:r>
            <a:r>
              <a:rPr b="1" i="0" lang="es-ES" sz="2100" u="none" cap="none" strike="noStrike">
                <a:solidFill>
                  <a:schemeClr val="dk1"/>
                </a:solidFill>
                <a:latin typeface="Calibri"/>
                <a:ea typeface="Calibri"/>
                <a:cs typeface="Calibri"/>
                <a:sym typeface="Calibri"/>
              </a:rPr>
              <a:t>Propuestas</a:t>
            </a:r>
            <a:r>
              <a:rPr b="0" i="0" lang="es-ES" sz="2100" u="none" cap="none" strike="noStrike">
                <a:solidFill>
                  <a:schemeClr val="dk1"/>
                </a:solidFill>
                <a:latin typeface="Calibri"/>
                <a:ea typeface="Calibri"/>
                <a:cs typeface="Calibri"/>
                <a:sym typeface="Calibri"/>
              </a:rPr>
              <a:t>: </a:t>
            </a:r>
            <a:r>
              <a:rPr lang="es-ES" sz="2100">
                <a:solidFill>
                  <a:schemeClr val="dk1"/>
                </a:solidFill>
                <a:latin typeface="Calibri"/>
                <a:ea typeface="Calibri"/>
                <a:cs typeface="Calibri"/>
                <a:sym typeface="Calibri"/>
              </a:rPr>
              <a:t>Prisas (2),  idioma  (1).</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5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3"/>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(total menciones)</a:t>
            </a:r>
            <a:endParaRPr b="1" i="0" sz="3200" u="none" cap="none" strike="noStrike">
              <a:solidFill>
                <a:srgbClr val="003794"/>
              </a:solidFill>
              <a:latin typeface="Quattrocento Sans"/>
              <a:ea typeface="Quattrocento Sans"/>
              <a:cs typeface="Quattrocento Sans"/>
              <a:sym typeface="Quattrocento Sans"/>
            </a:endParaRPr>
          </a:p>
        </p:txBody>
      </p:sp>
      <p:sp>
        <p:nvSpPr>
          <p:cNvPr id="503" name="Google Shape;503;p53"/>
          <p:cNvSpPr txBox="1"/>
          <p:nvPr/>
        </p:nvSpPr>
        <p:spPr>
          <a:xfrm>
            <a:off x="320966" y="7654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914400" marR="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04" name="Google Shape;504;p53"/>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05" name="Google Shape;505;p53" title="Gráfico"/>
          <p:cNvPicPr preferRelativeResize="0"/>
          <p:nvPr/>
        </p:nvPicPr>
        <p:blipFill>
          <a:blip r:embed="rId3">
            <a:alphaModFix/>
          </a:blip>
          <a:stretch>
            <a:fillRect/>
          </a:stretch>
        </p:blipFill>
        <p:spPr>
          <a:xfrm>
            <a:off x="1759800" y="939556"/>
            <a:ext cx="8572500" cy="53006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4"/>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11" name="Google Shape;511;p54"/>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12" name="Google Shape;512;p54"/>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13" name="Google Shape;513;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55"/>
          <p:cNvSpPr txBox="1"/>
          <p:nvPr/>
        </p:nvSpPr>
        <p:spPr>
          <a:xfrm>
            <a:off x="320966" y="0"/>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Conclusiones</a:t>
            </a:r>
            <a:endParaRPr b="1" i="0" sz="3200" u="none" cap="none" strike="noStrike">
              <a:solidFill>
                <a:srgbClr val="003794"/>
              </a:solidFill>
              <a:latin typeface="Quattrocento Sans"/>
              <a:ea typeface="Quattrocento Sans"/>
              <a:cs typeface="Quattrocento Sans"/>
              <a:sym typeface="Quattrocento Sans"/>
            </a:endParaRPr>
          </a:p>
        </p:txBody>
      </p:sp>
      <p:sp>
        <p:nvSpPr>
          <p:cNvPr id="520" name="Google Shape;520;p55"/>
          <p:cNvSpPr txBox="1"/>
          <p:nvPr/>
        </p:nvSpPr>
        <p:spPr>
          <a:xfrm>
            <a:off x="320975" y="765500"/>
            <a:ext cx="11535000" cy="58395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146050" lvl="0" marL="0" marR="0" rtl="0" algn="just">
              <a:spcBef>
                <a:spcPts val="0"/>
              </a:spcBef>
              <a:spcAft>
                <a:spcPts val="0"/>
              </a:spcAft>
              <a:buClr>
                <a:schemeClr val="dk1"/>
              </a:buClr>
              <a:buSzPts val="2300"/>
              <a:buFont typeface="Arial"/>
              <a:buChar char="•"/>
            </a:pPr>
            <a:r>
              <a:rPr lang="es-ES" sz="2300">
                <a:solidFill>
                  <a:schemeClr val="dk1"/>
                </a:solidFill>
                <a:latin typeface="Calibri"/>
                <a:ea typeface="Calibri"/>
                <a:cs typeface="Calibri"/>
                <a:sym typeface="Calibri"/>
              </a:rPr>
              <a:t>La </a:t>
            </a:r>
            <a:r>
              <a:rPr b="1" lang="es-ES" sz="2300">
                <a:solidFill>
                  <a:schemeClr val="dk1"/>
                </a:solidFill>
                <a:latin typeface="Calibri"/>
                <a:ea typeface="Calibri"/>
                <a:cs typeface="Calibri"/>
                <a:sym typeface="Calibri"/>
              </a:rPr>
              <a:t>tasa de respuesta </a:t>
            </a:r>
            <a:r>
              <a:rPr lang="es-ES" sz="2300">
                <a:solidFill>
                  <a:schemeClr val="dk1"/>
                </a:solidFill>
                <a:latin typeface="Calibri"/>
                <a:ea typeface="Calibri"/>
                <a:cs typeface="Calibri"/>
                <a:sym typeface="Calibri"/>
              </a:rPr>
              <a:t>debe mejorar en todos los centros, el error muestral global se sitúa en 4,3% (frente al 5,4% del trimestre precedente), individualmente todos están por encima del 5%, es decir, </a:t>
            </a:r>
            <a:r>
              <a:rPr b="1" lang="es-ES" sz="2300">
                <a:solidFill>
                  <a:schemeClr val="dk1"/>
                </a:solidFill>
                <a:latin typeface="Calibri"/>
                <a:ea typeface="Calibri"/>
                <a:cs typeface="Calibri"/>
                <a:sym typeface="Calibri"/>
              </a:rPr>
              <a:t>no tenemos muestras representativas en </a:t>
            </a:r>
            <a:r>
              <a:rPr b="1" lang="es-ES" sz="2300">
                <a:solidFill>
                  <a:schemeClr val="dk1"/>
                </a:solidFill>
                <a:latin typeface="Calibri"/>
                <a:ea typeface="Calibri"/>
                <a:cs typeface="Calibri"/>
                <a:sym typeface="Calibri"/>
              </a:rPr>
              <a:t>ningún</a:t>
            </a:r>
            <a:r>
              <a:rPr b="1" lang="es-ES" sz="2300">
                <a:solidFill>
                  <a:schemeClr val="dk1"/>
                </a:solidFill>
                <a:latin typeface="Calibri"/>
                <a:ea typeface="Calibri"/>
                <a:cs typeface="Calibri"/>
                <a:sym typeface="Calibri"/>
              </a:rPr>
              <a:t> caso.</a:t>
            </a:r>
            <a:endParaRPr b="1" sz="23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2300">
              <a:solidFill>
                <a:schemeClr val="dk1"/>
              </a:solidFill>
              <a:latin typeface="Calibri"/>
              <a:ea typeface="Calibri"/>
              <a:cs typeface="Calibri"/>
              <a:sym typeface="Calibri"/>
            </a:endParaRPr>
          </a:p>
          <a:p>
            <a:pPr indent="-146050" lvl="0" marL="0" marR="0" rtl="0" algn="just">
              <a:spcBef>
                <a:spcPts val="0"/>
              </a:spcBef>
              <a:spcAft>
                <a:spcPts val="0"/>
              </a:spcAft>
              <a:buClr>
                <a:schemeClr val="dk1"/>
              </a:buClr>
              <a:buSzPts val="2300"/>
              <a:buFont typeface="Arial"/>
              <a:buChar char="•"/>
            </a:pPr>
            <a:r>
              <a:rPr lang="es-ES" sz="2300">
                <a:solidFill>
                  <a:schemeClr val="dk1"/>
                </a:solidFill>
                <a:latin typeface="Calibri"/>
                <a:ea typeface="Calibri"/>
                <a:cs typeface="Calibri"/>
                <a:sym typeface="Calibri"/>
              </a:rPr>
              <a:t>El </a:t>
            </a:r>
            <a:r>
              <a:rPr b="1" lang="es-ES" sz="2300">
                <a:solidFill>
                  <a:schemeClr val="dk1"/>
                </a:solidFill>
                <a:latin typeface="Calibri"/>
                <a:ea typeface="Calibri"/>
                <a:cs typeface="Calibri"/>
                <a:sym typeface="Calibri"/>
              </a:rPr>
              <a:t>NPS global </a:t>
            </a:r>
            <a:r>
              <a:rPr lang="es-ES" sz="2300">
                <a:solidFill>
                  <a:schemeClr val="dk1"/>
                </a:solidFill>
                <a:latin typeface="Calibri"/>
                <a:ea typeface="Calibri"/>
                <a:cs typeface="Calibri"/>
                <a:sym typeface="Calibri"/>
              </a:rPr>
              <a:t>se sitúa en un 45% (59% en el trimestre precedente), siendo Mirador del Río el centro más valorado con un NPS de 50% (tener en cuenta que se registraron 204 encuestas de MR).</a:t>
            </a:r>
            <a:endParaRPr sz="23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2300">
              <a:solidFill>
                <a:schemeClr val="dk1"/>
              </a:solidFill>
              <a:latin typeface="Calibri"/>
              <a:ea typeface="Calibri"/>
              <a:cs typeface="Calibri"/>
              <a:sym typeface="Calibri"/>
            </a:endParaRPr>
          </a:p>
          <a:p>
            <a:pPr indent="-146050" lvl="0" marL="0" marR="0" rtl="0" algn="just">
              <a:spcBef>
                <a:spcPts val="0"/>
              </a:spcBef>
              <a:spcAft>
                <a:spcPts val="0"/>
              </a:spcAft>
              <a:buClr>
                <a:schemeClr val="dk1"/>
              </a:buClr>
              <a:buSzPts val="2300"/>
              <a:buFont typeface="Arial"/>
              <a:buChar char="•"/>
            </a:pPr>
            <a:r>
              <a:rPr lang="es-ES" sz="2300">
                <a:solidFill>
                  <a:schemeClr val="dk1"/>
                </a:solidFill>
                <a:latin typeface="Calibri"/>
                <a:ea typeface="Calibri"/>
                <a:cs typeface="Calibri"/>
                <a:sym typeface="Calibri"/>
              </a:rPr>
              <a:t>Los centros cumplen con las </a:t>
            </a:r>
            <a:r>
              <a:rPr b="1" i="1" lang="es-ES" sz="2300">
                <a:solidFill>
                  <a:schemeClr val="dk1"/>
                </a:solidFill>
                <a:latin typeface="Calibri"/>
                <a:ea typeface="Calibri"/>
                <a:cs typeface="Calibri"/>
                <a:sym typeface="Calibri"/>
              </a:rPr>
              <a:t>expectativas de los visitantes CACT </a:t>
            </a:r>
            <a:r>
              <a:rPr lang="es-ES" sz="2300">
                <a:solidFill>
                  <a:schemeClr val="dk1"/>
                </a:solidFill>
                <a:latin typeface="Calibri"/>
                <a:ea typeface="Calibri"/>
                <a:cs typeface="Calibri"/>
                <a:sym typeface="Calibri"/>
              </a:rPr>
              <a:t>a excepción de Montañas del Fuego (tener en cuenta que para este centro solo se registraron solo 5 encuestas).</a:t>
            </a:r>
            <a:endParaRPr sz="23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2300">
              <a:solidFill>
                <a:schemeClr val="dk1"/>
              </a:solidFill>
              <a:latin typeface="Calibri"/>
              <a:ea typeface="Calibri"/>
              <a:cs typeface="Calibri"/>
              <a:sym typeface="Calibri"/>
            </a:endParaRPr>
          </a:p>
          <a:p>
            <a:pPr indent="-146050" lvl="0" marL="0" marR="0" rtl="0" algn="just">
              <a:spcBef>
                <a:spcPts val="0"/>
              </a:spcBef>
              <a:spcAft>
                <a:spcPts val="0"/>
              </a:spcAft>
              <a:buClr>
                <a:schemeClr val="dk1"/>
              </a:buClr>
              <a:buSzPts val="2300"/>
              <a:buFont typeface="Calibri"/>
              <a:buChar char="•"/>
            </a:pPr>
            <a:r>
              <a:rPr lang="es-ES" sz="2300">
                <a:solidFill>
                  <a:schemeClr val="dk1"/>
                </a:solidFill>
                <a:latin typeface="Calibri"/>
                <a:ea typeface="Calibri"/>
                <a:cs typeface="Calibri"/>
                <a:sym typeface="Calibri"/>
              </a:rPr>
              <a:t>En relación a la </a:t>
            </a:r>
            <a:r>
              <a:rPr b="1" lang="es-ES" sz="2300">
                <a:solidFill>
                  <a:schemeClr val="dk1"/>
                </a:solidFill>
                <a:latin typeface="Calibri"/>
                <a:ea typeface="Calibri"/>
                <a:cs typeface="Calibri"/>
                <a:sym typeface="Calibri"/>
              </a:rPr>
              <a:t>calidad-precio </a:t>
            </a:r>
            <a:r>
              <a:rPr lang="es-ES" sz="2300">
                <a:solidFill>
                  <a:schemeClr val="dk1"/>
                </a:solidFill>
                <a:latin typeface="Calibri"/>
                <a:ea typeface="Calibri"/>
                <a:cs typeface="Calibri"/>
                <a:sym typeface="Calibri"/>
              </a:rPr>
              <a:t>los centros más valorados son el Jardín (64%) y Mirador (59%), y los peores situados Jameos y Montañas del Fuego (tener en cuenta la baja representatividad).</a:t>
            </a:r>
            <a:endParaRPr sz="23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2300">
              <a:solidFill>
                <a:schemeClr val="dk1"/>
              </a:solidFill>
              <a:latin typeface="Calibri"/>
              <a:ea typeface="Calibri"/>
              <a:cs typeface="Calibri"/>
              <a:sym typeface="Calibri"/>
            </a:endParaRPr>
          </a:p>
          <a:p>
            <a:pPr indent="-146050" lvl="0" marL="0" marR="0" rtl="0" algn="just">
              <a:spcBef>
                <a:spcPts val="0"/>
              </a:spcBef>
              <a:spcAft>
                <a:spcPts val="0"/>
              </a:spcAft>
              <a:buClr>
                <a:schemeClr val="dk1"/>
              </a:buClr>
              <a:buSzPts val="2300"/>
              <a:buFont typeface="Calibri"/>
              <a:buChar char="•"/>
            </a:pPr>
            <a:r>
              <a:rPr lang="es-ES" sz="2300">
                <a:solidFill>
                  <a:schemeClr val="dk1"/>
                </a:solidFill>
                <a:latin typeface="Calibri"/>
                <a:ea typeface="Calibri"/>
                <a:cs typeface="Calibri"/>
                <a:sym typeface="Calibri"/>
              </a:rPr>
              <a:t>En cuanto a los </a:t>
            </a:r>
            <a:r>
              <a:rPr b="1" lang="es-ES" sz="2300">
                <a:solidFill>
                  <a:schemeClr val="dk1"/>
                </a:solidFill>
                <a:latin typeface="Calibri"/>
                <a:ea typeface="Calibri"/>
                <a:cs typeface="Calibri"/>
                <a:sym typeface="Calibri"/>
              </a:rPr>
              <a:t>factores de calidad,</a:t>
            </a:r>
            <a:r>
              <a:rPr lang="es-ES" sz="2300">
                <a:solidFill>
                  <a:schemeClr val="dk1"/>
                </a:solidFill>
                <a:latin typeface="Calibri"/>
                <a:ea typeface="Calibri"/>
                <a:cs typeface="Calibri"/>
                <a:sym typeface="Calibri"/>
              </a:rPr>
              <a:t> dado que en ningún centro se muestra tasa representativa, nos centraremos en ordenar </a:t>
            </a:r>
            <a:r>
              <a:rPr b="1" lang="es-ES" sz="2300">
                <a:solidFill>
                  <a:schemeClr val="dk1"/>
                </a:solidFill>
                <a:latin typeface="Calibri"/>
                <a:ea typeface="Calibri"/>
                <a:cs typeface="Calibri"/>
                <a:sym typeface="Calibri"/>
              </a:rPr>
              <a:t>de los más a los menos valorados </a:t>
            </a:r>
            <a:r>
              <a:rPr lang="es-ES" sz="2300">
                <a:solidFill>
                  <a:schemeClr val="dk1"/>
                </a:solidFill>
                <a:latin typeface="Calibri"/>
                <a:ea typeface="Calibri"/>
                <a:cs typeface="Calibri"/>
                <a:sym typeface="Calibri"/>
              </a:rPr>
              <a:t>en la muestra global:</a:t>
            </a:r>
            <a:endParaRPr sz="23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3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a:p>
        </p:txBody>
      </p:sp>
      <p:sp>
        <p:nvSpPr>
          <p:cNvPr id="521" name="Google Shape;521;p55"/>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56"/>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Conclusiones</a:t>
            </a:r>
            <a:endParaRPr b="1" i="0" sz="3200" u="none" cap="none" strike="noStrike">
              <a:solidFill>
                <a:srgbClr val="003794"/>
              </a:solidFill>
              <a:latin typeface="Quattrocento Sans"/>
              <a:ea typeface="Quattrocento Sans"/>
              <a:cs typeface="Quattrocento Sans"/>
              <a:sym typeface="Quattrocento Sans"/>
            </a:endParaRPr>
          </a:p>
        </p:txBody>
      </p:sp>
      <p:sp>
        <p:nvSpPr>
          <p:cNvPr id="528" name="Google Shape;528;p56"/>
          <p:cNvSpPr txBox="1"/>
          <p:nvPr/>
        </p:nvSpPr>
        <p:spPr>
          <a:xfrm>
            <a:off x="126850" y="765600"/>
            <a:ext cx="11535000" cy="58395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457200" marR="0" rtl="0" algn="just">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3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a:p>
        </p:txBody>
      </p:sp>
      <p:sp>
        <p:nvSpPr>
          <p:cNvPr id="529" name="Google Shape;529;p56"/>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30" name="Google Shape;530;p56"/>
          <p:cNvSpPr txBox="1"/>
          <p:nvPr/>
        </p:nvSpPr>
        <p:spPr>
          <a:xfrm>
            <a:off x="572875" y="1400775"/>
            <a:ext cx="5124600" cy="42792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457200" rtl="0" algn="just">
              <a:spcBef>
                <a:spcPts val="0"/>
              </a:spcBef>
              <a:spcAft>
                <a:spcPts val="0"/>
              </a:spcAft>
              <a:buNone/>
            </a:pPr>
            <a:r>
              <a:rPr b="1" lang="es-ES" sz="2300">
                <a:solidFill>
                  <a:schemeClr val="dk1"/>
                </a:solidFill>
                <a:latin typeface="Calibri"/>
                <a:ea typeface="Calibri"/>
                <a:cs typeface="Calibri"/>
                <a:sym typeface="Calibri"/>
              </a:rPr>
              <a:t>Trimestre precedente (Q1 2021)</a:t>
            </a:r>
            <a:endParaRPr b="1" sz="23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23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(97,50%) -Limpieza del centro</a:t>
            </a:r>
            <a:endParaRPr sz="2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(97,22%) -Estado de conservación</a:t>
            </a:r>
            <a:endParaRPr sz="2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(95,89%) -Tiempo de espera</a:t>
            </a:r>
            <a:endParaRPr sz="2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(95,15%) -Entorno natural</a:t>
            </a:r>
            <a:endParaRPr sz="2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(92,76%) -Tranquilidad durante la visita</a:t>
            </a:r>
            <a:endParaRPr sz="2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(92,07%) -Interacción arte-naturaleza</a:t>
            </a:r>
            <a:endParaRPr sz="2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(91,06%.) -Limpieza de aseos</a:t>
            </a:r>
            <a:endParaRPr sz="2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(83,28%) -Amabilidad y profesionalidad del personal</a:t>
            </a:r>
            <a:endParaRPr sz="2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(60,06 %) -Información recibida</a:t>
            </a:r>
            <a:endParaRPr sz="2200">
              <a:solidFill>
                <a:schemeClr val="dk1"/>
              </a:solidFill>
              <a:latin typeface="Calibri"/>
              <a:ea typeface="Calibri"/>
              <a:cs typeface="Calibri"/>
              <a:sym typeface="Calibri"/>
            </a:endParaRPr>
          </a:p>
        </p:txBody>
      </p:sp>
      <p:sp>
        <p:nvSpPr>
          <p:cNvPr id="531" name="Google Shape;531;p56"/>
          <p:cNvSpPr txBox="1"/>
          <p:nvPr/>
        </p:nvSpPr>
        <p:spPr>
          <a:xfrm>
            <a:off x="5937250" y="1400775"/>
            <a:ext cx="5124600" cy="42792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457200" rtl="0" algn="just">
              <a:spcBef>
                <a:spcPts val="0"/>
              </a:spcBef>
              <a:spcAft>
                <a:spcPts val="0"/>
              </a:spcAft>
              <a:buNone/>
            </a:pPr>
            <a:r>
              <a:rPr b="1" lang="es-ES" sz="2300">
                <a:solidFill>
                  <a:schemeClr val="dk1"/>
                </a:solidFill>
                <a:latin typeface="Calibri"/>
                <a:ea typeface="Calibri"/>
                <a:cs typeface="Calibri"/>
                <a:sym typeface="Calibri"/>
              </a:rPr>
              <a:t>Trimestre actual  (Q2 2021)</a:t>
            </a:r>
            <a:endParaRPr b="1" sz="23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23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ES" sz="2200">
                <a:solidFill>
                  <a:schemeClr val="dk1"/>
                </a:solidFill>
                <a:latin typeface="Calibri"/>
                <a:ea typeface="Calibri"/>
                <a:cs typeface="Calibri"/>
                <a:sym typeface="Calibri"/>
              </a:rPr>
              <a:t>(96,39%) -Limpieza del centro</a:t>
            </a:r>
            <a:endParaRPr sz="22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ES" sz="2200">
                <a:solidFill>
                  <a:schemeClr val="dk1"/>
                </a:solidFill>
                <a:latin typeface="Calibri"/>
                <a:ea typeface="Calibri"/>
                <a:cs typeface="Calibri"/>
                <a:sym typeface="Calibri"/>
              </a:rPr>
              <a:t>(95,22%) -Estado de conservación</a:t>
            </a:r>
            <a:endParaRPr sz="22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ES" sz="2200">
                <a:solidFill>
                  <a:schemeClr val="dk1"/>
                </a:solidFill>
                <a:latin typeface="Calibri"/>
                <a:ea typeface="Calibri"/>
                <a:cs typeface="Calibri"/>
                <a:sym typeface="Calibri"/>
              </a:rPr>
              <a:t>(92,64%) -Tiempo de espera</a:t>
            </a:r>
            <a:endParaRPr sz="22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ES" sz="2200">
                <a:solidFill>
                  <a:schemeClr val="dk1"/>
                </a:solidFill>
                <a:latin typeface="Calibri"/>
                <a:ea typeface="Calibri"/>
                <a:cs typeface="Calibri"/>
                <a:sym typeface="Calibri"/>
              </a:rPr>
              <a:t>(92,32%) -Entorno natural</a:t>
            </a:r>
            <a:endParaRPr sz="2200">
              <a:solidFill>
                <a:schemeClr val="dk1"/>
              </a:solidFill>
              <a:latin typeface="Calibri"/>
              <a:ea typeface="Calibri"/>
              <a:cs typeface="Calibri"/>
              <a:sym typeface="Calibri"/>
            </a:endParaRPr>
          </a:p>
          <a:p>
            <a:pPr indent="0" lvl="0" marL="457200" rtl="0" algn="just">
              <a:spcBef>
                <a:spcPts val="0"/>
              </a:spcBef>
              <a:spcAft>
                <a:spcPts val="0"/>
              </a:spcAft>
              <a:buNone/>
            </a:pPr>
            <a:r>
              <a:rPr lang="es-ES" sz="2200">
                <a:solidFill>
                  <a:schemeClr val="dk1"/>
                </a:solidFill>
                <a:latin typeface="Calibri"/>
                <a:ea typeface="Calibri"/>
                <a:cs typeface="Calibri"/>
                <a:sym typeface="Calibri"/>
              </a:rPr>
              <a:t>(90,76%.) -Limpieza de aseos</a:t>
            </a:r>
            <a:endParaRPr sz="2200">
              <a:solidFill>
                <a:schemeClr val="dk1"/>
              </a:solidFill>
              <a:latin typeface="Calibri"/>
              <a:ea typeface="Calibri"/>
              <a:cs typeface="Calibri"/>
              <a:sym typeface="Calibri"/>
            </a:endParaRPr>
          </a:p>
          <a:p>
            <a:pPr indent="0" lvl="0" marL="457200" rtl="0" algn="just">
              <a:spcBef>
                <a:spcPts val="0"/>
              </a:spcBef>
              <a:spcAft>
                <a:spcPts val="0"/>
              </a:spcAft>
              <a:buNone/>
            </a:pPr>
            <a:r>
              <a:rPr lang="es-ES" sz="2200">
                <a:solidFill>
                  <a:schemeClr val="dk1"/>
                </a:solidFill>
                <a:latin typeface="Calibri"/>
                <a:ea typeface="Calibri"/>
                <a:cs typeface="Calibri"/>
                <a:sym typeface="Calibri"/>
              </a:rPr>
              <a:t>(90,48%) -Interacción arte-naturaleza</a:t>
            </a:r>
            <a:endParaRPr sz="22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ES" sz="2200">
                <a:solidFill>
                  <a:schemeClr val="dk1"/>
                </a:solidFill>
                <a:latin typeface="Calibri"/>
                <a:ea typeface="Calibri"/>
                <a:cs typeface="Calibri"/>
                <a:sym typeface="Calibri"/>
              </a:rPr>
              <a:t>(88,16%) -Tranquilidad durante la visita</a:t>
            </a:r>
            <a:endParaRPr sz="22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ES" sz="2200">
                <a:solidFill>
                  <a:schemeClr val="dk1"/>
                </a:solidFill>
                <a:latin typeface="Calibri"/>
                <a:ea typeface="Calibri"/>
                <a:cs typeface="Calibri"/>
                <a:sym typeface="Calibri"/>
              </a:rPr>
              <a:t>(81,8%) -Amabilidad y profesionalidad del personal</a:t>
            </a:r>
            <a:endParaRPr sz="22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ES" sz="2200">
                <a:solidFill>
                  <a:schemeClr val="dk1"/>
                </a:solidFill>
                <a:latin typeface="Calibri"/>
                <a:ea typeface="Calibri"/>
                <a:cs typeface="Calibri"/>
                <a:sym typeface="Calibri"/>
              </a:rPr>
              <a:t>(55,17 %) -Información recibida</a:t>
            </a:r>
            <a:endParaRPr sz="13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descr="Resultado de imagen de iconos compras" id="302" name="Google Shape;302;p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3" name="Google Shape;303;p4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04" name="Google Shape;304;p42"/>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05" name="Google Shape;305;p42"/>
          <p:cNvSpPr/>
          <p:nvPr/>
        </p:nvSpPr>
        <p:spPr>
          <a:xfrm>
            <a:off x="895830" y="1281612"/>
            <a:ext cx="10379100" cy="45243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	3</a:t>
            </a:r>
            <a:endParaRPr sz="2400">
              <a:solidFill>
                <a:srgbClr val="595959"/>
              </a:solidFill>
              <a:latin typeface="Quattrocento Sans"/>
              <a:ea typeface="Quattrocento Sans"/>
              <a:cs typeface="Quattrocento Sans"/>
              <a:sym typeface="Quattrocento Sans"/>
            </a:endParaRPr>
          </a:p>
          <a:p>
            <a:pPr indent="0" lvl="0" marL="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  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   5</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	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	7-10</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Aportaciones de los visitantes…….………………………………………….....………11-12</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Recomendaciones…………………………………………………….13</a:t>
            </a:r>
            <a:endParaRPr/>
          </a:p>
        </p:txBody>
      </p:sp>
      <p:sp>
        <p:nvSpPr>
          <p:cNvPr id="306" name="Google Shape;306;p42"/>
          <p:cNvSpPr txBox="1"/>
          <p:nvPr>
            <p:ph idx="12" type="sldNum"/>
          </p:nvPr>
        </p:nvSpPr>
        <p:spPr>
          <a:xfrm>
            <a:off x="8615486" y="6177575"/>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12" name="Shape 312"/>
        <p:cNvGrpSpPr/>
        <p:nvPr/>
      </p:nvGrpSpPr>
      <p:grpSpPr>
        <a:xfrm>
          <a:off x="0" y="0"/>
          <a:ext cx="0" cy="0"/>
          <a:chOff x="0" y="0"/>
          <a:chExt cx="0" cy="0"/>
        </a:xfrm>
      </p:grpSpPr>
      <p:sp>
        <p:nvSpPr>
          <p:cNvPr id="313" name="Google Shape;313;p43"/>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003794"/>
              </a:buClr>
              <a:buSzPts val="3800"/>
              <a:buFont typeface="Quattrocento Sans"/>
              <a:buNone/>
            </a:pPr>
            <a:r>
              <a:rPr b="1" lang="es-ES" sz="3800">
                <a:solidFill>
                  <a:srgbClr val="003794"/>
                </a:solidFill>
                <a:latin typeface="Quattrocento Sans"/>
                <a:ea typeface="Quattrocento Sans"/>
                <a:cs typeface="Quattrocento Sans"/>
                <a:sym typeface="Quattrocento Sans"/>
              </a:rPr>
              <a:t>Objetivo y ficha técnica</a:t>
            </a:r>
            <a:endParaRPr/>
          </a:p>
        </p:txBody>
      </p:sp>
      <p:sp>
        <p:nvSpPr>
          <p:cNvPr id="314" name="Google Shape;314;p43"/>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Objetivo</a:t>
            </a:r>
            <a:endParaRPr b="0" i="0" sz="1700" u="none" cap="none" strike="noStrike">
              <a:solidFill>
                <a:srgbClr val="7F7F7F"/>
              </a:solidFill>
              <a:latin typeface="Quattrocento Sans"/>
              <a:ea typeface="Quattrocento Sans"/>
              <a:cs typeface="Quattrocento Sans"/>
              <a:sym typeface="Quattrocento Sans"/>
            </a:endParaRPr>
          </a:p>
        </p:txBody>
      </p:sp>
      <p:sp>
        <p:nvSpPr>
          <p:cNvPr id="315" name="Google Shape;315;p43"/>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FFFF"/>
              </a:buClr>
              <a:buSzPts val="1700"/>
              <a:buFont typeface="Quattrocento Sans"/>
              <a:buNone/>
            </a:pPr>
            <a:r>
              <a:rPr b="1" i="0" lang="es-ES" sz="1700" u="none" cap="none" strike="noStrike">
                <a:solidFill>
                  <a:srgbClr val="FFFFFF"/>
                </a:solidFill>
                <a:latin typeface="Quattrocento Sans"/>
                <a:ea typeface="Quattrocento Sans"/>
                <a:cs typeface="Quattrocento Sans"/>
                <a:sym typeface="Quattrocento Sans"/>
              </a:rPr>
              <a:t>Conocer la Voz del Cliente y </a:t>
            </a:r>
            <a:r>
              <a:rPr b="1" i="0" lang="es-ES" sz="2100" u="none" cap="none" strike="noStrike">
                <a:solidFill>
                  <a:srgbClr val="0070C0"/>
                </a:solidFill>
                <a:latin typeface="Quattrocento Sans"/>
                <a:ea typeface="Quattrocento Sans"/>
                <a:cs typeface="Quattrocento Sans"/>
                <a:sym typeface="Quattrocento Sans"/>
              </a:rPr>
              <a:t>sistema de escucha de</a:t>
            </a:r>
            <a:r>
              <a:rPr b="1" i="0" lang="es-ES" sz="2100" u="none" cap="none" strike="noStrike">
                <a:solidFill>
                  <a:srgbClr val="0070C0"/>
                </a:solidFill>
                <a:latin typeface="Quattrocento Sans"/>
                <a:ea typeface="Quattrocento Sans"/>
                <a:cs typeface="Quattrocento Sans"/>
                <a:sym typeface="Quattrocento Sans"/>
              </a:rPr>
              <a:t> VISITA</a:t>
            </a:r>
            <a:r>
              <a:rPr b="1" i="0" lang="es-ES" sz="2100" u="none" cap="none" strike="noStrike">
                <a:solidFill>
                  <a:srgbClr val="FF0000"/>
                </a:solidFill>
                <a:latin typeface="Quattrocento Sans"/>
                <a:ea typeface="Quattrocento Sans"/>
                <a:cs typeface="Quattrocento Sans"/>
                <a:sym typeface="Quattrocento Sans"/>
              </a:rPr>
              <a:t> </a:t>
            </a:r>
            <a:r>
              <a:rPr b="1" i="0" lang="es-ES" sz="1700" u="none" cap="none" strike="noStrike">
                <a:solidFill>
                  <a:srgbClr val="FFFFFF"/>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16" name="Google Shape;316;p43"/>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1200"/>
              <a:buFont typeface="Calibri"/>
              <a:buNone/>
            </a:pPr>
            <a:fld id="{00000000-1234-1234-1234-123412341234}" type="slidenum">
              <a:rPr b="0" i="0" lang="es-E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17" name="Google Shape;317;p43"/>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Universo</a:t>
            </a:r>
            <a:endParaRPr b="0" i="0" sz="1700" u="none" cap="none" strike="noStrike">
              <a:solidFill>
                <a:srgbClr val="7F7F7F"/>
              </a:solidFill>
              <a:latin typeface="Quattrocento Sans"/>
              <a:ea typeface="Quattrocento Sans"/>
              <a:cs typeface="Quattrocento Sans"/>
              <a:sym typeface="Quattrocento Sans"/>
            </a:endParaRPr>
          </a:p>
        </p:txBody>
      </p:sp>
      <p:sp>
        <p:nvSpPr>
          <p:cNvPr id="318" name="Google Shape;318;p43"/>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i="0" lang="es-ES" sz="2100" u="none" cap="none" strike="noStrike">
                <a:solidFill>
                  <a:srgbClr val="0070C0"/>
                </a:solidFill>
                <a:latin typeface="Quattrocento Sans"/>
                <a:ea typeface="Quattrocento Sans"/>
                <a:cs typeface="Quattrocento Sans"/>
                <a:sym typeface="Quattrocento Sans"/>
              </a:rPr>
              <a:t>Clientes CACT</a:t>
            </a:r>
            <a:endParaRPr/>
          </a:p>
        </p:txBody>
      </p:sp>
      <p:sp>
        <p:nvSpPr>
          <p:cNvPr id="319" name="Google Shape;319;p43"/>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Metodología </a:t>
            </a:r>
            <a:endParaRPr b="0" i="0" sz="1700" u="none" cap="none" strike="noStrike">
              <a:solidFill>
                <a:srgbClr val="7F7F7F"/>
              </a:solidFill>
              <a:latin typeface="Quattrocento Sans"/>
              <a:ea typeface="Quattrocento Sans"/>
              <a:cs typeface="Quattrocento Sans"/>
              <a:sym typeface="Quattrocento Sans"/>
            </a:endParaRPr>
          </a:p>
        </p:txBody>
      </p:sp>
      <p:sp>
        <p:nvSpPr>
          <p:cNvPr id="320" name="Google Shape;320;p43"/>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300"/>
              <a:buFont typeface="Quattrocento Sans"/>
              <a:buNone/>
            </a:pPr>
            <a:r>
              <a:rPr b="1" i="0" lang="es-ES" sz="1300" u="none" cap="none" strike="noStrike">
                <a:solidFill>
                  <a:srgbClr val="0070C0"/>
                </a:solidFill>
                <a:latin typeface="Quattrocento Sans"/>
                <a:ea typeface="Quattrocento Sans"/>
                <a:cs typeface="Quattrocento Sans"/>
                <a:sym typeface="Quattrocento Sans"/>
              </a:rPr>
              <a:t>Cuestionarios en IPADs</a:t>
            </a:r>
            <a:endParaRPr b="1" i="0" sz="1300" u="none" cap="none" strike="noStrike">
              <a:solidFill>
                <a:srgbClr val="0070C0"/>
              </a:solidFill>
              <a:latin typeface="Quattrocento Sans"/>
              <a:ea typeface="Quattrocento Sans"/>
              <a:cs typeface="Quattrocento Sans"/>
              <a:sym typeface="Quattrocento Sans"/>
            </a:endParaRPr>
          </a:p>
        </p:txBody>
      </p:sp>
      <p:sp>
        <p:nvSpPr>
          <p:cNvPr id="321" name="Google Shape;321;p43"/>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Trabajo de</a:t>
            </a:r>
            <a:endParaRPr/>
          </a:p>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Campo</a:t>
            </a:r>
            <a:endParaRPr b="0" i="0" sz="1700" u="none" cap="none" strike="noStrike">
              <a:solidFill>
                <a:srgbClr val="7F7F7F"/>
              </a:solidFill>
              <a:latin typeface="Quattrocento Sans"/>
              <a:ea typeface="Quattrocento Sans"/>
              <a:cs typeface="Quattrocento Sans"/>
              <a:sym typeface="Quattrocento Sans"/>
            </a:endParaRPr>
          </a:p>
        </p:txBody>
      </p:sp>
      <p:sp>
        <p:nvSpPr>
          <p:cNvPr id="322" name="Google Shape;322;p43"/>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Análisis</a:t>
            </a:r>
            <a:endParaRPr b="0" i="0" sz="1700" u="none" cap="none" strike="noStrike">
              <a:solidFill>
                <a:srgbClr val="7F7F7F"/>
              </a:solidFill>
              <a:latin typeface="Quattrocento Sans"/>
              <a:ea typeface="Quattrocento Sans"/>
              <a:cs typeface="Quattrocento Sans"/>
              <a:sym typeface="Quattrocento Sans"/>
            </a:endParaRPr>
          </a:p>
        </p:txBody>
      </p:sp>
      <p:sp>
        <p:nvSpPr>
          <p:cNvPr id="323" name="Google Shape;323;p43"/>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Customer Experience</a:t>
            </a:r>
            <a:endParaRPr/>
          </a:p>
        </p:txBody>
      </p:sp>
      <p:sp>
        <p:nvSpPr>
          <p:cNvPr id="324" name="Google Shape;324;p43"/>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Alcance </a:t>
            </a:r>
            <a:endParaRPr b="0" i="0" sz="1700" u="none" cap="none" strike="noStrike">
              <a:solidFill>
                <a:srgbClr val="7F7F7F"/>
              </a:solidFill>
              <a:latin typeface="Quattrocento Sans"/>
              <a:ea typeface="Quattrocento Sans"/>
              <a:cs typeface="Quattrocento Sans"/>
              <a:sym typeface="Quattrocento Sans"/>
            </a:endParaRPr>
          </a:p>
        </p:txBody>
      </p:sp>
      <p:sp>
        <p:nvSpPr>
          <p:cNvPr id="325" name="Google Shape;325;p43"/>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VISITA	</a:t>
            </a:r>
            <a:endParaRPr/>
          </a:p>
        </p:txBody>
      </p:sp>
      <p:sp>
        <p:nvSpPr>
          <p:cNvPr id="326" name="Google Shape;326;p43"/>
          <p:cNvSpPr/>
          <p:nvPr/>
        </p:nvSpPr>
        <p:spPr>
          <a:xfrm>
            <a:off x="334418" y="6166098"/>
            <a:ext cx="11561100" cy="710100"/>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7C7C7C"/>
              </a:buClr>
              <a:buSzPts val="1300"/>
              <a:buFont typeface="Calibri"/>
              <a:buNone/>
            </a:pPr>
            <a:r>
              <a:rPr b="0" i="0" lang="es-ES" sz="1300" u="none" cap="none" strike="noStrike">
                <a:solidFill>
                  <a:srgbClr val="7C7C7C"/>
                </a:solidFill>
                <a:latin typeface="Calibri"/>
                <a:ea typeface="Calibri"/>
                <a:cs typeface="Calibri"/>
                <a:sym typeface="Calibri"/>
              </a:rPr>
              <a:t>Notas:</a:t>
            </a:r>
            <a:r>
              <a:rPr b="0" i="0" lang="es-ES" sz="1300" u="none" cap="none" strike="noStrike">
                <a:solidFill>
                  <a:srgbClr val="7C7C7C"/>
                </a:solidFill>
                <a:latin typeface="Quattrocento Sans"/>
                <a:ea typeface="Quattrocento Sans"/>
                <a:cs typeface="Quattrocento Sans"/>
                <a:sym typeface="Quattrocento Sans"/>
              </a:rPr>
              <a:t>.</a:t>
            </a:r>
            <a:r>
              <a:rPr lang="es-ES" sz="1300">
                <a:solidFill>
                  <a:srgbClr val="7C7C7C"/>
                </a:solidFill>
                <a:latin typeface="Quattrocento Sans"/>
                <a:ea typeface="Quattrocento Sans"/>
                <a:cs typeface="Quattrocento Sans"/>
                <a:sym typeface="Quattrocento Sans"/>
              </a:rPr>
              <a:t>NC 95 = Nivel de confianza al 95%, aquellos centros marcados en azul, con un Error Muestral inferior al 5% son aquellos que obtienen suficiente fiabilidad en sus resultados.</a:t>
            </a:r>
            <a:endParaRPr b="0" i="0" sz="1300" u="none" cap="none" strike="noStrike">
              <a:solidFill>
                <a:srgbClr val="7C7C7C"/>
              </a:solidFill>
              <a:latin typeface="Calibri"/>
              <a:ea typeface="Calibri"/>
              <a:cs typeface="Calibri"/>
              <a:sym typeface="Calibri"/>
            </a:endParaRPr>
          </a:p>
        </p:txBody>
      </p:sp>
      <p:sp>
        <p:nvSpPr>
          <p:cNvPr id="327" name="Google Shape;327;p43"/>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01/</a:t>
            </a:r>
            <a:r>
              <a:rPr b="1" lang="es-ES" sz="1900">
                <a:solidFill>
                  <a:srgbClr val="0070C0"/>
                </a:solidFill>
                <a:latin typeface="Quattrocento Sans"/>
                <a:ea typeface="Quattrocento Sans"/>
                <a:cs typeface="Quattrocento Sans"/>
                <a:sym typeface="Quattrocento Sans"/>
              </a:rPr>
              <a:t>04 </a:t>
            </a:r>
            <a:r>
              <a:rPr b="1" i="0" lang="es-ES" sz="1900" u="none" cap="none" strike="noStrike">
                <a:solidFill>
                  <a:srgbClr val="0070C0"/>
                </a:solidFill>
                <a:latin typeface="Quattrocento Sans"/>
                <a:ea typeface="Quattrocento Sans"/>
                <a:cs typeface="Quattrocento Sans"/>
                <a:sym typeface="Quattrocento Sans"/>
              </a:rPr>
              <a:t>al  3</a:t>
            </a:r>
            <a:r>
              <a:rPr b="1" lang="es-ES" sz="1900">
                <a:solidFill>
                  <a:srgbClr val="0070C0"/>
                </a:solidFill>
                <a:latin typeface="Quattrocento Sans"/>
                <a:ea typeface="Quattrocento Sans"/>
                <a:cs typeface="Quattrocento Sans"/>
                <a:sym typeface="Quattrocento Sans"/>
              </a:rPr>
              <a:t>0</a:t>
            </a:r>
            <a:r>
              <a:rPr b="1" i="0" lang="es-ES" sz="1900" u="none" cap="none" strike="noStrike">
                <a:solidFill>
                  <a:srgbClr val="0070C0"/>
                </a:solidFill>
                <a:latin typeface="Quattrocento Sans"/>
                <a:ea typeface="Quattrocento Sans"/>
                <a:cs typeface="Quattrocento Sans"/>
                <a:sym typeface="Quattrocento Sans"/>
              </a:rPr>
              <a:t>/</a:t>
            </a:r>
            <a:r>
              <a:rPr b="1" lang="es-ES" sz="1900">
                <a:solidFill>
                  <a:srgbClr val="0070C0"/>
                </a:solidFill>
                <a:latin typeface="Quattrocento Sans"/>
                <a:ea typeface="Quattrocento Sans"/>
                <a:cs typeface="Quattrocento Sans"/>
                <a:sym typeface="Quattrocento Sans"/>
              </a:rPr>
              <a:t>06</a:t>
            </a:r>
            <a:endParaRPr/>
          </a:p>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del 20</a:t>
            </a:r>
            <a:r>
              <a:rPr b="1" lang="es-ES" sz="1900">
                <a:solidFill>
                  <a:srgbClr val="0070C0"/>
                </a:solidFill>
                <a:latin typeface="Quattrocento Sans"/>
                <a:ea typeface="Quattrocento Sans"/>
                <a:cs typeface="Quattrocento Sans"/>
                <a:sym typeface="Quattrocento Sans"/>
              </a:rPr>
              <a:t>21</a:t>
            </a:r>
            <a:endParaRPr/>
          </a:p>
        </p:txBody>
      </p:sp>
      <p:sp>
        <p:nvSpPr>
          <p:cNvPr id="328" name="Google Shape;328;p43"/>
          <p:cNvSpPr txBox="1"/>
          <p:nvPr/>
        </p:nvSpPr>
        <p:spPr>
          <a:xfrm>
            <a:off x="-13156" y="5274322"/>
            <a:ext cx="1406453" cy="5408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 Global</a:t>
            </a:r>
            <a:endParaRPr b="0" i="0" sz="1400" u="none" cap="none" strike="noStrike">
              <a:solidFill>
                <a:srgbClr val="7F7F7F"/>
              </a:solidFill>
              <a:latin typeface="Quattrocento Sans"/>
              <a:ea typeface="Quattrocento Sans"/>
              <a:cs typeface="Quattrocento Sans"/>
              <a:sym typeface="Quattrocento Sans"/>
            </a:endParaRPr>
          </a:p>
        </p:txBody>
      </p:sp>
      <p:sp>
        <p:nvSpPr>
          <p:cNvPr id="329" name="Google Shape;329;p43"/>
          <p:cNvSpPr/>
          <p:nvPr/>
        </p:nvSpPr>
        <p:spPr>
          <a:xfrm>
            <a:off x="1296794" y="5228642"/>
            <a:ext cx="1354346" cy="61329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800"/>
              <a:buFont typeface="Quattrocento Sans"/>
              <a:buNone/>
            </a:pPr>
            <a:r>
              <a:rPr b="1" lang="es-ES" sz="1800">
                <a:solidFill>
                  <a:srgbClr val="0070C0"/>
                </a:solidFill>
                <a:latin typeface="Quattrocento Sans"/>
                <a:ea typeface="Quattrocento Sans"/>
                <a:cs typeface="Quattrocento Sans"/>
                <a:sym typeface="Quattrocento Sans"/>
              </a:rPr>
              <a:t>512</a:t>
            </a:r>
            <a:endParaRPr b="1" i="0" sz="1800" u="none" cap="none" strike="noStrike">
              <a:solidFill>
                <a:srgbClr val="0070C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Clr>
                <a:srgbClr val="0070C0"/>
              </a:buClr>
              <a:buSzPts val="1800"/>
              <a:buFont typeface="Quattrocento Sans"/>
              <a:buNone/>
            </a:pPr>
            <a:r>
              <a:rPr b="1" i="0" lang="es-ES" sz="1800" u="none" cap="none" strike="noStrike">
                <a:solidFill>
                  <a:srgbClr val="0070C0"/>
                </a:solidFill>
                <a:latin typeface="Quattrocento Sans"/>
                <a:ea typeface="Quattrocento Sans"/>
                <a:cs typeface="Quattrocento Sans"/>
                <a:sym typeface="Quattrocento Sans"/>
              </a:rPr>
              <a:t>encuestas</a:t>
            </a:r>
            <a:endParaRPr/>
          </a:p>
        </p:txBody>
      </p:sp>
      <p:sp>
        <p:nvSpPr>
          <p:cNvPr id="330" name="Google Shape;330;p43"/>
          <p:cNvSpPr txBox="1"/>
          <p:nvPr/>
        </p:nvSpPr>
        <p:spPr>
          <a:xfrm>
            <a:off x="866" y="4422935"/>
            <a:ext cx="1378406" cy="787021"/>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Error</a:t>
            </a:r>
            <a:endParaRPr/>
          </a:p>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Muestral Globa</a:t>
            </a:r>
            <a:r>
              <a:rPr b="0" i="0" lang="es-ES" sz="1600" u="none" cap="none" strike="noStrike">
                <a:solidFill>
                  <a:srgbClr val="7F7F7F"/>
                </a:solidFill>
                <a:latin typeface="Quattrocento Sans"/>
                <a:ea typeface="Quattrocento Sans"/>
                <a:cs typeface="Quattrocento Sans"/>
                <a:sym typeface="Quattrocento Sans"/>
              </a:rPr>
              <a:t>l</a:t>
            </a:r>
            <a:endParaRPr b="0" i="0" sz="1600" u="none" cap="none" strike="noStrike">
              <a:solidFill>
                <a:srgbClr val="7F7F7F"/>
              </a:solidFill>
              <a:latin typeface="Quattrocento Sans"/>
              <a:ea typeface="Quattrocento Sans"/>
              <a:cs typeface="Quattrocento Sans"/>
              <a:sym typeface="Quattrocento Sans"/>
            </a:endParaRPr>
          </a:p>
        </p:txBody>
      </p:sp>
      <p:sp>
        <p:nvSpPr>
          <p:cNvPr id="331" name="Google Shape;331;p4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3</a:t>
            </a:r>
            <a:endParaRPr/>
          </a:p>
        </p:txBody>
      </p:sp>
      <p:sp>
        <p:nvSpPr>
          <p:cNvPr id="332" name="Google Shape;332;p43"/>
          <p:cNvSpPr/>
          <p:nvPr/>
        </p:nvSpPr>
        <p:spPr>
          <a:xfrm>
            <a:off x="1517770" y="4433711"/>
            <a:ext cx="106566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 6</a:t>
            </a:r>
            <a:r>
              <a:rPr b="1" i="0" lang="es-ES" sz="1200" u="none" cap="none" strike="noStrike">
                <a:solidFill>
                  <a:schemeClr val="accent1"/>
                </a:solidFill>
                <a:latin typeface="Quattrocento Sans"/>
                <a:ea typeface="Quattrocento Sans"/>
                <a:cs typeface="Quattrocento Sans"/>
                <a:sym typeface="Quattrocento Sans"/>
              </a:rPr>
              <a:t>,2 %  NC </a:t>
            </a:r>
            <a:r>
              <a:rPr b="1" i="0" lang="es-ES" sz="1200" u="none" cap="none" strike="noStrike">
                <a:solidFill>
                  <a:srgbClr val="0070C0"/>
                </a:solidFill>
                <a:latin typeface="Quattrocento Sans"/>
                <a:ea typeface="Quattrocento Sans"/>
                <a:cs typeface="Quattrocento Sans"/>
                <a:sym typeface="Quattrocento Sans"/>
              </a:rPr>
              <a:t>95%</a:t>
            </a:r>
            <a:endParaRPr/>
          </a:p>
        </p:txBody>
      </p:sp>
      <p:sp>
        <p:nvSpPr>
          <p:cNvPr id="333" name="Google Shape;333;p43"/>
          <p:cNvSpPr/>
          <p:nvPr/>
        </p:nvSpPr>
        <p:spPr>
          <a:xfrm>
            <a:off x="1808926" y="4501364"/>
            <a:ext cx="642942" cy="285752"/>
          </a:xfrm>
          <a:prstGeom prst="roundRect">
            <a:avLst>
              <a:gd fmla="val 16667" name="adj"/>
            </a:avLst>
          </a:prstGeom>
          <a:solidFill>
            <a:srgbClr val="BFBFBF"/>
          </a:solidFill>
          <a:ln>
            <a:noFill/>
          </a:ln>
          <a:effectLst>
            <a:outerShdw blurRad="40000" rotWithShape="0" dir="5400000" dist="23000">
              <a:srgbClr val="000000">
                <a:alpha val="0"/>
              </a:srgbClr>
            </a:outerShdw>
          </a:effectLst>
        </p:spPr>
        <p:txBody>
          <a:bodyPr anchorCtr="0" anchor="t" bIns="0" lIns="0" spcFirstLastPara="1" rIns="0" wrap="square" tIns="0">
            <a:noAutofit/>
          </a:bodyPr>
          <a:lstStyle/>
          <a:p>
            <a:pPr indent="0" lvl="0" marL="0" marR="0" rtl="0" algn="l">
              <a:lnSpc>
                <a:spcPct val="110000"/>
              </a:lnSpc>
              <a:spcBef>
                <a:spcPts val="0"/>
              </a:spcBef>
              <a:spcAft>
                <a:spcPts val="0"/>
              </a:spcAft>
              <a:buClr>
                <a:srgbClr val="0070C0"/>
              </a:buClr>
              <a:buSzPts val="1600"/>
              <a:buFont typeface="Quattrocento Sans"/>
              <a:buNone/>
            </a:pPr>
            <a:r>
              <a:rPr b="1" lang="es-ES" sz="1600">
                <a:solidFill>
                  <a:srgbClr val="4A86E8"/>
                </a:solidFill>
                <a:latin typeface="Quattrocento Sans"/>
                <a:ea typeface="Quattrocento Sans"/>
                <a:cs typeface="Quattrocento Sans"/>
                <a:sym typeface="Quattrocento Sans"/>
              </a:rPr>
              <a:t>4.3</a:t>
            </a:r>
            <a:r>
              <a:rPr b="1" i="0" lang="es-ES" sz="1600" u="none" cap="none" strike="noStrike">
                <a:solidFill>
                  <a:srgbClr val="4A86E8"/>
                </a:solidFill>
                <a:latin typeface="Quattrocento Sans"/>
                <a:ea typeface="Quattrocento Sans"/>
                <a:cs typeface="Quattrocento Sans"/>
                <a:sym typeface="Quattrocento Sans"/>
              </a:rPr>
              <a:t>%</a:t>
            </a:r>
            <a:endParaRPr>
              <a:solidFill>
                <a:srgbClr val="4A86E8"/>
              </a:solidFill>
            </a:endParaRPr>
          </a:p>
        </p:txBody>
      </p:sp>
      <p:grpSp>
        <p:nvGrpSpPr>
          <p:cNvPr id="334" name="Google Shape;334;p43"/>
          <p:cNvGrpSpPr/>
          <p:nvPr/>
        </p:nvGrpSpPr>
        <p:grpSpPr>
          <a:xfrm>
            <a:off x="3907795" y="3690150"/>
            <a:ext cx="7618328" cy="2123975"/>
            <a:chOff x="4093438" y="3717505"/>
            <a:chExt cx="7618328" cy="2123975"/>
          </a:xfrm>
        </p:grpSpPr>
        <p:sp>
          <p:nvSpPr>
            <p:cNvPr id="335" name="Google Shape;335;p43"/>
            <p:cNvSpPr/>
            <p:nvPr/>
          </p:nvSpPr>
          <p:spPr>
            <a:xfrm>
              <a:off x="6757734"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39</a:t>
              </a:r>
              <a:endParaRPr b="1" i="0" sz="2100" u="none" cap="none" strike="noStrike">
                <a:solidFill>
                  <a:srgbClr val="0070C0"/>
                </a:solidFill>
                <a:latin typeface="Quattrocento Sans"/>
                <a:ea typeface="Quattrocento Sans"/>
                <a:cs typeface="Quattrocento Sans"/>
                <a:sym typeface="Quattrocento Sans"/>
              </a:endParaRPr>
            </a:p>
          </p:txBody>
        </p:sp>
        <p:sp>
          <p:nvSpPr>
            <p:cNvPr id="336" name="Google Shape;336;p43"/>
            <p:cNvSpPr/>
            <p:nvPr/>
          </p:nvSpPr>
          <p:spPr>
            <a:xfrm>
              <a:off x="4202536" y="5229780"/>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a:t>
              </a:r>
              <a:endParaRPr b="1" i="0" sz="2100" u="none" cap="none" strike="noStrike">
                <a:solidFill>
                  <a:srgbClr val="0070C0"/>
                </a:solidFill>
                <a:latin typeface="Quattrocento Sans"/>
                <a:ea typeface="Quattrocento Sans"/>
                <a:cs typeface="Quattrocento Sans"/>
                <a:sym typeface="Quattrocento Sans"/>
              </a:endParaRPr>
            </a:p>
          </p:txBody>
        </p:sp>
        <p:sp>
          <p:nvSpPr>
            <p:cNvPr id="337" name="Google Shape;337;p43"/>
            <p:cNvSpPr/>
            <p:nvPr/>
          </p:nvSpPr>
          <p:spPr>
            <a:xfrm>
              <a:off x="420253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69.3</a:t>
              </a:r>
              <a:r>
                <a:rPr b="1" i="0" lang="es-ES" sz="1200" u="none" cap="none" strike="noStrike">
                  <a:solidFill>
                    <a:srgbClr val="FF0000"/>
                  </a:solidFill>
                  <a:latin typeface="Quattrocento Sans"/>
                  <a:ea typeface="Quattrocento Sans"/>
                  <a:cs typeface="Quattrocento Sans"/>
                  <a:sym typeface="Quattrocento Sans"/>
                </a:rPr>
                <a:t>%</a:t>
              </a:r>
              <a:endParaRPr/>
            </a:p>
          </p:txBody>
        </p:sp>
        <p:sp>
          <p:nvSpPr>
            <p:cNvPr id="338" name="Google Shape;338;p43"/>
            <p:cNvSpPr txBox="1"/>
            <p:nvPr/>
          </p:nvSpPr>
          <p:spPr>
            <a:xfrm>
              <a:off x="4093438" y="3717505"/>
              <a:ext cx="1368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Castillo de San José-MIAC</a:t>
              </a:r>
              <a:endParaRPr b="0" i="0" sz="1400" u="none" cap="none" strike="noStrike">
                <a:solidFill>
                  <a:srgbClr val="7F7F7F"/>
                </a:solidFill>
                <a:latin typeface="Quattrocento Sans"/>
                <a:ea typeface="Quattrocento Sans"/>
                <a:cs typeface="Quattrocento Sans"/>
                <a:sym typeface="Quattrocento Sans"/>
              </a:endParaRPr>
            </a:p>
          </p:txBody>
        </p:sp>
        <p:sp>
          <p:nvSpPr>
            <p:cNvPr id="339" name="Google Shape;339;p43"/>
            <p:cNvSpPr txBox="1"/>
            <p:nvPr/>
          </p:nvSpPr>
          <p:spPr>
            <a:xfrm>
              <a:off x="5461591" y="3717505"/>
              <a:ext cx="10617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Cueva de los Verdes</a:t>
              </a:r>
              <a:endParaRPr b="0" i="0" sz="1400" u="none" cap="none" strike="noStrike">
                <a:solidFill>
                  <a:srgbClr val="7F7F7F"/>
                </a:solidFill>
                <a:latin typeface="Quattrocento Sans"/>
                <a:ea typeface="Quattrocento Sans"/>
                <a:cs typeface="Quattrocento Sans"/>
                <a:sym typeface="Quattrocento Sans"/>
              </a:endParaRPr>
            </a:p>
          </p:txBody>
        </p:sp>
        <p:sp>
          <p:nvSpPr>
            <p:cNvPr id="340" name="Google Shape;340;p43"/>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Jameos del Agua</a:t>
              </a:r>
              <a:endParaRPr b="0" i="0" sz="1400" u="none" cap="none" strike="noStrike">
                <a:solidFill>
                  <a:srgbClr val="7F7F7F"/>
                </a:solidFill>
                <a:latin typeface="Quattrocento Sans"/>
                <a:ea typeface="Quattrocento Sans"/>
                <a:cs typeface="Quattrocento Sans"/>
                <a:sym typeface="Quattrocento Sans"/>
              </a:endParaRPr>
            </a:p>
          </p:txBody>
        </p:sp>
        <p:sp>
          <p:nvSpPr>
            <p:cNvPr id="341" name="Google Shape;341;p43"/>
            <p:cNvSpPr/>
            <p:nvPr/>
          </p:nvSpPr>
          <p:spPr>
            <a:xfrm>
              <a:off x="8022322"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251</a:t>
              </a:r>
              <a:endParaRPr b="1" i="0" sz="2100" u="none" cap="none" strike="noStrike">
                <a:solidFill>
                  <a:srgbClr val="0070C0"/>
                </a:solidFill>
                <a:latin typeface="Quattrocento Sans"/>
                <a:ea typeface="Quattrocento Sans"/>
                <a:cs typeface="Quattrocento Sans"/>
                <a:sym typeface="Quattrocento Sans"/>
              </a:endParaRPr>
            </a:p>
          </p:txBody>
        </p:sp>
        <p:sp>
          <p:nvSpPr>
            <p:cNvPr id="342" name="Google Shape;342;p43"/>
            <p:cNvSpPr txBox="1"/>
            <p:nvPr/>
          </p:nvSpPr>
          <p:spPr>
            <a:xfrm>
              <a:off x="7906007" y="3717505"/>
              <a:ext cx="1326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Jardín de Cactus</a:t>
              </a:r>
              <a:endParaRPr b="0" i="0" sz="1400" u="none" cap="none" strike="noStrike">
                <a:solidFill>
                  <a:srgbClr val="7F7F7F"/>
                </a:solidFill>
                <a:latin typeface="Quattrocento Sans"/>
                <a:ea typeface="Quattrocento Sans"/>
                <a:cs typeface="Quattrocento Sans"/>
                <a:sym typeface="Quattrocento Sans"/>
              </a:endParaRPr>
            </a:p>
          </p:txBody>
        </p:sp>
        <p:sp>
          <p:nvSpPr>
            <p:cNvPr id="343" name="Google Shape;343;p43"/>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5</a:t>
              </a:r>
              <a:endParaRPr b="1" i="0" sz="2100" u="none" cap="none" strike="noStrike">
                <a:solidFill>
                  <a:srgbClr val="0070C0"/>
                </a:solidFill>
                <a:latin typeface="Quattrocento Sans"/>
                <a:ea typeface="Quattrocento Sans"/>
                <a:cs typeface="Quattrocento Sans"/>
                <a:sym typeface="Quattrocento Sans"/>
              </a:endParaRPr>
            </a:p>
          </p:txBody>
        </p:sp>
        <p:sp>
          <p:nvSpPr>
            <p:cNvPr id="344" name="Google Shape;344;p43"/>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Montañas del Fuego</a:t>
              </a:r>
              <a:endParaRPr b="0" i="0" sz="1400" u="none" cap="none" strike="noStrike">
                <a:solidFill>
                  <a:srgbClr val="7F7F7F"/>
                </a:solidFill>
                <a:latin typeface="Quattrocento Sans"/>
                <a:ea typeface="Quattrocento Sans"/>
                <a:cs typeface="Quattrocento Sans"/>
                <a:sym typeface="Quattrocento Sans"/>
              </a:endParaRPr>
            </a:p>
          </p:txBody>
        </p:sp>
        <p:sp>
          <p:nvSpPr>
            <p:cNvPr id="345" name="Google Shape;345;p43"/>
            <p:cNvSpPr/>
            <p:nvPr/>
          </p:nvSpPr>
          <p:spPr>
            <a:xfrm>
              <a:off x="5450554" y="450104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∓2</a:t>
              </a:r>
              <a:r>
                <a:rPr b="1" lang="es-ES" sz="1200">
                  <a:solidFill>
                    <a:srgbClr val="FF0000"/>
                  </a:solidFill>
                  <a:latin typeface="Quattrocento Sans"/>
                  <a:ea typeface="Quattrocento Sans"/>
                  <a:cs typeface="Quattrocento Sans"/>
                  <a:sym typeface="Quattrocento Sans"/>
                </a:rPr>
                <a:t>8.31%</a:t>
              </a:r>
              <a:endParaRPr>
                <a:solidFill>
                  <a:srgbClr val="FF0000"/>
                </a:solidFill>
              </a:endParaRPr>
            </a:p>
          </p:txBody>
        </p:sp>
        <p:sp>
          <p:nvSpPr>
            <p:cNvPr id="346" name="Google Shape;346;p43"/>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15.7</a:t>
              </a:r>
              <a:r>
                <a:rPr b="1" i="0" lang="es-ES" sz="1200" u="none" cap="none" strike="noStrike">
                  <a:solidFill>
                    <a:srgbClr val="FF0000"/>
                  </a:solidFill>
                  <a:latin typeface="Quattrocento Sans"/>
                  <a:ea typeface="Quattrocento Sans"/>
                  <a:cs typeface="Quattrocento Sans"/>
                  <a:sym typeface="Quattrocento Sans"/>
                </a:rPr>
                <a:t>%  </a:t>
              </a:r>
              <a:endParaRPr b="1" sz="1200">
                <a:solidFill>
                  <a:srgbClr val="FF0000"/>
                </a:solidFill>
                <a:latin typeface="Quattrocento Sans"/>
                <a:ea typeface="Quattrocento Sans"/>
                <a:cs typeface="Quattrocento Sans"/>
                <a:sym typeface="Quattrocento Sans"/>
              </a:endParaRPr>
            </a:p>
          </p:txBody>
        </p:sp>
        <p:sp>
          <p:nvSpPr>
            <p:cNvPr id="347" name="Google Shape;347;p43"/>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6.2%</a:t>
              </a:r>
              <a:endParaRPr/>
            </a:p>
          </p:txBody>
        </p:sp>
        <p:sp>
          <p:nvSpPr>
            <p:cNvPr id="348" name="Google Shape;348;p43"/>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43.8%</a:t>
              </a:r>
              <a:r>
                <a:rPr b="1" i="0" lang="es-ES" sz="1200" u="none" cap="none" strike="noStrike">
                  <a:solidFill>
                    <a:srgbClr val="FF0000"/>
                  </a:solidFill>
                  <a:latin typeface="Quattrocento Sans"/>
                  <a:ea typeface="Quattrocento Sans"/>
                  <a:cs typeface="Quattrocento Sans"/>
                  <a:sym typeface="Quattrocento Sans"/>
                </a:rPr>
                <a:t> </a:t>
              </a:r>
              <a:endParaRPr/>
            </a:p>
          </p:txBody>
        </p:sp>
        <p:sp>
          <p:nvSpPr>
            <p:cNvPr id="349" name="Google Shape;349;p43"/>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204</a:t>
              </a:r>
              <a:endParaRPr b="1" sz="2100">
                <a:solidFill>
                  <a:srgbClr val="0070C0"/>
                </a:solidFill>
                <a:latin typeface="Quattrocento Sans"/>
                <a:ea typeface="Quattrocento Sans"/>
                <a:cs typeface="Quattrocento Sans"/>
                <a:sym typeface="Quattrocento Sans"/>
              </a:endParaRPr>
            </a:p>
          </p:txBody>
        </p:sp>
        <p:sp>
          <p:nvSpPr>
            <p:cNvPr id="350" name="Google Shape;350;p43"/>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Mirador del Río</a:t>
              </a:r>
              <a:endParaRPr b="0" i="0" sz="1400" u="none" cap="none" strike="noStrike">
                <a:solidFill>
                  <a:srgbClr val="7F7F7F"/>
                </a:solidFill>
                <a:latin typeface="Quattrocento Sans"/>
                <a:ea typeface="Quattrocento Sans"/>
                <a:cs typeface="Quattrocento Sans"/>
                <a:sym typeface="Quattrocento Sans"/>
              </a:endParaRPr>
            </a:p>
          </p:txBody>
        </p:sp>
        <p:sp>
          <p:nvSpPr>
            <p:cNvPr id="351" name="Google Shape;351;p43"/>
            <p:cNvSpPr/>
            <p:nvPr/>
          </p:nvSpPr>
          <p:spPr>
            <a:xfrm>
              <a:off x="10646166"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6.8%</a:t>
              </a:r>
              <a:endParaRPr>
                <a:solidFill>
                  <a:srgbClr val="FF0000"/>
                </a:solidFill>
              </a:endParaRPr>
            </a:p>
          </p:txBody>
        </p:sp>
        <p:sp>
          <p:nvSpPr>
            <p:cNvPr id="352" name="Google Shape;352;p43"/>
            <p:cNvSpPr/>
            <p:nvPr/>
          </p:nvSpPr>
          <p:spPr>
            <a:xfrm>
              <a:off x="5461591" y="5228321"/>
              <a:ext cx="10617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12</a:t>
              </a:r>
              <a:endParaRPr b="1" sz="2100">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4"/>
          <p:cNvSpPr txBox="1"/>
          <p:nvPr/>
        </p:nvSpPr>
        <p:spPr>
          <a:xfrm>
            <a:off x="766614" y="2591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Recomendación</a:t>
            </a:r>
            <a:endParaRPr b="1" i="0" sz="3200" u="none" cap="none" strike="noStrike">
              <a:solidFill>
                <a:srgbClr val="003794"/>
              </a:solidFill>
              <a:latin typeface="Quattrocento Sans"/>
              <a:ea typeface="Quattrocento Sans"/>
              <a:cs typeface="Quattrocento Sans"/>
              <a:sym typeface="Quattrocento Sans"/>
            </a:endParaRPr>
          </a:p>
        </p:txBody>
      </p:sp>
      <p:sp>
        <p:nvSpPr>
          <p:cNvPr id="358" name="Google Shape;358;p44"/>
          <p:cNvSpPr txBox="1"/>
          <p:nvPr/>
        </p:nvSpPr>
        <p:spPr>
          <a:xfrm>
            <a:off x="190550" y="1198917"/>
            <a:ext cx="10595801" cy="33624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59" name="Google Shape;359;p44"/>
          <p:cNvSpPr txBox="1"/>
          <p:nvPr>
            <p:ph idx="12" type="sldNum"/>
          </p:nvPr>
        </p:nvSpPr>
        <p:spPr>
          <a:xfrm>
            <a:off x="901141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60" name="Google Shape;360;p44"/>
          <p:cNvSpPr txBox="1"/>
          <p:nvPr/>
        </p:nvSpPr>
        <p:spPr>
          <a:xfrm>
            <a:off x="3666314" y="40813"/>
            <a:ext cx="8524099" cy="174778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800"/>
              <a:buFont typeface="Noto Sans Symbols"/>
              <a:buNone/>
            </a:pPr>
            <a:r>
              <a:rPr lang="es-ES" sz="1800">
                <a:solidFill>
                  <a:srgbClr val="888888"/>
                </a:solidFill>
                <a:latin typeface="Quattrocento Sans"/>
                <a:ea typeface="Quattrocento Sans"/>
                <a:cs typeface="Quattrocento Sans"/>
                <a:sym typeface="Quattrocento Sans"/>
              </a:rPr>
              <a:t>Es la variable de rendimiento del índice de satisfacción y mide la capacidad que tiene la empresa de retener a sus clientes. </a:t>
            </a:r>
            <a:endParaRPr/>
          </a:p>
          <a:p>
            <a:pPr indent="0" lvl="0" marL="0" marR="0" rtl="0" algn="just">
              <a:lnSpc>
                <a:spcPct val="150000"/>
              </a:lnSpc>
              <a:spcBef>
                <a:spcPts val="480"/>
              </a:spcBef>
              <a:spcAft>
                <a:spcPts val="0"/>
              </a:spcAft>
              <a:buClr>
                <a:srgbClr val="888888"/>
              </a:buClr>
              <a:buSzPts val="2400"/>
              <a:buFont typeface="Noto Sans Symbols"/>
              <a:buNone/>
            </a:pPr>
            <a:r>
              <a:t/>
            </a:r>
            <a:endParaRPr sz="2400">
              <a:solidFill>
                <a:srgbClr val="888888"/>
              </a:solidFill>
              <a:latin typeface="Quattrocento Sans"/>
              <a:ea typeface="Quattrocento Sans"/>
              <a:cs typeface="Quattrocento Sans"/>
              <a:sym typeface="Quattrocento Sans"/>
            </a:endParaRPr>
          </a:p>
        </p:txBody>
      </p:sp>
      <p:sp>
        <p:nvSpPr>
          <p:cNvPr id="361" name="Google Shape;361;p44"/>
          <p:cNvSpPr txBox="1"/>
          <p:nvPr/>
        </p:nvSpPr>
        <p:spPr>
          <a:xfrm>
            <a:off x="2464350" y="1535150"/>
            <a:ext cx="8809500" cy="972000"/>
          </a:xfrm>
          <a:prstGeom prst="rect">
            <a:avLst/>
          </a:prstGeom>
          <a:noFill/>
          <a:ln>
            <a:noFill/>
          </a:ln>
        </p:spPr>
        <p:txBody>
          <a:bodyPr anchorCtr="0" anchor="ctr" bIns="171400" lIns="171400" spcFirstLastPara="1" rIns="171400" wrap="square" tIns="171400">
            <a:noAutofit/>
          </a:bodyPr>
          <a:lstStyle/>
          <a:p>
            <a:pPr indent="0" lvl="0" marL="0" rtl="0" algn="just">
              <a:spcBef>
                <a:spcPts val="0"/>
              </a:spcBef>
              <a:spcAft>
                <a:spcPts val="0"/>
              </a:spcAft>
              <a:buClr>
                <a:srgbClr val="0052DE"/>
              </a:buClr>
              <a:buSzPts val="1800"/>
              <a:buFont typeface="Noto Sans Symbols"/>
              <a:buNone/>
            </a:pPr>
            <a:r>
              <a:rPr lang="es-ES" sz="1800">
                <a:solidFill>
                  <a:srgbClr val="0052DE"/>
                </a:solidFill>
                <a:latin typeface="Quattrocento Sans"/>
                <a:ea typeface="Quattrocento Sans"/>
                <a:cs typeface="Quattrocento Sans"/>
                <a:sym typeface="Quattrocento Sans"/>
              </a:rPr>
              <a:t>El NPS de los CACT se sitúa en un </a:t>
            </a:r>
            <a:r>
              <a:rPr b="1" lang="es-ES" sz="2300">
                <a:solidFill>
                  <a:srgbClr val="0052DE"/>
                </a:solidFill>
                <a:latin typeface="Quattrocento Sans"/>
                <a:ea typeface="Quattrocento Sans"/>
                <a:cs typeface="Quattrocento Sans"/>
                <a:sym typeface="Quattrocento Sans"/>
              </a:rPr>
              <a:t>45%</a:t>
            </a:r>
            <a:r>
              <a:rPr lang="es-ES" sz="1800">
                <a:solidFill>
                  <a:srgbClr val="0052DE"/>
                </a:solidFill>
                <a:latin typeface="Quattrocento Sans"/>
                <a:ea typeface="Quattrocento Sans"/>
                <a:cs typeface="Quattrocento Sans"/>
                <a:sym typeface="Quattrocento Sans"/>
              </a:rPr>
              <a:t>, nos recomiendan el </a:t>
            </a:r>
            <a:r>
              <a:rPr b="1" lang="es-ES" sz="2200">
                <a:solidFill>
                  <a:srgbClr val="0052DE"/>
                </a:solidFill>
                <a:latin typeface="Quattrocento Sans"/>
                <a:ea typeface="Quattrocento Sans"/>
                <a:cs typeface="Quattrocento Sans"/>
                <a:sym typeface="Quattrocento Sans"/>
              </a:rPr>
              <a:t>60 % </a:t>
            </a:r>
            <a:r>
              <a:rPr lang="es-ES" sz="1800">
                <a:solidFill>
                  <a:srgbClr val="0052DE"/>
                </a:solidFill>
                <a:latin typeface="Quattrocento Sans"/>
                <a:ea typeface="Quattrocento Sans"/>
                <a:cs typeface="Quattrocento Sans"/>
                <a:sym typeface="Quattrocento Sans"/>
              </a:rPr>
              <a:t>de los visitantes</a:t>
            </a:r>
            <a:endParaRPr sz="1800">
              <a:solidFill>
                <a:srgbClr val="888888"/>
              </a:solidFill>
              <a:latin typeface="Quattrocento Sans"/>
              <a:ea typeface="Quattrocento Sans"/>
              <a:cs typeface="Quattrocento Sans"/>
              <a:sym typeface="Quattrocento Sans"/>
            </a:endParaRPr>
          </a:p>
          <a:p>
            <a:pPr indent="0" lvl="0" marL="0" marR="0" rtl="0" algn="just">
              <a:spcBef>
                <a:spcPts val="0"/>
              </a:spcBef>
              <a:spcAft>
                <a:spcPts val="0"/>
              </a:spcAft>
              <a:buClr>
                <a:srgbClr val="0052DE"/>
              </a:buClr>
              <a:buSzPts val="1800"/>
              <a:buFont typeface="Noto Sans Symbols"/>
              <a:buNone/>
            </a:pPr>
            <a:r>
              <a:t/>
            </a:r>
            <a:endParaRPr sz="1800">
              <a:solidFill>
                <a:srgbClr val="0052DE"/>
              </a:solidFill>
              <a:latin typeface="Quattrocento Sans"/>
              <a:ea typeface="Quattrocento Sans"/>
              <a:cs typeface="Quattrocento Sans"/>
              <a:sym typeface="Quattrocento Sans"/>
            </a:endParaRPr>
          </a:p>
        </p:txBody>
      </p:sp>
      <p:pic>
        <p:nvPicPr>
          <p:cNvPr id="362" name="Google Shape;362;p44" title="Gráfico"/>
          <p:cNvPicPr preferRelativeResize="0"/>
          <p:nvPr/>
        </p:nvPicPr>
        <p:blipFill>
          <a:blip r:embed="rId3">
            <a:alphaModFix/>
          </a:blip>
          <a:stretch>
            <a:fillRect/>
          </a:stretch>
        </p:blipFill>
        <p:spPr>
          <a:xfrm>
            <a:off x="4510464" y="2614211"/>
            <a:ext cx="7263337" cy="2987350"/>
          </a:xfrm>
          <a:prstGeom prst="rect">
            <a:avLst/>
          </a:prstGeom>
          <a:noFill/>
          <a:ln>
            <a:noFill/>
          </a:ln>
        </p:spPr>
      </p:pic>
      <p:pic>
        <p:nvPicPr>
          <p:cNvPr id="363" name="Google Shape;363;p44" title="Gráfico"/>
          <p:cNvPicPr preferRelativeResize="0"/>
          <p:nvPr/>
        </p:nvPicPr>
        <p:blipFill>
          <a:blip r:embed="rId4">
            <a:alphaModFix/>
          </a:blip>
          <a:stretch>
            <a:fillRect/>
          </a:stretch>
        </p:blipFill>
        <p:spPr>
          <a:xfrm>
            <a:off x="413783" y="3839475"/>
            <a:ext cx="3925318" cy="2431375"/>
          </a:xfrm>
          <a:prstGeom prst="rect">
            <a:avLst/>
          </a:prstGeom>
          <a:noFill/>
          <a:ln>
            <a:noFill/>
          </a:ln>
        </p:spPr>
      </p:pic>
      <p:pic>
        <p:nvPicPr>
          <p:cNvPr id="364" name="Google Shape;364;p44" title="Gráfico"/>
          <p:cNvPicPr preferRelativeResize="0"/>
          <p:nvPr/>
        </p:nvPicPr>
        <p:blipFill>
          <a:blip r:embed="rId5">
            <a:alphaModFix/>
          </a:blip>
          <a:stretch>
            <a:fillRect/>
          </a:stretch>
        </p:blipFill>
        <p:spPr>
          <a:xfrm>
            <a:off x="122600" y="2323050"/>
            <a:ext cx="2356725" cy="1455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5</a:t>
            </a:r>
            <a:endParaRPr/>
          </a:p>
        </p:txBody>
      </p:sp>
      <p:sp>
        <p:nvSpPr>
          <p:cNvPr id="371" name="Google Shape;371;p45"/>
          <p:cNvSpPr txBox="1"/>
          <p:nvPr>
            <p:ph idx="4294967295" type="body"/>
          </p:nvPr>
        </p:nvSpPr>
        <p:spPr>
          <a:xfrm>
            <a:off x="308728" y="6150299"/>
            <a:ext cx="11192710" cy="709290"/>
          </a:xfrm>
          <a:prstGeom prst="rect">
            <a:avLst/>
          </a:prstGeom>
          <a:noFill/>
          <a:ln>
            <a:noFill/>
          </a:ln>
        </p:spPr>
        <p:txBody>
          <a:bodyPr anchorCtr="0" anchor="t" bIns="54425" lIns="108850" spcFirstLastPara="1" rIns="108850" wrap="square" tIns="54425">
            <a:noAutofit/>
          </a:bodyPr>
          <a:lstStyle/>
          <a:p>
            <a:pPr indent="0" lvl="0" marL="272125" rtl="0" algn="just">
              <a:lnSpc>
                <a:spcPct val="90000"/>
              </a:lnSpc>
              <a:spcBef>
                <a:spcPts val="0"/>
              </a:spcBef>
              <a:spcAft>
                <a:spcPts val="0"/>
              </a:spcAft>
              <a:buNone/>
            </a:pPr>
            <a:r>
              <a:rPr b="1" lang="es-ES" sz="1200">
                <a:latin typeface="Quattrocento Sans"/>
                <a:ea typeface="Quattrocento Sans"/>
                <a:cs typeface="Quattrocento Sans"/>
                <a:sym typeface="Quattrocento Sans"/>
              </a:rPr>
              <a:t>Positiva</a:t>
            </a:r>
            <a:r>
              <a:rPr b="1" lang="es-ES" sz="1200">
                <a:latin typeface="Quattrocento Sans"/>
                <a:ea typeface="Quattrocento Sans"/>
                <a:cs typeface="Quattrocento Sans"/>
                <a:sym typeface="Quattrocento Sans"/>
              </a:rPr>
              <a:t> = Mucho mejor de lo esperado + Mejor de lo esperado.</a:t>
            </a:r>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Conforme= Conforme lo esperado</a:t>
            </a:r>
            <a:endParaRPr b="1" sz="1200">
              <a:latin typeface="Quattrocento Sans"/>
              <a:ea typeface="Quattrocento Sans"/>
              <a:cs typeface="Quattrocento Sans"/>
              <a:sym typeface="Quattrocento Sans"/>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Negativo= P</a:t>
            </a:r>
            <a:r>
              <a:rPr b="1" lang="es-ES" sz="1200">
                <a:latin typeface="Quattrocento Sans"/>
                <a:ea typeface="Quattrocento Sans"/>
                <a:cs typeface="Quattrocento Sans"/>
                <a:sym typeface="Quattrocento Sans"/>
              </a:rPr>
              <a:t>eor de lo esperado + Mucho peor de lo esperado.</a:t>
            </a:r>
            <a:endParaRPr/>
          </a:p>
          <a:p>
            <a:pPr indent="0" lvl="0" marL="0" rtl="0" algn="just">
              <a:lnSpc>
                <a:spcPct val="90000"/>
              </a:lnSpc>
              <a:spcBef>
                <a:spcPts val="240"/>
              </a:spcBef>
              <a:spcAft>
                <a:spcPts val="0"/>
              </a:spcAft>
              <a:buNone/>
            </a:pPr>
            <a:r>
              <a:t/>
            </a:r>
            <a:endParaRPr sz="1200">
              <a:solidFill>
                <a:srgbClr val="FF0000"/>
              </a:solidFill>
              <a:latin typeface="Quattrocento Sans"/>
              <a:ea typeface="Quattrocento Sans"/>
              <a:cs typeface="Quattrocento Sans"/>
              <a:sym typeface="Quattrocento Sans"/>
            </a:endParaRPr>
          </a:p>
        </p:txBody>
      </p:sp>
      <p:sp>
        <p:nvSpPr>
          <p:cNvPr id="372" name="Google Shape;372;p45"/>
          <p:cNvSpPr txBox="1"/>
          <p:nvPr/>
        </p:nvSpPr>
        <p:spPr>
          <a:xfrm>
            <a:off x="308728" y="0"/>
            <a:ext cx="11572955" cy="1857387"/>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3794"/>
              </a:buClr>
              <a:buSzPts val="3600"/>
              <a:buFont typeface="Quattrocento Sans"/>
              <a:buNone/>
            </a:pPr>
            <a:r>
              <a:rPr b="1" lang="es-ES" sz="3600">
                <a:solidFill>
                  <a:srgbClr val="003794"/>
                </a:solidFill>
                <a:latin typeface="Quattrocento Sans"/>
                <a:ea typeface="Quattrocento Sans"/>
                <a:cs typeface="Quattrocento Sans"/>
                <a:sym typeface="Quattrocento Sans"/>
              </a:rPr>
              <a:t>Expectativas</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grpSp>
        <p:nvGrpSpPr>
          <p:cNvPr id="373" name="Google Shape;373;p45"/>
          <p:cNvGrpSpPr/>
          <p:nvPr/>
        </p:nvGrpSpPr>
        <p:grpSpPr>
          <a:xfrm>
            <a:off x="653744" y="1500968"/>
            <a:ext cx="12720121" cy="1077187"/>
            <a:chOff x="-2471174" y="3370787"/>
            <a:chExt cx="14552931" cy="2913619"/>
          </a:xfrm>
        </p:grpSpPr>
        <p:sp>
          <p:nvSpPr>
            <p:cNvPr id="374" name="Google Shape;374;p45"/>
            <p:cNvSpPr txBox="1"/>
            <p:nvPr/>
          </p:nvSpPr>
          <p:spPr>
            <a:xfrm>
              <a:off x="-2471174" y="3370806"/>
              <a:ext cx="9912600" cy="2913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La expectativa en las visitas  </a:t>
              </a:r>
              <a:r>
                <a:rPr b="1" lang="es-ES" sz="2800">
                  <a:solidFill>
                    <a:srgbClr val="00B0F0"/>
                  </a:solidFill>
                  <a:latin typeface="Calibri"/>
                  <a:ea typeface="Calibri"/>
                  <a:cs typeface="Calibri"/>
                  <a:sym typeface="Calibri"/>
                </a:rPr>
                <a:t>CACT son superadas en el 68%,</a:t>
              </a:r>
              <a:r>
                <a:rPr b="1" lang="es-ES" sz="2000">
                  <a:solidFill>
                    <a:srgbClr val="00B0F0"/>
                  </a:solidFill>
                  <a:latin typeface="Calibri"/>
                  <a:ea typeface="Calibri"/>
                  <a:cs typeface="Calibri"/>
                  <a:sym typeface="Calibri"/>
                </a:rPr>
                <a:t> </a:t>
              </a:r>
              <a:endParaRPr>
                <a:solidFill>
                  <a:schemeClr val="dk1"/>
                </a:solidFill>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5" name="Google Shape;375;p45"/>
            <p:cNvSpPr txBox="1"/>
            <p:nvPr/>
          </p:nvSpPr>
          <p:spPr>
            <a:xfrm>
              <a:off x="8575809" y="3370787"/>
              <a:ext cx="3505948"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76" name="Google Shape;376;p45"/>
          <p:cNvSpPr/>
          <p:nvPr/>
        </p:nvSpPr>
        <p:spPr>
          <a:xfrm>
            <a:off x="1173702" y="1500950"/>
            <a:ext cx="10327800" cy="11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6600">
                <a:solidFill>
                  <a:srgbClr val="00B0F0"/>
                </a:solidFill>
                <a:latin typeface="Calibri"/>
                <a:ea typeface="Calibri"/>
                <a:cs typeface="Calibri"/>
                <a:sym typeface="Calibri"/>
              </a:rPr>
              <a:t> </a:t>
            </a:r>
            <a:r>
              <a:rPr b="1" lang="es-ES" sz="2000">
                <a:solidFill>
                  <a:srgbClr val="00B0F0"/>
                </a:solidFill>
                <a:latin typeface="Calibri"/>
                <a:ea typeface="Calibri"/>
                <a:cs typeface="Calibri"/>
                <a:sym typeface="Calibri"/>
              </a:rPr>
              <a:t> </a:t>
            </a:r>
            <a:r>
              <a:rPr b="1" lang="es-ES" sz="2000">
                <a:solidFill>
                  <a:srgbClr val="00B0F0"/>
                </a:solidFill>
                <a:latin typeface="Calibri"/>
                <a:ea typeface="Calibri"/>
                <a:cs typeface="Calibri"/>
                <a:sym typeface="Calibri"/>
              </a:rPr>
              <a:t>se superan en Cueva, Jameos, Jardín y Mirador (Cueva y Jardin superan la media CACT)</a:t>
            </a:r>
            <a:endParaRPr sz="2000">
              <a:solidFill>
                <a:schemeClr val="dk1"/>
              </a:solidFill>
              <a:latin typeface="Calibri"/>
              <a:ea typeface="Calibri"/>
              <a:cs typeface="Calibri"/>
              <a:sym typeface="Calibri"/>
            </a:endParaRPr>
          </a:p>
        </p:txBody>
      </p:sp>
      <p:pic>
        <p:nvPicPr>
          <p:cNvPr id="377" name="Google Shape;377;p45" title="Gráfico"/>
          <p:cNvPicPr preferRelativeResize="0"/>
          <p:nvPr/>
        </p:nvPicPr>
        <p:blipFill>
          <a:blip r:embed="rId3">
            <a:alphaModFix/>
          </a:blip>
          <a:stretch>
            <a:fillRect/>
          </a:stretch>
        </p:blipFill>
        <p:spPr>
          <a:xfrm>
            <a:off x="1591703" y="2488181"/>
            <a:ext cx="8472600" cy="34596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6"/>
          <p:cNvSpPr txBox="1"/>
          <p:nvPr/>
        </p:nvSpPr>
        <p:spPr>
          <a:xfrm>
            <a:off x="325162"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Relación calidad/precio</a:t>
            </a:r>
            <a:endParaRPr/>
          </a:p>
        </p:txBody>
      </p:sp>
      <p:sp>
        <p:nvSpPr>
          <p:cNvPr id="383" name="Google Shape;38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aphicFrame>
        <p:nvGraphicFramePr>
          <p:cNvPr id="384" name="Google Shape;384;p46"/>
          <p:cNvGraphicFramePr/>
          <p:nvPr/>
        </p:nvGraphicFramePr>
        <p:xfrm>
          <a:off x="8210070" y="2076472"/>
          <a:ext cx="3000000" cy="3000000"/>
        </p:xfrm>
        <a:graphic>
          <a:graphicData uri="http://schemas.openxmlformats.org/drawingml/2006/table">
            <a:tbl>
              <a:tblPr>
                <a:noFill/>
                <a:tableStyleId>{BD391F49-46E5-4D54-9E99-37BFA048B9FD}</a:tableStyleId>
              </a:tblPr>
              <a:tblGrid>
                <a:gridCol w="826675"/>
                <a:gridCol w="674750"/>
                <a:gridCol w="731050"/>
                <a:gridCol w="611950"/>
              </a:tblGrid>
              <a:tr h="179125">
                <a:tc>
                  <a:txBody>
                    <a:bodyPr/>
                    <a:lstStyle/>
                    <a:p>
                      <a:pPr indent="0" lvl="0" marL="0" marR="0" rtl="0" algn="l">
                        <a:spcBef>
                          <a:spcPts val="0"/>
                        </a:spcBef>
                        <a:spcAft>
                          <a:spcPts val="0"/>
                        </a:spcAft>
                        <a:buNone/>
                      </a:pPr>
                      <a:r>
                        <a:t/>
                      </a:r>
                      <a:endParaRPr b="0" i="0" sz="10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Positiva</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4700">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Negativo</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4700">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Neutral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4700">
                      <a:solidFill>
                        <a:srgbClr val="CCCCCC"/>
                      </a:solidFill>
                      <a:prstDash val="solid"/>
                      <a:round/>
                      <a:headEnd len="sm" w="sm" type="none"/>
                      <a:tailEnd len="sm" w="sm" type="none"/>
                    </a:lnB>
                    <a:solidFill>
                      <a:srgbClr val="A5A5A5"/>
                    </a:solidFill>
                  </a:tcPr>
                </a:tc>
              </a:tr>
              <a:tr h="335075">
                <a:tc>
                  <a:txBody>
                    <a:bodyPr/>
                    <a:lstStyle/>
                    <a:p>
                      <a:pPr indent="0" lvl="0" marL="0" marR="0" rtl="0" algn="l">
                        <a:spcBef>
                          <a:spcPts val="0"/>
                        </a:spcBef>
                        <a:spcAft>
                          <a:spcPts val="0"/>
                        </a:spcAft>
                        <a:buNone/>
                      </a:pPr>
                      <a:r>
                        <a:rPr b="1" lang="es-ES" sz="1000">
                          <a:solidFill>
                            <a:schemeClr val="dk1"/>
                          </a:solidFill>
                        </a:rPr>
                        <a:t>Castillo</a:t>
                      </a:r>
                      <a:endParaRPr b="1"/>
                    </a:p>
                  </a:txBody>
                  <a:tcPr marT="0" marB="0" marR="0" marL="0" anchor="ctr">
                    <a:lnL cap="flat" cmpd="sng" w="9525">
                      <a:solidFill>
                        <a:srgbClr val="000000">
                          <a:alpha val="0"/>
                        </a:srgbClr>
                      </a:solidFill>
                      <a:prstDash val="solid"/>
                      <a:round/>
                      <a:headEnd len="sm" w="sm" type="none"/>
                      <a:tailEnd len="sm" w="sm" type="none"/>
                    </a:lnL>
                    <a:lnR cap="flat" cmpd="sng" w="14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14700">
                      <a:solidFill>
                        <a:srgbClr val="000000"/>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100%</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000000"/>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Cueva</a:t>
                      </a:r>
                      <a:endParaRPr b="1"/>
                    </a:p>
                  </a:txBody>
                  <a:tcPr marT="0" marB="0" marR="0" marL="0" anchor="ctr">
                    <a:lnL cap="flat" cmpd="sng" w="9525">
                      <a:solidFill>
                        <a:srgbClr val="000000">
                          <a:alpha val="0"/>
                        </a:srgbClr>
                      </a:solidFill>
                      <a:prstDash val="solid"/>
                      <a:round/>
                      <a:headEnd len="sm" w="sm" type="none"/>
                      <a:tailEnd len="sm" w="sm" type="none"/>
                    </a:lnL>
                    <a:lnR cap="flat" cmpd="sng" w="14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58%</a:t>
                      </a:r>
                      <a:endParaRPr sz="1000"/>
                    </a:p>
                  </a:txBody>
                  <a:tcPr marT="91425" marB="91425" marR="28575" marL="28575" anchor="ctr">
                    <a:lnL cap="flat" cmpd="sng" w="14700">
                      <a:solidFill>
                        <a:srgbClr val="000000"/>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17%</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25%</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000000"/>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r>
              <a:tr h="100000">
                <a:tc>
                  <a:txBody>
                    <a:bodyPr/>
                    <a:lstStyle/>
                    <a:p>
                      <a:pPr indent="0" lvl="0" marL="0" marR="0" rtl="0" algn="l">
                        <a:spcBef>
                          <a:spcPts val="0"/>
                        </a:spcBef>
                        <a:spcAft>
                          <a:spcPts val="0"/>
                        </a:spcAft>
                        <a:buNone/>
                      </a:pPr>
                      <a:r>
                        <a:rPr b="1" lang="es-ES" sz="1000">
                          <a:solidFill>
                            <a:schemeClr val="dk1"/>
                          </a:solidFill>
                        </a:rPr>
                        <a:t>Jameos</a:t>
                      </a:r>
                      <a:endParaRPr b="1"/>
                    </a:p>
                  </a:txBody>
                  <a:tcPr marT="0" marB="0" marR="0" marL="0" anchor="ctr">
                    <a:lnL cap="flat" cmpd="sng" w="9525">
                      <a:solidFill>
                        <a:srgbClr val="000000">
                          <a:alpha val="0"/>
                        </a:srgbClr>
                      </a:solidFill>
                      <a:prstDash val="solid"/>
                      <a:round/>
                      <a:headEnd len="sm" w="sm" type="none"/>
                      <a:tailEnd len="sm" w="sm" type="none"/>
                    </a:lnL>
                    <a:lnR cap="flat" cmpd="sng" w="14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54%</a:t>
                      </a:r>
                      <a:endParaRPr sz="1000"/>
                    </a:p>
                  </a:txBody>
                  <a:tcPr marT="91425" marB="91425" marR="28575" marL="28575" anchor="ctr">
                    <a:lnL cap="flat" cmpd="sng" w="14700">
                      <a:solidFill>
                        <a:srgbClr val="000000"/>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13%</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33%</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000000"/>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Jardín</a:t>
                      </a:r>
                      <a:endParaRPr b="1"/>
                    </a:p>
                  </a:txBody>
                  <a:tcPr marT="0" marB="0" marR="0" marL="0" anchor="ctr">
                    <a:lnL cap="flat" cmpd="sng" w="9525">
                      <a:solidFill>
                        <a:srgbClr val="000000">
                          <a:alpha val="0"/>
                        </a:srgbClr>
                      </a:solidFill>
                      <a:prstDash val="solid"/>
                      <a:round/>
                      <a:headEnd len="sm" w="sm" type="none"/>
                      <a:tailEnd len="sm" w="sm" type="none"/>
                    </a:lnL>
                    <a:lnR cap="flat" cmpd="sng" w="14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64%</a:t>
                      </a:r>
                      <a:endParaRPr sz="1000"/>
                    </a:p>
                  </a:txBody>
                  <a:tcPr marT="91425" marB="91425" marR="28575" marL="28575" anchor="ctr">
                    <a:lnL cap="flat" cmpd="sng" w="14700">
                      <a:solidFill>
                        <a:srgbClr val="000000"/>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27%</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9%</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000000"/>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r>
              <a:tr h="335075">
                <a:tc>
                  <a:txBody>
                    <a:bodyPr/>
                    <a:lstStyle/>
                    <a:p>
                      <a:pPr indent="0" lvl="0" marL="0" marR="0" rtl="0" algn="l">
                        <a:spcBef>
                          <a:spcPts val="0"/>
                        </a:spcBef>
                        <a:spcAft>
                          <a:spcPts val="0"/>
                        </a:spcAft>
                        <a:buNone/>
                      </a:pPr>
                      <a:r>
                        <a:rPr b="1" i="0" lang="es-ES" sz="1000" u="none" cap="none" strike="noStrike">
                          <a:solidFill>
                            <a:schemeClr val="dk1"/>
                          </a:solidFill>
                        </a:rPr>
                        <a:t>M</a:t>
                      </a:r>
                      <a:r>
                        <a:rPr b="1" lang="es-ES" sz="1000">
                          <a:solidFill>
                            <a:schemeClr val="dk1"/>
                          </a:solidFill>
                        </a:rPr>
                        <a:t>irador</a:t>
                      </a:r>
                      <a:endParaRPr b="1"/>
                    </a:p>
                  </a:txBody>
                  <a:tcPr marT="0" marB="0" marR="0" marL="0" anchor="ctr">
                    <a:lnL cap="flat" cmpd="sng" w="9525">
                      <a:solidFill>
                        <a:srgbClr val="000000">
                          <a:alpha val="0"/>
                        </a:srgbClr>
                      </a:solidFill>
                      <a:prstDash val="solid"/>
                      <a:round/>
                      <a:headEnd len="sm" w="sm" type="none"/>
                      <a:tailEnd len="sm" w="sm" type="none"/>
                    </a:lnL>
                    <a:lnR cap="flat" cmpd="sng" w="14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59%</a:t>
                      </a:r>
                      <a:endParaRPr sz="1000"/>
                    </a:p>
                  </a:txBody>
                  <a:tcPr marT="91425" marB="91425" marR="28575" marL="28575" anchor="ctr">
                    <a:lnL cap="flat" cmpd="sng" w="14700">
                      <a:solidFill>
                        <a:srgbClr val="000000"/>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27%</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14%</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000000"/>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Montañas</a:t>
                      </a:r>
                      <a:endParaRPr b="1"/>
                    </a:p>
                  </a:txBody>
                  <a:tcPr marT="0" marB="0" marR="0" marL="0" anchor="ctr">
                    <a:lnL cap="flat" cmpd="sng" w="9525">
                      <a:solidFill>
                        <a:srgbClr val="000000">
                          <a:alpha val="0"/>
                        </a:srgbClr>
                      </a:solidFill>
                      <a:prstDash val="solid"/>
                      <a:round/>
                      <a:headEnd len="sm" w="sm" type="none"/>
                      <a:tailEnd len="sm" w="sm" type="none"/>
                    </a:lnL>
                    <a:lnR cap="flat" cmpd="sng" w="14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4</a:t>
                      </a:r>
                      <a:r>
                        <a:rPr lang="es-ES" sz="1000"/>
                        <a:t>0%</a:t>
                      </a:r>
                      <a:endParaRPr sz="1000"/>
                    </a:p>
                  </a:txBody>
                  <a:tcPr marT="91425" marB="91425" marR="28575" marL="28575" anchor="ctr">
                    <a:lnL cap="flat" cmpd="sng" w="14700">
                      <a:solidFill>
                        <a:srgbClr val="000000"/>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a:t>
                      </a:r>
                      <a:r>
                        <a:rPr lang="es-ES" sz="1000"/>
                        <a:t>0%</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000000"/>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lang="es-ES" sz="1000">
                          <a:solidFill>
                            <a:schemeClr val="dk1"/>
                          </a:solidFill>
                        </a:rPr>
                        <a:t>Monumento</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ctr">
                        <a:spcBef>
                          <a:spcPts val="0"/>
                        </a:spcBef>
                        <a:spcAft>
                          <a:spcPts val="0"/>
                        </a:spcAft>
                        <a:buNone/>
                      </a:pPr>
                      <a:r>
                        <a:t/>
                      </a:r>
                      <a:endParaRPr b="1"/>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14700">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385" name="Google Shape;385;p46"/>
          <p:cNvSpPr txBox="1"/>
          <p:nvPr/>
        </p:nvSpPr>
        <p:spPr>
          <a:xfrm>
            <a:off x="4523570" y="215084"/>
            <a:ext cx="7452600" cy="1542000"/>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400"/>
              <a:buFont typeface="Noto Sans Symbols"/>
              <a:buNone/>
            </a:pPr>
            <a:r>
              <a:rPr lang="es-ES" sz="1400">
                <a:solidFill>
                  <a:srgbClr val="888888"/>
                </a:solidFill>
                <a:latin typeface="Quattrocento Sans"/>
                <a:ea typeface="Quattrocento Sans"/>
                <a:cs typeface="Quattrocento Sans"/>
                <a:sym typeface="Quattrocento Sans"/>
              </a:rPr>
              <a:t>    es e</a:t>
            </a:r>
            <a:r>
              <a:rPr b="0" i="0" lang="es-ES" sz="1400" u="none" cap="none" strike="noStrike">
                <a:solidFill>
                  <a:srgbClr val="888888"/>
                </a:solidFill>
                <a:latin typeface="Quattrocento Sans"/>
                <a:ea typeface="Quattrocento Sans"/>
                <a:cs typeface="Quattrocento Sans"/>
                <a:sym typeface="Quattrocento Sans"/>
              </a:rPr>
              <a:t>l valor del servicio o racionalidad del precio percibido por el cliente, modula el impacto de las expectativas y la</a:t>
            </a:r>
            <a:r>
              <a:rPr b="0" i="0" lang="es-ES" sz="1400" u="none" cap="none" strike="noStrike">
                <a:solidFill>
                  <a:srgbClr val="888888"/>
                </a:solidFill>
                <a:latin typeface="Quattrocento Sans"/>
                <a:ea typeface="Quattrocento Sans"/>
                <a:cs typeface="Quattrocento Sans"/>
                <a:sym typeface="Quattrocento Sans"/>
              </a:rPr>
              <a:t> </a:t>
            </a:r>
            <a:r>
              <a:rPr b="0" i="0" lang="es-ES" sz="1400" u="none" cap="none" strike="noStrike">
                <a:solidFill>
                  <a:srgbClr val="888888"/>
                </a:solidFill>
                <a:latin typeface="Quattrocento Sans"/>
                <a:ea typeface="Quattrocento Sans"/>
                <a:cs typeface="Quattrocento Sans"/>
                <a:sym typeface="Quattrocento Sans"/>
              </a:rPr>
              <a:t>calidad percibida sobre la satisfacción.</a:t>
            </a:r>
            <a:endParaRPr/>
          </a:p>
          <a:p>
            <a:pPr indent="0" lvl="0" marL="0" marR="0" rtl="0" algn="just">
              <a:lnSpc>
                <a:spcPct val="150000"/>
              </a:lnSpc>
              <a:spcBef>
                <a:spcPts val="420"/>
              </a:spcBef>
              <a:spcAft>
                <a:spcPts val="0"/>
              </a:spcAft>
              <a:buClr>
                <a:srgbClr val="888888"/>
              </a:buClr>
              <a:buSzPts val="2100"/>
              <a:buFont typeface="Noto Sans Symbols"/>
              <a:buNone/>
            </a:pPr>
            <a:r>
              <a:t/>
            </a:r>
            <a:endParaRPr b="0" i="0" sz="2100" u="none" cap="none" strike="noStrike">
              <a:solidFill>
                <a:srgbClr val="888888"/>
              </a:solidFill>
              <a:latin typeface="Quattrocento Sans"/>
              <a:ea typeface="Quattrocento Sans"/>
              <a:cs typeface="Quattrocento Sans"/>
              <a:sym typeface="Quattrocento Sans"/>
            </a:endParaRPr>
          </a:p>
        </p:txBody>
      </p:sp>
      <p:pic>
        <p:nvPicPr>
          <p:cNvPr id="386" name="Google Shape;386;p46" title="Gráfico"/>
          <p:cNvPicPr preferRelativeResize="0"/>
          <p:nvPr/>
        </p:nvPicPr>
        <p:blipFill>
          <a:blip r:embed="rId3">
            <a:alphaModFix/>
          </a:blip>
          <a:stretch>
            <a:fillRect/>
          </a:stretch>
        </p:blipFill>
        <p:spPr>
          <a:xfrm>
            <a:off x="685800" y="2076476"/>
            <a:ext cx="7452600" cy="3922023"/>
          </a:xfrm>
          <a:prstGeom prst="rect">
            <a:avLst/>
          </a:prstGeom>
          <a:noFill/>
          <a:ln>
            <a:noFill/>
          </a:ln>
        </p:spPr>
      </p:pic>
      <p:sp>
        <p:nvSpPr>
          <p:cNvPr id="387" name="Google Shape;387;p46"/>
          <p:cNvSpPr txBox="1"/>
          <p:nvPr/>
        </p:nvSpPr>
        <p:spPr>
          <a:xfrm>
            <a:off x="433350" y="1216775"/>
            <a:ext cx="7957500" cy="54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3600"/>
              <a:buFont typeface="Calibri"/>
              <a:buNone/>
            </a:pPr>
            <a:r>
              <a:rPr b="1" lang="es-ES" sz="2900">
                <a:solidFill>
                  <a:srgbClr val="00B0F0"/>
                </a:solidFill>
                <a:latin typeface="Calibri"/>
                <a:ea typeface="Calibri"/>
                <a:cs typeface="Calibri"/>
                <a:sym typeface="Calibri"/>
              </a:rPr>
              <a:t>61</a:t>
            </a:r>
            <a:r>
              <a:rPr b="1" lang="es-ES" sz="2000">
                <a:solidFill>
                  <a:srgbClr val="00B0F0"/>
                </a:solidFill>
                <a:latin typeface="Calibri"/>
                <a:ea typeface="Calibri"/>
                <a:cs typeface="Calibri"/>
                <a:sym typeface="Calibri"/>
              </a:rPr>
              <a:t>% de los visitantes CACT valora positivamente la calidad precio</a:t>
            </a:r>
            <a:r>
              <a:rPr b="1" i="0" lang="es-ES" sz="3600" u="none" cap="none" strike="noStrike">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7"/>
          <p:cNvSpPr txBox="1"/>
          <p:nvPr/>
        </p:nvSpPr>
        <p:spPr>
          <a:xfrm>
            <a:off x="561986" y="970340"/>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393" name="Google Shape;393;p47"/>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sp>
        <p:nvSpPr>
          <p:cNvPr id="394" name="Google Shape;394;p47"/>
          <p:cNvSpPr txBox="1"/>
          <p:nvPr>
            <p:ph idx="12" type="sldNum"/>
          </p:nvPr>
        </p:nvSpPr>
        <p:spPr>
          <a:xfrm>
            <a:off x="9083424"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395" name="Google Shape;395;p47"/>
          <p:cNvSpPr txBox="1"/>
          <p:nvPr/>
        </p:nvSpPr>
        <p:spPr>
          <a:xfrm>
            <a:off x="7904295" y="1727460"/>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396" name="Google Shape;396;p47"/>
          <p:cNvSpPr txBox="1"/>
          <p:nvPr/>
        </p:nvSpPr>
        <p:spPr>
          <a:xfrm>
            <a:off x="9167040" y="1767396"/>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pic>
        <p:nvPicPr>
          <p:cNvPr id="397" name="Google Shape;397;p47"/>
          <p:cNvPicPr preferRelativeResize="0"/>
          <p:nvPr/>
        </p:nvPicPr>
        <p:blipFill rotWithShape="1">
          <a:blip r:embed="rId3">
            <a:alphaModFix/>
          </a:blip>
          <a:srcRect b="0" l="0" r="0" t="0"/>
          <a:stretch/>
        </p:blipFill>
        <p:spPr>
          <a:xfrm>
            <a:off x="8095470" y="669971"/>
            <a:ext cx="1052202" cy="1057489"/>
          </a:xfrm>
          <a:prstGeom prst="rect">
            <a:avLst/>
          </a:prstGeom>
          <a:noFill/>
          <a:ln>
            <a:noFill/>
          </a:ln>
        </p:spPr>
      </p:pic>
      <p:pic>
        <p:nvPicPr>
          <p:cNvPr descr="Imagen relacionada" id="398" name="Google Shape;398;p47"/>
          <p:cNvPicPr preferRelativeResize="0"/>
          <p:nvPr/>
        </p:nvPicPr>
        <p:blipFill rotWithShape="1">
          <a:blip r:embed="rId4">
            <a:alphaModFix/>
          </a:blip>
          <a:srcRect b="0" l="0" r="0" t="0"/>
          <a:stretch/>
        </p:blipFill>
        <p:spPr>
          <a:xfrm>
            <a:off x="9459421" y="741409"/>
            <a:ext cx="1149157" cy="1149157"/>
          </a:xfrm>
          <a:prstGeom prst="rect">
            <a:avLst/>
          </a:prstGeom>
          <a:noFill/>
          <a:ln>
            <a:noFill/>
          </a:ln>
        </p:spPr>
      </p:pic>
      <p:sp>
        <p:nvSpPr>
          <p:cNvPr id="399" name="Google Shape;399;p47"/>
          <p:cNvSpPr txBox="1"/>
          <p:nvPr/>
        </p:nvSpPr>
        <p:spPr>
          <a:xfrm>
            <a:off x="9453247" y="3585658"/>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00" name="Google Shape;400;p47"/>
          <p:cNvPicPr preferRelativeResize="0"/>
          <p:nvPr/>
        </p:nvPicPr>
        <p:blipFill rotWithShape="1">
          <a:blip r:embed="rId5">
            <a:alphaModFix/>
          </a:blip>
          <a:srcRect b="0" l="0" r="0" t="0"/>
          <a:stretch/>
        </p:blipFill>
        <p:spPr>
          <a:xfrm>
            <a:off x="9595668" y="2681529"/>
            <a:ext cx="956666" cy="887923"/>
          </a:xfrm>
          <a:prstGeom prst="rect">
            <a:avLst/>
          </a:prstGeom>
          <a:noFill/>
          <a:ln>
            <a:noFill/>
          </a:ln>
        </p:spPr>
      </p:pic>
      <p:sp>
        <p:nvSpPr>
          <p:cNvPr id="401" name="Google Shape;401;p47"/>
          <p:cNvSpPr txBox="1"/>
          <p:nvPr/>
        </p:nvSpPr>
        <p:spPr>
          <a:xfrm>
            <a:off x="7809718" y="3605645"/>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02" name="Google Shape;402;p47"/>
          <p:cNvPicPr preferRelativeResize="0"/>
          <p:nvPr/>
        </p:nvPicPr>
        <p:blipFill rotWithShape="1">
          <a:blip r:embed="rId6">
            <a:alphaModFix/>
          </a:blip>
          <a:srcRect b="0" l="0" r="0" t="0"/>
          <a:stretch/>
        </p:blipFill>
        <p:spPr>
          <a:xfrm>
            <a:off x="8059969" y="2670235"/>
            <a:ext cx="1193296" cy="907544"/>
          </a:xfrm>
          <a:prstGeom prst="rect">
            <a:avLst/>
          </a:prstGeom>
          <a:noFill/>
          <a:ln>
            <a:noFill/>
          </a:ln>
        </p:spPr>
      </p:pic>
      <p:sp>
        <p:nvSpPr>
          <p:cNvPr id="403" name="Google Shape;403;p47"/>
          <p:cNvSpPr txBox="1"/>
          <p:nvPr/>
        </p:nvSpPr>
        <p:spPr>
          <a:xfrm>
            <a:off x="10720177" y="1670104"/>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04" name="Google Shape;404;p47"/>
          <p:cNvGrpSpPr/>
          <p:nvPr/>
        </p:nvGrpSpPr>
        <p:grpSpPr>
          <a:xfrm>
            <a:off x="11014118" y="906945"/>
            <a:ext cx="855584" cy="765369"/>
            <a:chOff x="10708002" y="295397"/>
            <a:chExt cx="1271721" cy="1365789"/>
          </a:xfrm>
        </p:grpSpPr>
        <p:pic>
          <p:nvPicPr>
            <p:cNvPr id="405" name="Google Shape;405;p47"/>
            <p:cNvPicPr preferRelativeResize="0"/>
            <p:nvPr/>
          </p:nvPicPr>
          <p:blipFill rotWithShape="1">
            <a:blip r:embed="rId7">
              <a:alphaModFix/>
            </a:blip>
            <a:srcRect b="0" l="0" r="0" t="0"/>
            <a:stretch/>
          </p:blipFill>
          <p:spPr>
            <a:xfrm>
              <a:off x="10708002" y="389466"/>
              <a:ext cx="1271721" cy="1271720"/>
            </a:xfrm>
            <a:prstGeom prst="rect">
              <a:avLst/>
            </a:prstGeom>
            <a:noFill/>
            <a:ln>
              <a:noFill/>
            </a:ln>
          </p:spPr>
        </p:pic>
        <p:pic>
          <p:nvPicPr>
            <p:cNvPr id="406" name="Google Shape;406;p47"/>
            <p:cNvPicPr preferRelativeResize="0"/>
            <p:nvPr/>
          </p:nvPicPr>
          <p:blipFill rotWithShape="1">
            <a:blip r:embed="rId8">
              <a:alphaModFix/>
            </a:blip>
            <a:srcRect b="0" l="0" r="0" t="0"/>
            <a:stretch/>
          </p:blipFill>
          <p:spPr>
            <a:xfrm>
              <a:off x="10952553" y="295397"/>
              <a:ext cx="782620" cy="782620"/>
            </a:xfrm>
            <a:prstGeom prst="rect">
              <a:avLst/>
            </a:prstGeom>
            <a:noFill/>
            <a:ln>
              <a:noFill/>
            </a:ln>
          </p:spPr>
        </p:pic>
      </p:grpSp>
      <p:grpSp>
        <p:nvGrpSpPr>
          <p:cNvPr id="407" name="Google Shape;407;p47"/>
          <p:cNvGrpSpPr/>
          <p:nvPr/>
        </p:nvGrpSpPr>
        <p:grpSpPr>
          <a:xfrm>
            <a:off x="10973371" y="2781722"/>
            <a:ext cx="810467" cy="711932"/>
            <a:chOff x="322748" y="5161581"/>
            <a:chExt cx="1033108" cy="1157295"/>
          </a:xfrm>
        </p:grpSpPr>
        <p:pic>
          <p:nvPicPr>
            <p:cNvPr id="408" name="Google Shape;408;p47"/>
            <p:cNvPicPr preferRelativeResize="0"/>
            <p:nvPr/>
          </p:nvPicPr>
          <p:blipFill rotWithShape="1">
            <a:blip r:embed="rId7">
              <a:alphaModFix/>
            </a:blip>
            <a:srcRect b="0" l="0" r="0" t="0"/>
            <a:stretch/>
          </p:blipFill>
          <p:spPr>
            <a:xfrm>
              <a:off x="437965" y="5472629"/>
              <a:ext cx="855583" cy="846247"/>
            </a:xfrm>
            <a:prstGeom prst="rect">
              <a:avLst/>
            </a:prstGeom>
            <a:noFill/>
            <a:ln>
              <a:noFill/>
            </a:ln>
          </p:spPr>
        </p:pic>
        <p:grpSp>
          <p:nvGrpSpPr>
            <p:cNvPr id="409" name="Google Shape;409;p47"/>
            <p:cNvGrpSpPr/>
            <p:nvPr/>
          </p:nvGrpSpPr>
          <p:grpSpPr>
            <a:xfrm>
              <a:off x="322748" y="5161581"/>
              <a:ext cx="1033108" cy="689927"/>
              <a:chOff x="322748" y="5161581"/>
              <a:chExt cx="1033108" cy="689927"/>
            </a:xfrm>
          </p:grpSpPr>
          <p:pic>
            <p:nvPicPr>
              <p:cNvPr id="410" name="Google Shape;410;p47"/>
              <p:cNvPicPr preferRelativeResize="0"/>
              <p:nvPr/>
            </p:nvPicPr>
            <p:blipFill rotWithShape="1">
              <a:blip r:embed="rId9">
                <a:alphaModFix/>
              </a:blip>
              <a:srcRect b="36549" l="0" r="0" t="-3331"/>
              <a:stretch/>
            </p:blipFill>
            <p:spPr>
              <a:xfrm>
                <a:off x="322748" y="5161581"/>
                <a:ext cx="1033108" cy="689927"/>
              </a:xfrm>
              <a:prstGeom prst="rect">
                <a:avLst/>
              </a:prstGeom>
              <a:noFill/>
              <a:ln>
                <a:noFill/>
              </a:ln>
            </p:spPr>
          </p:pic>
          <p:pic>
            <p:nvPicPr>
              <p:cNvPr id="411" name="Google Shape;411;p47"/>
              <p:cNvPicPr preferRelativeResize="0"/>
              <p:nvPr/>
            </p:nvPicPr>
            <p:blipFill rotWithShape="1">
              <a:blip r:embed="rId10">
                <a:alphaModFix/>
              </a:blip>
              <a:srcRect b="0" l="0" r="0" t="0"/>
              <a:stretch/>
            </p:blipFill>
            <p:spPr>
              <a:xfrm>
                <a:off x="554448" y="5279113"/>
                <a:ext cx="543352" cy="543352"/>
              </a:xfrm>
              <a:prstGeom prst="rect">
                <a:avLst/>
              </a:prstGeom>
              <a:noFill/>
              <a:ln>
                <a:noFill/>
              </a:ln>
            </p:spPr>
          </p:pic>
        </p:grpSp>
      </p:grpSp>
      <p:sp>
        <p:nvSpPr>
          <p:cNvPr id="412" name="Google Shape;412;p47"/>
          <p:cNvSpPr txBox="1"/>
          <p:nvPr/>
        </p:nvSpPr>
        <p:spPr>
          <a:xfrm>
            <a:off x="10742438" y="3527491"/>
            <a:ext cx="144797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13" name="Google Shape;413;p47"/>
          <p:cNvSpPr txBox="1"/>
          <p:nvPr/>
        </p:nvSpPr>
        <p:spPr>
          <a:xfrm>
            <a:off x="7881156" y="5242003"/>
            <a:ext cx="1724911"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14" name="Google Shape;414;p47"/>
          <p:cNvPicPr preferRelativeResize="0"/>
          <p:nvPr/>
        </p:nvPicPr>
        <p:blipFill rotWithShape="1">
          <a:blip r:embed="rId11">
            <a:alphaModFix/>
          </a:blip>
          <a:srcRect b="0" l="0" r="0" t="0"/>
          <a:stretch/>
        </p:blipFill>
        <p:spPr>
          <a:xfrm>
            <a:off x="8309784" y="4384747"/>
            <a:ext cx="714380" cy="857256"/>
          </a:xfrm>
          <a:prstGeom prst="rect">
            <a:avLst/>
          </a:prstGeom>
          <a:noFill/>
          <a:ln>
            <a:noFill/>
          </a:ln>
        </p:spPr>
      </p:pic>
      <p:pic>
        <p:nvPicPr>
          <p:cNvPr descr="Resultado de imagen de icono profesional" id="415" name="Google Shape;415;p47"/>
          <p:cNvPicPr preferRelativeResize="0"/>
          <p:nvPr/>
        </p:nvPicPr>
        <p:blipFill rotWithShape="1">
          <a:blip r:embed="rId12">
            <a:alphaModFix/>
          </a:blip>
          <a:srcRect b="0" l="0" r="0" t="0"/>
          <a:stretch/>
        </p:blipFill>
        <p:spPr>
          <a:xfrm>
            <a:off x="9809982" y="4384747"/>
            <a:ext cx="792088" cy="863526"/>
          </a:xfrm>
          <a:prstGeom prst="rect">
            <a:avLst/>
          </a:prstGeom>
          <a:noFill/>
          <a:ln>
            <a:noFill/>
          </a:ln>
        </p:spPr>
      </p:pic>
      <p:sp>
        <p:nvSpPr>
          <p:cNvPr id="416" name="Google Shape;416;p47"/>
          <p:cNvSpPr txBox="1"/>
          <p:nvPr/>
        </p:nvSpPr>
        <p:spPr>
          <a:xfrm>
            <a:off x="9439412" y="5362646"/>
            <a:ext cx="1588778"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17" name="Google Shape;417;p47"/>
          <p:cNvSpPr txBox="1"/>
          <p:nvPr/>
        </p:nvSpPr>
        <p:spPr>
          <a:xfrm>
            <a:off x="10738676" y="5384879"/>
            <a:ext cx="1451737"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18" name="Google Shape;418;p47"/>
          <p:cNvGrpSpPr/>
          <p:nvPr/>
        </p:nvGrpSpPr>
        <p:grpSpPr>
          <a:xfrm>
            <a:off x="10991754" y="4365897"/>
            <a:ext cx="1035431" cy="943247"/>
            <a:chOff x="12985607" y="5027210"/>
            <a:chExt cx="1223254" cy="1086123"/>
          </a:xfrm>
        </p:grpSpPr>
        <p:pic>
          <p:nvPicPr>
            <p:cNvPr descr="Resultado de imagen de icono queue" id="419" name="Google Shape;419;p47"/>
            <p:cNvPicPr preferRelativeResize="0"/>
            <p:nvPr/>
          </p:nvPicPr>
          <p:blipFill rotWithShape="1">
            <a:blip r:embed="rId13">
              <a:alphaModFix/>
            </a:blip>
            <a:srcRect b="50414" l="9027" r="48987" t="7839"/>
            <a:stretch/>
          </p:blipFill>
          <p:spPr>
            <a:xfrm>
              <a:off x="12985607" y="5027210"/>
              <a:ext cx="989067" cy="1086123"/>
            </a:xfrm>
            <a:prstGeom prst="rect">
              <a:avLst/>
            </a:prstGeom>
            <a:noFill/>
            <a:ln>
              <a:noFill/>
            </a:ln>
          </p:spPr>
        </p:pic>
        <p:pic>
          <p:nvPicPr>
            <p:cNvPr id="420" name="Google Shape;420;p47"/>
            <p:cNvPicPr preferRelativeResize="0"/>
            <p:nvPr/>
          </p:nvPicPr>
          <p:blipFill rotWithShape="1">
            <a:blip r:embed="rId14">
              <a:alphaModFix/>
            </a:blip>
            <a:srcRect b="0" l="0" r="0" t="0"/>
            <a:stretch/>
          </p:blipFill>
          <p:spPr>
            <a:xfrm>
              <a:off x="13778083" y="5027211"/>
              <a:ext cx="430778" cy="422332"/>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8"/>
          <p:cNvSpPr txBox="1"/>
          <p:nvPr/>
        </p:nvSpPr>
        <p:spPr>
          <a:xfrm>
            <a:off x="-10830" y="2773011"/>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427" name="Google Shape;427;p48"/>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endParaRPr b="1" sz="3200">
              <a:solidFill>
                <a:srgbClr val="003794"/>
              </a:solidFill>
              <a:latin typeface="Quattrocento Sans"/>
              <a:ea typeface="Quattrocento Sans"/>
              <a:cs typeface="Quattrocento Sans"/>
              <a:sym typeface="Quattrocento Sans"/>
            </a:endParaRPr>
          </a:p>
        </p:txBody>
      </p:sp>
      <p:sp>
        <p:nvSpPr>
          <p:cNvPr id="428" name="Google Shape;428;p48"/>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Negativa = Mal + Muy mal</a:t>
            </a:r>
            <a:endParaRPr b="1" i="0" sz="1600" u="none" cap="none" strike="noStrike">
              <a:solidFill>
                <a:srgbClr val="000000"/>
              </a:solidFill>
              <a:latin typeface="Quattrocento Sans"/>
              <a:ea typeface="Quattrocento Sans"/>
              <a:cs typeface="Quattrocento Sans"/>
              <a:sym typeface="Quattrocento Sans"/>
            </a:endParaRPr>
          </a:p>
        </p:txBody>
      </p:sp>
      <p:sp>
        <p:nvSpPr>
          <p:cNvPr id="429" name="Google Shape;429;p48"/>
          <p:cNvSpPr txBox="1"/>
          <p:nvPr/>
        </p:nvSpPr>
        <p:spPr>
          <a:xfrm>
            <a:off x="5874263" y="2702143"/>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sp>
        <p:nvSpPr>
          <p:cNvPr id="430" name="Google Shape;430;p48"/>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431" name="Google Shape;431;p48"/>
          <p:cNvPicPr preferRelativeResize="0"/>
          <p:nvPr/>
        </p:nvPicPr>
        <p:blipFill rotWithShape="1">
          <a:blip r:embed="rId3">
            <a:alphaModFix/>
          </a:blip>
          <a:srcRect b="0" l="0" r="0" t="0"/>
          <a:stretch/>
        </p:blipFill>
        <p:spPr>
          <a:xfrm>
            <a:off x="180345" y="1715522"/>
            <a:ext cx="1052202" cy="1057489"/>
          </a:xfrm>
          <a:prstGeom prst="rect">
            <a:avLst/>
          </a:prstGeom>
          <a:noFill/>
          <a:ln>
            <a:noFill/>
          </a:ln>
        </p:spPr>
      </p:pic>
      <p:pic>
        <p:nvPicPr>
          <p:cNvPr descr="Imagen relacionada" id="432" name="Google Shape;432;p48"/>
          <p:cNvPicPr preferRelativeResize="0"/>
          <p:nvPr/>
        </p:nvPicPr>
        <p:blipFill rotWithShape="1">
          <a:blip r:embed="rId4">
            <a:alphaModFix/>
          </a:blip>
          <a:srcRect b="0" l="0" r="0" t="0"/>
          <a:stretch/>
        </p:blipFill>
        <p:spPr>
          <a:xfrm>
            <a:off x="6166644" y="1676156"/>
            <a:ext cx="1149157" cy="1149157"/>
          </a:xfrm>
          <a:prstGeom prst="rect">
            <a:avLst/>
          </a:prstGeom>
          <a:noFill/>
          <a:ln>
            <a:noFill/>
          </a:ln>
        </p:spPr>
      </p:pic>
      <p:sp>
        <p:nvSpPr>
          <p:cNvPr id="433" name="Google Shape;433;p48"/>
          <p:cNvSpPr txBox="1"/>
          <p:nvPr/>
        </p:nvSpPr>
        <p:spPr>
          <a:xfrm>
            <a:off x="2237554" y="3929860"/>
            <a:ext cx="7143800" cy="2469842"/>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lang="es-ES" sz="2300">
                <a:solidFill>
                  <a:srgbClr val="0052DE"/>
                </a:solidFill>
                <a:latin typeface="Quattrocento Sans"/>
                <a:ea typeface="Quattrocento Sans"/>
                <a:cs typeface="Quattrocento Sans"/>
                <a:sym typeface="Quattrocento Sans"/>
              </a:rPr>
              <a:t>El Entorno Natural y la Interacción arte-naturaleza </a:t>
            </a:r>
            <a:r>
              <a:rPr lang="es-ES" sz="2300">
                <a:solidFill>
                  <a:schemeClr val="dk1"/>
                </a:solidFill>
                <a:latin typeface="Quattrocento Sans"/>
                <a:ea typeface="Quattrocento Sans"/>
                <a:cs typeface="Quattrocento Sans"/>
                <a:sym typeface="Quattrocento Sans"/>
              </a:rPr>
              <a:t>son valorados por los visitantes positivamente y mantiene a nuestra red dentro de unos valores porcentuales altos </a:t>
            </a:r>
            <a:r>
              <a:rPr b="1" lang="es-ES" sz="2300">
                <a:solidFill>
                  <a:schemeClr val="dk1"/>
                </a:solidFill>
                <a:latin typeface="Quattrocento Sans"/>
                <a:ea typeface="Quattrocento Sans"/>
                <a:cs typeface="Quattrocento Sans"/>
                <a:sym typeface="Quattrocento Sans"/>
              </a:rPr>
              <a:t>92,32%</a:t>
            </a:r>
            <a:r>
              <a:rPr lang="es-ES" sz="2300">
                <a:solidFill>
                  <a:schemeClr val="dk1"/>
                </a:solidFill>
                <a:latin typeface="Quattrocento Sans"/>
                <a:ea typeface="Quattrocento Sans"/>
                <a:cs typeface="Quattrocento Sans"/>
                <a:sym typeface="Quattrocento Sans"/>
              </a:rPr>
              <a:t> y </a:t>
            </a:r>
            <a:r>
              <a:rPr b="1" lang="es-ES" sz="2300">
                <a:solidFill>
                  <a:schemeClr val="dk1"/>
                </a:solidFill>
                <a:latin typeface="Quattrocento Sans"/>
                <a:ea typeface="Quattrocento Sans"/>
                <a:cs typeface="Quattrocento Sans"/>
                <a:sym typeface="Quattrocento Sans"/>
              </a:rPr>
              <a:t>90,48</a:t>
            </a:r>
            <a:r>
              <a:rPr b="1" lang="es-ES" sz="2300">
                <a:solidFill>
                  <a:schemeClr val="dk1"/>
                </a:solidFill>
                <a:latin typeface="Quattrocento Sans"/>
                <a:ea typeface="Quattrocento Sans"/>
                <a:cs typeface="Quattrocento Sans"/>
                <a:sym typeface="Quattrocento Sans"/>
              </a:rPr>
              <a:t>%</a:t>
            </a:r>
            <a:r>
              <a:rPr lang="es-ES" sz="2300">
                <a:solidFill>
                  <a:schemeClr val="dk1"/>
                </a:solidFill>
                <a:latin typeface="Quattrocento Sans"/>
                <a:ea typeface="Quattrocento Sans"/>
                <a:cs typeface="Quattrocento Sans"/>
                <a:sym typeface="Quattrocento Sans"/>
              </a:rPr>
              <a:t> respectivamente</a:t>
            </a:r>
            <a:r>
              <a:rPr b="0" i="0" lang="es-ES" sz="2300" u="none" cap="none" strike="noStrike">
                <a:solidFill>
                  <a:schemeClr val="dk1"/>
                </a:solidFill>
                <a:latin typeface="Quattrocento Sans"/>
                <a:ea typeface="Quattrocento Sans"/>
                <a:cs typeface="Quattrocento Sans"/>
                <a:sym typeface="Quattrocento Sans"/>
              </a:rPr>
              <a:t>. </a:t>
            </a:r>
            <a:endParaRPr b="0" i="0" sz="2000" u="none" cap="none" strike="noStrike">
              <a:solidFill>
                <a:schemeClr val="dk1"/>
              </a:solidFill>
              <a:latin typeface="Quattrocento Sans"/>
              <a:ea typeface="Quattrocento Sans"/>
              <a:cs typeface="Quattrocento Sans"/>
              <a:sym typeface="Quattrocento Sans"/>
            </a:endParaRPr>
          </a:p>
        </p:txBody>
      </p:sp>
      <p:pic>
        <p:nvPicPr>
          <p:cNvPr id="434" name="Google Shape;434;p48" title="Gráfico"/>
          <p:cNvPicPr preferRelativeResize="0"/>
          <p:nvPr/>
        </p:nvPicPr>
        <p:blipFill>
          <a:blip r:embed="rId5">
            <a:alphaModFix/>
          </a:blip>
          <a:stretch>
            <a:fillRect/>
          </a:stretch>
        </p:blipFill>
        <p:spPr>
          <a:xfrm>
            <a:off x="7506033" y="1140188"/>
            <a:ext cx="4309716" cy="2663364"/>
          </a:xfrm>
          <a:prstGeom prst="rect">
            <a:avLst/>
          </a:prstGeom>
          <a:noFill/>
          <a:ln>
            <a:noFill/>
          </a:ln>
        </p:spPr>
      </p:pic>
      <p:pic>
        <p:nvPicPr>
          <p:cNvPr id="435" name="Google Shape;435;p48" title="Gráfico"/>
          <p:cNvPicPr preferRelativeResize="0"/>
          <p:nvPr/>
        </p:nvPicPr>
        <p:blipFill>
          <a:blip r:embed="rId6">
            <a:alphaModFix/>
          </a:blip>
          <a:stretch>
            <a:fillRect/>
          </a:stretch>
        </p:blipFill>
        <p:spPr>
          <a:xfrm>
            <a:off x="1567075" y="1104725"/>
            <a:ext cx="4154800" cy="27141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9"/>
          <p:cNvSpPr txBox="1"/>
          <p:nvPr/>
        </p:nvSpPr>
        <p:spPr>
          <a:xfrm>
            <a:off x="330387" y="0"/>
            <a:ext cx="7452932"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 INSTALACIONES</a:t>
            </a:r>
            <a:endParaRPr/>
          </a:p>
        </p:txBody>
      </p:sp>
      <p:sp>
        <p:nvSpPr>
          <p:cNvPr id="441" name="Google Shape;441;p49"/>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Negativa = Mal + Muy mal</a:t>
            </a:r>
            <a:endParaRPr/>
          </a:p>
        </p:txBody>
      </p:sp>
      <p:sp>
        <p:nvSpPr>
          <p:cNvPr id="442" name="Google Shape;442;p49"/>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43" name="Google Shape;443;p49"/>
          <p:cNvSpPr txBox="1"/>
          <p:nvPr/>
        </p:nvSpPr>
        <p:spPr>
          <a:xfrm>
            <a:off x="101371" y="2584936"/>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44" name="Google Shape;444;p49"/>
          <p:cNvPicPr preferRelativeResize="0"/>
          <p:nvPr/>
        </p:nvPicPr>
        <p:blipFill rotWithShape="1">
          <a:blip r:embed="rId3">
            <a:alphaModFix/>
          </a:blip>
          <a:srcRect b="0" l="0" r="0" t="0"/>
          <a:stretch/>
        </p:blipFill>
        <p:spPr>
          <a:xfrm>
            <a:off x="243792" y="1680807"/>
            <a:ext cx="956666" cy="887923"/>
          </a:xfrm>
          <a:prstGeom prst="rect">
            <a:avLst/>
          </a:prstGeom>
          <a:noFill/>
          <a:ln>
            <a:noFill/>
          </a:ln>
        </p:spPr>
      </p:pic>
      <p:sp>
        <p:nvSpPr>
          <p:cNvPr id="445" name="Google Shape;445;p49"/>
          <p:cNvSpPr txBox="1"/>
          <p:nvPr/>
        </p:nvSpPr>
        <p:spPr>
          <a:xfrm>
            <a:off x="6009743" y="2797437"/>
            <a:ext cx="17016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46" name="Google Shape;446;p49"/>
          <p:cNvPicPr preferRelativeResize="0"/>
          <p:nvPr/>
        </p:nvPicPr>
        <p:blipFill rotWithShape="1">
          <a:blip r:embed="rId4">
            <a:alphaModFix/>
          </a:blip>
          <a:srcRect b="0" l="0" r="0" t="0"/>
          <a:stretch/>
        </p:blipFill>
        <p:spPr>
          <a:xfrm>
            <a:off x="6259994" y="1576275"/>
            <a:ext cx="1193296" cy="1193296"/>
          </a:xfrm>
          <a:prstGeom prst="rect">
            <a:avLst/>
          </a:prstGeom>
          <a:noFill/>
          <a:ln>
            <a:noFill/>
          </a:ln>
        </p:spPr>
      </p:pic>
      <p:sp>
        <p:nvSpPr>
          <p:cNvPr id="447" name="Google Shape;447;p49"/>
          <p:cNvSpPr txBox="1"/>
          <p:nvPr/>
        </p:nvSpPr>
        <p:spPr>
          <a:xfrm>
            <a:off x="-48462" y="5221108"/>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48" name="Google Shape;448;p49"/>
          <p:cNvGrpSpPr/>
          <p:nvPr/>
        </p:nvGrpSpPr>
        <p:grpSpPr>
          <a:xfrm>
            <a:off x="271070" y="4221882"/>
            <a:ext cx="855584" cy="943903"/>
            <a:chOff x="2298508" y="6236042"/>
            <a:chExt cx="1271721" cy="1418477"/>
          </a:xfrm>
        </p:grpSpPr>
        <p:pic>
          <p:nvPicPr>
            <p:cNvPr id="449" name="Google Shape;449;p49"/>
            <p:cNvPicPr preferRelativeResize="0"/>
            <p:nvPr/>
          </p:nvPicPr>
          <p:blipFill rotWithShape="1">
            <a:blip r:embed="rId5">
              <a:alphaModFix/>
            </a:blip>
            <a:srcRect b="0" l="0" r="0" t="0"/>
            <a:stretch/>
          </p:blipFill>
          <p:spPr>
            <a:xfrm>
              <a:off x="2298508" y="6382799"/>
              <a:ext cx="1271721" cy="1271720"/>
            </a:xfrm>
            <a:prstGeom prst="rect">
              <a:avLst/>
            </a:prstGeom>
            <a:noFill/>
            <a:ln>
              <a:noFill/>
            </a:ln>
          </p:spPr>
        </p:pic>
        <p:pic>
          <p:nvPicPr>
            <p:cNvPr id="450" name="Google Shape;450;p49"/>
            <p:cNvPicPr preferRelativeResize="0"/>
            <p:nvPr/>
          </p:nvPicPr>
          <p:blipFill rotWithShape="1">
            <a:blip r:embed="rId6">
              <a:alphaModFix/>
            </a:blip>
            <a:srcRect b="0" l="0" r="0" t="0"/>
            <a:stretch/>
          </p:blipFill>
          <p:spPr>
            <a:xfrm>
              <a:off x="2543059" y="6236042"/>
              <a:ext cx="782619" cy="782618"/>
            </a:xfrm>
            <a:prstGeom prst="rect">
              <a:avLst/>
            </a:prstGeom>
            <a:noFill/>
            <a:ln>
              <a:noFill/>
            </a:ln>
          </p:spPr>
        </p:pic>
      </p:grpSp>
      <p:sp>
        <p:nvSpPr>
          <p:cNvPr id="451" name="Google Shape;451;p49"/>
          <p:cNvSpPr txBox="1"/>
          <p:nvPr/>
        </p:nvSpPr>
        <p:spPr>
          <a:xfrm>
            <a:off x="6180094" y="3716633"/>
            <a:ext cx="5857800" cy="2469900"/>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a:t>
            </a:r>
            <a:r>
              <a:rPr lang="es-ES" sz="2300">
                <a:solidFill>
                  <a:srgbClr val="0052DE"/>
                </a:solidFill>
                <a:latin typeface="Quattrocento Sans"/>
                <a:ea typeface="Quattrocento Sans"/>
                <a:cs typeface="Quattrocento Sans"/>
                <a:sym typeface="Quattrocento Sans"/>
              </a:rPr>
              <a:t> limpieza</a:t>
            </a:r>
            <a:r>
              <a:rPr lang="es-ES" sz="2300">
                <a:solidFill>
                  <a:schemeClr val="dk1"/>
                </a:solidFill>
                <a:latin typeface="Quattrocento Sans"/>
                <a:ea typeface="Quattrocento Sans"/>
                <a:cs typeface="Quattrocento Sans"/>
                <a:sym typeface="Quattrocento Sans"/>
              </a:rPr>
              <a:t> del centro y </a:t>
            </a:r>
            <a:r>
              <a:rPr lang="es-ES" sz="2300">
                <a:solidFill>
                  <a:srgbClr val="0052DE"/>
                </a:solidFill>
                <a:latin typeface="Quattrocento Sans"/>
                <a:ea typeface="Quattrocento Sans"/>
                <a:cs typeface="Quattrocento Sans"/>
                <a:sym typeface="Quattrocento Sans"/>
              </a:rPr>
              <a:t>estado de conservación</a:t>
            </a:r>
            <a:r>
              <a:rPr lang="es-ES" sz="2300">
                <a:solidFill>
                  <a:schemeClr val="dk1"/>
                </a:solidFill>
                <a:latin typeface="Quattrocento Sans"/>
                <a:ea typeface="Quattrocento Sans"/>
                <a:cs typeface="Quattrocento Sans"/>
                <a:sym typeface="Quattrocento Sans"/>
              </a:rPr>
              <a:t> son valoradas positivamente en el </a:t>
            </a:r>
            <a:r>
              <a:rPr b="1" lang="es-ES" sz="2300">
                <a:solidFill>
                  <a:schemeClr val="dk1"/>
                </a:solidFill>
                <a:latin typeface="Quattrocento Sans"/>
                <a:ea typeface="Quattrocento Sans"/>
                <a:cs typeface="Quattrocento Sans"/>
                <a:sym typeface="Quattrocento Sans"/>
              </a:rPr>
              <a:t>96,39% y 95,22%</a:t>
            </a:r>
            <a:r>
              <a:rPr lang="es-ES" sz="2300">
                <a:solidFill>
                  <a:schemeClr val="dk1"/>
                </a:solidFill>
                <a:latin typeface="Quattrocento Sans"/>
                <a:ea typeface="Quattrocento Sans"/>
                <a:cs typeface="Quattrocento Sans"/>
                <a:sym typeface="Quattrocento Sans"/>
              </a:rPr>
              <a:t> de las valoraciones respectivamente. La limpieza de </a:t>
            </a:r>
            <a:r>
              <a:rPr lang="es-ES" sz="2300">
                <a:solidFill>
                  <a:srgbClr val="0052DE"/>
                </a:solidFill>
                <a:latin typeface="Quattrocento Sans"/>
                <a:ea typeface="Quattrocento Sans"/>
                <a:cs typeface="Quattrocento Sans"/>
                <a:sym typeface="Quattrocento Sans"/>
              </a:rPr>
              <a:t>aseos</a:t>
            </a:r>
            <a:r>
              <a:rPr lang="es-ES" sz="2300">
                <a:solidFill>
                  <a:schemeClr val="dk1"/>
                </a:solidFill>
                <a:latin typeface="Quattrocento Sans"/>
                <a:ea typeface="Quattrocento Sans"/>
                <a:cs typeface="Quattrocento Sans"/>
                <a:sym typeface="Quattrocento Sans"/>
              </a:rPr>
              <a:t> se mantienen en valores medios del </a:t>
            </a:r>
            <a:r>
              <a:rPr b="1" lang="es-ES" sz="2300">
                <a:solidFill>
                  <a:schemeClr val="dk1"/>
                </a:solidFill>
                <a:latin typeface="Quattrocento Sans"/>
                <a:ea typeface="Quattrocento Sans"/>
                <a:cs typeface="Quattrocento Sans"/>
                <a:sym typeface="Quattrocento Sans"/>
              </a:rPr>
              <a:t>90,76%.</a:t>
            </a:r>
            <a:endParaRPr b="1" i="0" sz="2000" u="none" cap="none" strike="noStrike">
              <a:solidFill>
                <a:schemeClr val="dk1"/>
              </a:solidFill>
              <a:latin typeface="Quattrocento Sans"/>
              <a:ea typeface="Quattrocento Sans"/>
              <a:cs typeface="Quattrocento Sans"/>
              <a:sym typeface="Quattrocento Sans"/>
            </a:endParaRPr>
          </a:p>
        </p:txBody>
      </p:sp>
      <p:pic>
        <p:nvPicPr>
          <p:cNvPr id="452" name="Google Shape;452;p49" title="Gráfico"/>
          <p:cNvPicPr preferRelativeResize="0"/>
          <p:nvPr/>
        </p:nvPicPr>
        <p:blipFill>
          <a:blip r:embed="rId7">
            <a:alphaModFix/>
          </a:blip>
          <a:stretch>
            <a:fillRect/>
          </a:stretch>
        </p:blipFill>
        <p:spPr>
          <a:xfrm>
            <a:off x="1412875" y="3661224"/>
            <a:ext cx="4366525" cy="3116560"/>
          </a:xfrm>
          <a:prstGeom prst="rect">
            <a:avLst/>
          </a:prstGeom>
          <a:noFill/>
          <a:ln>
            <a:noFill/>
          </a:ln>
        </p:spPr>
      </p:pic>
      <p:pic>
        <p:nvPicPr>
          <p:cNvPr id="453" name="Google Shape;453;p49" title="Gráfico"/>
          <p:cNvPicPr preferRelativeResize="0"/>
          <p:nvPr/>
        </p:nvPicPr>
        <p:blipFill>
          <a:blip r:embed="rId8">
            <a:alphaModFix/>
          </a:blip>
          <a:stretch>
            <a:fillRect/>
          </a:stretch>
        </p:blipFill>
        <p:spPr>
          <a:xfrm>
            <a:off x="1479101" y="992981"/>
            <a:ext cx="4134160" cy="2556500"/>
          </a:xfrm>
          <a:prstGeom prst="rect">
            <a:avLst/>
          </a:prstGeom>
          <a:noFill/>
          <a:ln>
            <a:noFill/>
          </a:ln>
        </p:spPr>
      </p:pic>
      <p:pic>
        <p:nvPicPr>
          <p:cNvPr id="454" name="Google Shape;454;p49" title="Gráfico"/>
          <p:cNvPicPr preferRelativeResize="0"/>
          <p:nvPr/>
        </p:nvPicPr>
        <p:blipFill>
          <a:blip r:embed="rId9">
            <a:alphaModFix/>
          </a:blip>
          <a:stretch>
            <a:fillRect/>
          </a:stretch>
        </p:blipFill>
        <p:spPr>
          <a:xfrm>
            <a:off x="7532449" y="881225"/>
            <a:ext cx="4505551" cy="278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4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