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6859575" cx="12190400"/>
  <p:notesSz cx="6808775" cy="9940925"/>
  <p:embeddedFontLst>
    <p:embeddedFont>
      <p:font typeface="Quattrocento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23BA8D-FE8C-488D-B784-13C404287049}">
  <a:tblStyle styleId="{F623BA8D-FE8C-488D-B784-13C40428704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QuattrocentoSans-bold.fntdata"/><Relationship Id="rId27" Type="http://schemas.openxmlformats.org/officeDocument/2006/relationships/font" Target="fonts/QuattrocentoSans-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QuattrocentoSans-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QuattrocentoSans-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395" name="Google Shape;395;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fad9830fa6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fad9830fa6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24" name="Google Shape;424;gfad9830fa6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fad9830fa6_0_6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fad9830fa6_0_6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37" name="Google Shape;437;gfad9830fa6_0_6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fad9830fa6_0_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fad9830fa6_0_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50" name="Google Shape;450;gfad9830fa6_0_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fb14219d30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fb14219d30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61" name="Google Shape;461;gfb14219d30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1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1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1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fb4f3167c3_0_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fb4f3167c3_0_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gfb4f3167c3_0_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fb14219d30_0_12: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fb14219d30_0_12: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gfb14219d30_0_12: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fb14219d30_0_1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gfb14219d30_0_1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gfb14219d30_0_1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 </a:t>
            </a:r>
            <a:endParaRPr/>
          </a:p>
        </p:txBody>
      </p:sp>
      <p:sp>
        <p:nvSpPr>
          <p:cNvPr id="229" name="Google Shape;229;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230" name="Google Shape;230;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271" name="Google Shape;271;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788231bfb6_0_6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788231bfb6_0_6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285" name="Google Shape;285;g788231bfb6_0_6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Actualizado_q3_2020</a:t>
            </a:r>
            <a:endParaRPr/>
          </a:p>
        </p:txBody>
      </p:sp>
      <p:sp>
        <p:nvSpPr>
          <p:cNvPr id="297" name="Google Shape;297;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7: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350" name="Google Shape;350;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377" name="Google Shape;377;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81" name="Shape 81"/>
        <p:cNvGrpSpPr/>
        <p:nvPr/>
      </p:nvGrpSpPr>
      <p:grpSpPr>
        <a:xfrm>
          <a:off x="0" y="0"/>
          <a:ext cx="0" cy="0"/>
          <a:chOff x="0" y="0"/>
          <a:chExt cx="0" cy="0"/>
        </a:xfrm>
      </p:grpSpPr>
      <p:pic>
        <p:nvPicPr>
          <p:cNvPr descr="tape.png" id="82" name="Google Shape;82;p11"/>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83" name="Google Shape;83;p11"/>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5" name="Google Shape;85;p11"/>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6" name="Google Shape;86;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9" name="Shape 89"/>
        <p:cNvGrpSpPr/>
        <p:nvPr/>
      </p:nvGrpSpPr>
      <p:grpSpPr>
        <a:xfrm>
          <a:off x="0" y="0"/>
          <a:ext cx="0" cy="0"/>
          <a:chOff x="0" y="0"/>
          <a:chExt cx="0" cy="0"/>
        </a:xfrm>
      </p:grpSpPr>
      <p:sp>
        <p:nvSpPr>
          <p:cNvPr id="90" name="Google Shape;90;p1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2" name="Google Shape;92;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5" name="Shape 95"/>
        <p:cNvGrpSpPr/>
        <p:nvPr/>
      </p:nvGrpSpPr>
      <p:grpSpPr>
        <a:xfrm>
          <a:off x="0" y="0"/>
          <a:ext cx="0" cy="0"/>
          <a:chOff x="0" y="0"/>
          <a:chExt cx="0" cy="0"/>
        </a:xfrm>
      </p:grpSpPr>
      <p:sp>
        <p:nvSpPr>
          <p:cNvPr id="96" name="Google Shape;96;p13"/>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8" name="Google Shape;98;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0" name="Shape 20"/>
        <p:cNvGrpSpPr/>
        <p:nvPr/>
      </p:nvGrpSpPr>
      <p:grpSpPr>
        <a:xfrm>
          <a:off x="0" y="0"/>
          <a:ext cx="0" cy="0"/>
          <a:chOff x="0" y="0"/>
          <a:chExt cx="0" cy="0"/>
        </a:xfrm>
      </p:grpSpPr>
      <p:sp>
        <p:nvSpPr>
          <p:cNvPr id="21" name="Google Shape;21;p3"/>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2" name="Google Shape;22;p3"/>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 name="Google Shape;24;p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92" name="Shape 192"/>
        <p:cNvGrpSpPr/>
        <p:nvPr/>
      </p:nvGrpSpPr>
      <p:grpSpPr>
        <a:xfrm>
          <a:off x="0" y="0"/>
          <a:ext cx="0" cy="0"/>
          <a:chOff x="0" y="0"/>
          <a:chExt cx="0" cy="0"/>
        </a:xfrm>
      </p:grpSpPr>
      <p:sp>
        <p:nvSpPr>
          <p:cNvPr id="193" name="Google Shape;193;p27"/>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94" name="Google Shape;194;p27"/>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7"/>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96" name="Google Shape;196;p27"/>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5" name="Shape 25"/>
        <p:cNvGrpSpPr/>
        <p:nvPr/>
      </p:nvGrpSpPr>
      <p:grpSpPr>
        <a:xfrm>
          <a:off x="0" y="0"/>
          <a:ext cx="0" cy="0"/>
          <a:chOff x="0" y="0"/>
          <a:chExt cx="0" cy="0"/>
        </a:xfrm>
      </p:grpSpPr>
      <p:pic>
        <p:nvPicPr>
          <p:cNvPr descr="C:\Users\jnsch\Desktop\O14ThemesHandoffs\WorkingFiles\FinalHanoff\Sketchbook\Cover.jpg" id="26" name="Google Shape;26;p4"/>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7" name="Google Shape;27;p4"/>
          <p:cNvGrpSpPr/>
          <p:nvPr/>
        </p:nvGrpSpPr>
        <p:grpSpPr>
          <a:xfrm rot="-1066324">
            <a:off x="823929" y="3923924"/>
            <a:ext cx="3344546" cy="2528073"/>
            <a:chOff x="494947" y="417279"/>
            <a:chExt cx="2417578" cy="2421351"/>
          </a:xfrm>
        </p:grpSpPr>
        <p:sp>
          <p:nvSpPr>
            <p:cNvPr id="28" name="Google Shape;28;p4"/>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9" name="Google Shape;29;p4"/>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30" name="Google Shape;30;p4"/>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31" name="Google Shape;31;p4"/>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32" name="Google Shape;32;p4"/>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33" name="Google Shape;33;p4"/>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5" name="Google Shape;35;p4"/>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8" name="Google Shape;38;p4"/>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42" name="Google Shape;42;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51" name="Shape 51"/>
        <p:cNvGrpSpPr/>
        <p:nvPr/>
      </p:nvGrpSpPr>
      <p:grpSpPr>
        <a:xfrm>
          <a:off x="0" y="0"/>
          <a:ext cx="0" cy="0"/>
          <a:chOff x="0" y="0"/>
          <a:chExt cx="0" cy="0"/>
        </a:xfrm>
      </p:grpSpPr>
      <p:sp>
        <p:nvSpPr>
          <p:cNvPr id="52" name="Google Shape;52;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6" name="Google Shape;56;p7"/>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7" name="Google Shape;57;p7"/>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1" name="Google Shape;61;p8"/>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2" name="Google Shape;62;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5" name="Google Shape;65;p8"/>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6" name="Google Shape;66;p8"/>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7" name="Google Shape;67;p8"/>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8" name="Google Shape;68;p8"/>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74" name="Shape 74"/>
        <p:cNvGrpSpPr/>
        <p:nvPr/>
      </p:nvGrpSpPr>
      <p:grpSpPr>
        <a:xfrm>
          <a:off x="0" y="0"/>
          <a:ext cx="0" cy="0"/>
          <a:chOff x="0" y="0"/>
          <a:chExt cx="0" cy="0"/>
        </a:xfrm>
      </p:grpSpPr>
      <p:sp>
        <p:nvSpPr>
          <p:cNvPr id="75" name="Google Shape;75;p10"/>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7" name="Google Shape;77;p10"/>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8" name="Google Shape;78;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1" name="Shape 101"/>
        <p:cNvGrpSpPr/>
        <p:nvPr/>
      </p:nvGrpSpPr>
      <p:grpSpPr>
        <a:xfrm>
          <a:off x="0" y="0"/>
          <a:ext cx="0" cy="0"/>
          <a:chOff x="0" y="0"/>
          <a:chExt cx="0" cy="0"/>
        </a:xfrm>
      </p:grpSpPr>
      <p:pic>
        <p:nvPicPr>
          <p:cNvPr descr="Interior-Overlay.png" id="102" name="Google Shape;102;p14"/>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03" name="Google Shape;103;p1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4" name="Google Shape;104;p1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5" name="Google Shape;105;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6" name="Google Shape;106;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7" name="Google Shape;107;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1.jpg"/><Relationship Id="rId10" Type="http://schemas.openxmlformats.org/officeDocument/2006/relationships/image" Target="../media/image27.png"/><Relationship Id="rId13" Type="http://schemas.openxmlformats.org/officeDocument/2006/relationships/image" Target="../media/image13.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0.jpg"/><Relationship Id="rId9" Type="http://schemas.openxmlformats.org/officeDocument/2006/relationships/image" Target="../media/image25.jpg"/><Relationship Id="rId14" Type="http://schemas.openxmlformats.org/officeDocument/2006/relationships/image" Target="../media/image22.jpg"/><Relationship Id="rId5" Type="http://schemas.openxmlformats.org/officeDocument/2006/relationships/image" Target="../media/image18.jpg"/><Relationship Id="rId6" Type="http://schemas.openxmlformats.org/officeDocument/2006/relationships/image" Target="../media/image8.png"/><Relationship Id="rId7" Type="http://schemas.openxmlformats.org/officeDocument/2006/relationships/image" Target="../media/image19.jp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8.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37.png"/><Relationship Id="rId9" Type="http://schemas.openxmlformats.org/officeDocument/2006/relationships/image" Target="../media/image49.png"/><Relationship Id="rId5" Type="http://schemas.openxmlformats.org/officeDocument/2006/relationships/image" Target="../media/image28.png"/><Relationship Id="rId6" Type="http://schemas.openxmlformats.org/officeDocument/2006/relationships/image" Target="../media/image32.png"/><Relationship Id="rId7" Type="http://schemas.openxmlformats.org/officeDocument/2006/relationships/image" Target="../media/image44.png"/><Relationship Id="rId8"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28.png"/><Relationship Id="rId12" Type="http://schemas.openxmlformats.org/officeDocument/2006/relationships/image" Target="../media/image39.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6.png"/><Relationship Id="rId9" Type="http://schemas.openxmlformats.org/officeDocument/2006/relationships/image" Target="../media/image37.png"/><Relationship Id="rId5" Type="http://schemas.openxmlformats.org/officeDocument/2006/relationships/image" Target="../media/image30.png"/><Relationship Id="rId6" Type="http://schemas.openxmlformats.org/officeDocument/2006/relationships/image" Target="../media/image34.jpg"/><Relationship Id="rId7" Type="http://schemas.openxmlformats.org/officeDocument/2006/relationships/image" Target="../media/image33.png"/><Relationship Id="rId8"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6.png"/><Relationship Id="rId5" Type="http://schemas.openxmlformats.org/officeDocument/2006/relationships/image" Target="../media/image30.png"/><Relationship Id="rId6" Type="http://schemas.openxmlformats.org/officeDocument/2006/relationships/image" Target="../media/image41.png"/><Relationship Id="rId7" Type="http://schemas.openxmlformats.org/officeDocument/2006/relationships/image" Target="../media/image35.png"/><Relationship Id="rId8"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0.jp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Imagen relacionada" id="202" name="Google Shape;202;p28"/>
          <p:cNvPicPr preferRelativeResize="0"/>
          <p:nvPr/>
        </p:nvPicPr>
        <p:blipFill rotWithShape="1">
          <a:blip r:embed="rId3">
            <a:alphaModFix/>
          </a:blip>
          <a:srcRect b="0" l="6309" r="0" t="0"/>
          <a:stretch/>
        </p:blipFill>
        <p:spPr>
          <a:xfrm>
            <a:off x="7675392" y="3572671"/>
            <a:ext cx="4515021" cy="3286148"/>
          </a:xfrm>
          <a:prstGeom prst="rect">
            <a:avLst/>
          </a:prstGeom>
          <a:noFill/>
          <a:ln>
            <a:noFill/>
          </a:ln>
        </p:spPr>
      </p:pic>
      <p:pic>
        <p:nvPicPr>
          <p:cNvPr descr="Resultado de imagen de jameos del agua tienda" id="203" name="Google Shape;203;p28"/>
          <p:cNvPicPr preferRelativeResize="0"/>
          <p:nvPr/>
        </p:nvPicPr>
        <p:blipFill rotWithShape="1">
          <a:blip r:embed="rId4">
            <a:alphaModFix/>
          </a:blip>
          <a:srcRect b="0" l="0" r="0" t="0"/>
          <a:stretch/>
        </p:blipFill>
        <p:spPr>
          <a:xfrm>
            <a:off x="1" y="1"/>
            <a:ext cx="4166380" cy="3572669"/>
          </a:xfrm>
          <a:prstGeom prst="rect">
            <a:avLst/>
          </a:prstGeom>
          <a:noFill/>
          <a:ln>
            <a:noFill/>
          </a:ln>
        </p:spPr>
      </p:pic>
      <p:pic>
        <p:nvPicPr>
          <p:cNvPr descr="Resultado de imagen de casa amarilla lanzarote tienda" id="204" name="Google Shape;204;p28"/>
          <p:cNvPicPr preferRelativeResize="0"/>
          <p:nvPr/>
        </p:nvPicPr>
        <p:blipFill rotWithShape="1">
          <a:blip r:embed="rId5">
            <a:alphaModFix/>
          </a:blip>
          <a:srcRect b="0" l="0" r="0" t="0"/>
          <a:stretch/>
        </p:blipFill>
        <p:spPr>
          <a:xfrm>
            <a:off x="4166380" y="0"/>
            <a:ext cx="4166380" cy="3572670"/>
          </a:xfrm>
          <a:prstGeom prst="rect">
            <a:avLst/>
          </a:prstGeom>
          <a:noFill/>
          <a:ln>
            <a:noFill/>
          </a:ln>
        </p:spPr>
      </p:pic>
      <p:pic>
        <p:nvPicPr>
          <p:cNvPr id="205" name="Google Shape;205;p28"/>
          <p:cNvPicPr preferRelativeResize="0"/>
          <p:nvPr/>
        </p:nvPicPr>
        <p:blipFill rotWithShape="1">
          <a:blip r:embed="rId6">
            <a:alphaModFix/>
          </a:blip>
          <a:srcRect b="0" l="0" r="0" t="0"/>
          <a:stretch/>
        </p:blipFill>
        <p:spPr>
          <a:xfrm>
            <a:off x="6380958" y="643712"/>
            <a:ext cx="1000132" cy="928694"/>
          </a:xfrm>
          <a:prstGeom prst="rect">
            <a:avLst/>
          </a:prstGeom>
          <a:noFill/>
          <a:ln>
            <a:noFill/>
          </a:ln>
        </p:spPr>
      </p:pic>
      <p:pic>
        <p:nvPicPr>
          <p:cNvPr descr="http://www.cactlanzarote.com/wp-content/uploads/2016/01/Jardín-tienda-04-1024x683.jpg" id="206" name="Google Shape;206;p28"/>
          <p:cNvPicPr preferRelativeResize="0"/>
          <p:nvPr/>
        </p:nvPicPr>
        <p:blipFill rotWithShape="1">
          <a:blip r:embed="rId7">
            <a:alphaModFix/>
          </a:blip>
          <a:srcRect b="5563" l="15381" r="13573" t="0"/>
          <a:stretch/>
        </p:blipFill>
        <p:spPr>
          <a:xfrm>
            <a:off x="8000491" y="0"/>
            <a:ext cx="4189922" cy="3572670"/>
          </a:xfrm>
          <a:prstGeom prst="rect">
            <a:avLst/>
          </a:prstGeom>
          <a:noFill/>
          <a:ln>
            <a:noFill/>
          </a:ln>
        </p:spPr>
      </p:pic>
      <p:pic>
        <p:nvPicPr>
          <p:cNvPr descr="Imagen relacionada" id="207" name="Google Shape;207;p28"/>
          <p:cNvPicPr preferRelativeResize="0"/>
          <p:nvPr/>
        </p:nvPicPr>
        <p:blipFill rotWithShape="1">
          <a:blip r:embed="rId8">
            <a:alphaModFix/>
          </a:blip>
          <a:srcRect b="0" l="0" r="0" t="0"/>
          <a:stretch/>
        </p:blipFill>
        <p:spPr>
          <a:xfrm>
            <a:off x="9595668" y="2643976"/>
            <a:ext cx="928694" cy="830642"/>
          </a:xfrm>
          <a:prstGeom prst="rect">
            <a:avLst/>
          </a:prstGeom>
          <a:noFill/>
          <a:ln>
            <a:noFill/>
          </a:ln>
        </p:spPr>
      </p:pic>
      <p:pic>
        <p:nvPicPr>
          <p:cNvPr descr="Resultado de imagen de castillo de san jose tienda" id="208" name="Google Shape;208;p28"/>
          <p:cNvPicPr preferRelativeResize="0"/>
          <p:nvPr/>
        </p:nvPicPr>
        <p:blipFill rotWithShape="1">
          <a:blip r:embed="rId9">
            <a:alphaModFix/>
          </a:blip>
          <a:srcRect b="0" l="0" r="0" t="0"/>
          <a:stretch/>
        </p:blipFill>
        <p:spPr>
          <a:xfrm>
            <a:off x="0" y="3572670"/>
            <a:ext cx="4166380" cy="3286918"/>
          </a:xfrm>
          <a:prstGeom prst="rect">
            <a:avLst/>
          </a:prstGeom>
          <a:noFill/>
          <a:ln>
            <a:noFill/>
          </a:ln>
        </p:spPr>
      </p:pic>
      <p:pic>
        <p:nvPicPr>
          <p:cNvPr id="209" name="Google Shape;209;p28"/>
          <p:cNvPicPr preferRelativeResize="0"/>
          <p:nvPr/>
        </p:nvPicPr>
        <p:blipFill rotWithShape="1">
          <a:blip r:embed="rId10">
            <a:alphaModFix/>
          </a:blip>
          <a:srcRect b="0" l="0" r="0" t="0"/>
          <a:stretch/>
        </p:blipFill>
        <p:spPr>
          <a:xfrm>
            <a:off x="2594744" y="5930124"/>
            <a:ext cx="1000124" cy="714380"/>
          </a:xfrm>
          <a:prstGeom prst="rect">
            <a:avLst/>
          </a:prstGeom>
          <a:noFill/>
          <a:ln>
            <a:noFill/>
          </a:ln>
        </p:spPr>
      </p:pic>
      <p:pic>
        <p:nvPicPr>
          <p:cNvPr descr="Resultado de imagen de tienda mirador del rio" id="210" name="Google Shape;210;p28"/>
          <p:cNvPicPr preferRelativeResize="0"/>
          <p:nvPr/>
        </p:nvPicPr>
        <p:blipFill rotWithShape="1">
          <a:blip r:embed="rId11">
            <a:alphaModFix/>
          </a:blip>
          <a:srcRect b="0" l="0" r="0" t="0"/>
          <a:stretch/>
        </p:blipFill>
        <p:spPr>
          <a:xfrm>
            <a:off x="4166380" y="3572670"/>
            <a:ext cx="3857652" cy="3286918"/>
          </a:xfrm>
          <a:prstGeom prst="rect">
            <a:avLst/>
          </a:prstGeom>
          <a:noFill/>
          <a:ln>
            <a:noFill/>
          </a:ln>
        </p:spPr>
      </p:pic>
      <p:pic>
        <p:nvPicPr>
          <p:cNvPr descr="Resultado de imagen de mirador del rio cact" id="211" name="Google Shape;211;p28"/>
          <p:cNvPicPr preferRelativeResize="0"/>
          <p:nvPr/>
        </p:nvPicPr>
        <p:blipFill rotWithShape="1">
          <a:blip r:embed="rId12">
            <a:alphaModFix/>
          </a:blip>
          <a:srcRect b="0" l="0" r="0" t="0"/>
          <a:stretch/>
        </p:blipFill>
        <p:spPr>
          <a:xfrm>
            <a:off x="5452264" y="5715810"/>
            <a:ext cx="1072340" cy="1072340"/>
          </a:xfrm>
          <a:prstGeom prst="rect">
            <a:avLst/>
          </a:prstGeom>
          <a:noFill/>
          <a:ln>
            <a:noFill/>
          </a:ln>
        </p:spPr>
      </p:pic>
      <p:pic>
        <p:nvPicPr>
          <p:cNvPr descr="Resultado de imagen de casa museo campesino tienda" id="212" name="Google Shape;212;p28"/>
          <p:cNvPicPr preferRelativeResize="0"/>
          <p:nvPr/>
        </p:nvPicPr>
        <p:blipFill rotWithShape="1">
          <a:blip r:embed="rId13">
            <a:alphaModFix/>
          </a:blip>
          <a:srcRect b="0" l="0" r="0" t="0"/>
          <a:stretch/>
        </p:blipFill>
        <p:spPr>
          <a:xfrm>
            <a:off x="9381354" y="5715810"/>
            <a:ext cx="1132393" cy="1078955"/>
          </a:xfrm>
          <a:prstGeom prst="rect">
            <a:avLst/>
          </a:prstGeom>
          <a:noFill/>
          <a:ln>
            <a:noFill/>
          </a:ln>
        </p:spPr>
      </p:pic>
      <p:sp>
        <p:nvSpPr>
          <p:cNvPr id="213" name="Google Shape;213;p28"/>
          <p:cNvSpPr/>
          <p:nvPr/>
        </p:nvSpPr>
        <p:spPr>
          <a:xfrm>
            <a:off x="0" y="0"/>
            <a:ext cx="12190413" cy="6859588"/>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100" u="none" cap="none" strike="noStrike">
              <a:solidFill>
                <a:schemeClr val="lt1"/>
              </a:solidFill>
              <a:latin typeface="Calibri"/>
              <a:ea typeface="Calibri"/>
              <a:cs typeface="Calibri"/>
              <a:sym typeface="Calibri"/>
            </a:endParaRPr>
          </a:p>
        </p:txBody>
      </p:sp>
      <p:sp>
        <p:nvSpPr>
          <p:cNvPr id="214" name="Google Shape;214;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215" name="Google Shape;215;p28"/>
          <p:cNvSpPr/>
          <p:nvPr/>
        </p:nvSpPr>
        <p:spPr>
          <a:xfrm>
            <a:off x="-262776" y="2858290"/>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b="0" i="0" lang="es-ES" sz="3300" u="none" cap="small" strike="noStrike">
                <a:solidFill>
                  <a:srgbClr val="20124D"/>
                </a:solidFill>
                <a:latin typeface="Calibri"/>
                <a:ea typeface="Calibri"/>
                <a:cs typeface="Calibri"/>
                <a:sym typeface="Calibri"/>
              </a:rPr>
              <a:t>Análisis de Resultados. Modelo de Escucha Tiendas</a:t>
            </a:r>
            <a:endParaRPr>
              <a:solidFill>
                <a:srgbClr val="20124D"/>
              </a:solidFill>
            </a:endParaRPr>
          </a:p>
          <a:p>
            <a:pPr indent="0" lvl="0" marL="0" marR="0" rtl="0" algn="ctr">
              <a:spcBef>
                <a:spcPts val="0"/>
              </a:spcBef>
              <a:spcAft>
                <a:spcPts val="0"/>
              </a:spcAft>
              <a:buNone/>
            </a:pPr>
            <a:r>
              <a:rPr b="1" i="0" lang="es-ES" sz="3300" u="none" cap="small" strike="noStrike">
                <a:solidFill>
                  <a:srgbClr val="20124D"/>
                </a:solidFill>
                <a:latin typeface="Calibri"/>
                <a:ea typeface="Calibri"/>
                <a:cs typeface="Calibri"/>
                <a:sym typeface="Calibri"/>
              </a:rPr>
              <a:t>Informe Operativo. Q</a:t>
            </a:r>
            <a:r>
              <a:rPr b="1" lang="es-ES" sz="3300" cap="small">
                <a:solidFill>
                  <a:srgbClr val="20124D"/>
                </a:solidFill>
                <a:latin typeface="Calibri"/>
                <a:ea typeface="Calibri"/>
                <a:cs typeface="Calibri"/>
                <a:sym typeface="Calibri"/>
              </a:rPr>
              <a:t>3</a:t>
            </a:r>
            <a:r>
              <a:rPr b="1" i="0" lang="es-ES" sz="3300" u="none" cap="small" strike="noStrike">
                <a:solidFill>
                  <a:srgbClr val="20124D"/>
                </a:solidFill>
                <a:latin typeface="Calibri"/>
                <a:ea typeface="Calibri"/>
                <a:cs typeface="Calibri"/>
                <a:sym typeface="Calibri"/>
              </a:rPr>
              <a:t> 202</a:t>
            </a:r>
            <a:r>
              <a:rPr b="1" lang="es-ES" sz="3300" cap="small">
                <a:solidFill>
                  <a:srgbClr val="20124D"/>
                </a:solidFill>
                <a:latin typeface="Calibri"/>
                <a:ea typeface="Calibri"/>
                <a:cs typeface="Calibri"/>
                <a:sym typeface="Calibri"/>
              </a:rPr>
              <a:t>1</a:t>
            </a:r>
            <a:endParaRPr>
              <a:solidFill>
                <a:srgbClr val="20124D"/>
              </a:solidFill>
            </a:endParaRPr>
          </a:p>
          <a:p>
            <a:pPr indent="0" lvl="0" marL="0" marR="0" rtl="0" algn="l">
              <a:spcBef>
                <a:spcPts val="0"/>
              </a:spcBef>
              <a:spcAft>
                <a:spcPts val="0"/>
              </a:spcAft>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chemeClr val="dk1"/>
              </a:solidFill>
              <a:latin typeface="Calibri"/>
              <a:ea typeface="Calibri"/>
              <a:cs typeface="Calibri"/>
              <a:sym typeface="Calibri"/>
            </a:endParaRPr>
          </a:p>
        </p:txBody>
      </p:sp>
      <p:pic>
        <p:nvPicPr>
          <p:cNvPr id="216" name="Google Shape;216;p28"/>
          <p:cNvPicPr preferRelativeResize="0"/>
          <p:nvPr/>
        </p:nvPicPr>
        <p:blipFill rotWithShape="1">
          <a:blip r:embed="rId14">
            <a:alphaModFix/>
          </a:blip>
          <a:srcRect b="0" l="0" r="0" t="0"/>
          <a:stretch/>
        </p:blipFill>
        <p:spPr>
          <a:xfrm>
            <a:off x="5023636" y="3929860"/>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37"/>
          <p:cNvPicPr preferRelativeResize="0"/>
          <p:nvPr/>
        </p:nvPicPr>
        <p:blipFill rotWithShape="1">
          <a:blip r:embed="rId3">
            <a:alphaModFix/>
          </a:blip>
          <a:srcRect b="0" l="0" r="0" t="0"/>
          <a:stretch/>
        </p:blipFill>
        <p:spPr>
          <a:xfrm>
            <a:off x="437545" y="1703915"/>
            <a:ext cx="654309" cy="654309"/>
          </a:xfrm>
          <a:prstGeom prst="rect">
            <a:avLst/>
          </a:prstGeom>
          <a:noFill/>
          <a:ln>
            <a:noFill/>
          </a:ln>
        </p:spPr>
      </p:pic>
      <p:sp>
        <p:nvSpPr>
          <p:cNvPr id="398" name="Google Shape;398;p37"/>
          <p:cNvSpPr txBox="1"/>
          <p:nvPr/>
        </p:nvSpPr>
        <p:spPr>
          <a:xfrm>
            <a:off x="49178" y="2429662"/>
            <a:ext cx="13311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399" name="Google Shape;399;p37"/>
          <p:cNvGrpSpPr/>
          <p:nvPr/>
        </p:nvGrpSpPr>
        <p:grpSpPr>
          <a:xfrm>
            <a:off x="5880892" y="1500968"/>
            <a:ext cx="1425515" cy="1512738"/>
            <a:chOff x="9370185" y="5063444"/>
            <a:chExt cx="1425515" cy="1584176"/>
          </a:xfrm>
        </p:grpSpPr>
        <p:pic>
          <p:nvPicPr>
            <p:cNvPr descr="Resultado de imagen de icono dependiente" id="400" name="Google Shape;400;p37"/>
            <p:cNvPicPr preferRelativeResize="0"/>
            <p:nvPr/>
          </p:nvPicPr>
          <p:blipFill rotWithShape="1">
            <a:blip r:embed="rId4">
              <a:alphaModFix/>
            </a:blip>
            <a:srcRect b="0" l="0" r="0" t="0"/>
            <a:stretch/>
          </p:blipFill>
          <p:spPr>
            <a:xfrm>
              <a:off x="9634075" y="5063444"/>
              <a:ext cx="897736" cy="897736"/>
            </a:xfrm>
            <a:prstGeom prst="rect">
              <a:avLst/>
            </a:prstGeom>
            <a:noFill/>
            <a:ln>
              <a:noFill/>
            </a:ln>
          </p:spPr>
        </p:pic>
        <p:sp>
          <p:nvSpPr>
            <p:cNvPr id="401" name="Google Shape;401;p37"/>
            <p:cNvSpPr txBox="1"/>
            <p:nvPr/>
          </p:nvSpPr>
          <p:spPr>
            <a:xfrm>
              <a:off x="9370185" y="6062845"/>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Ubicación de</a:t>
              </a:r>
              <a:r>
                <a:rPr b="1" i="0" lang="es-ES" sz="1600" u="none" cap="none" strike="noStrike">
                  <a:solidFill>
                    <a:srgbClr val="0070C0"/>
                  </a:solidFill>
                  <a:latin typeface="Quattrocento Sans"/>
                  <a:ea typeface="Quattrocento Sans"/>
                  <a:cs typeface="Quattrocento Sans"/>
                  <a:sym typeface="Quattrocento Sans"/>
                </a:rPr>
                <a:t>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402" name="Google Shape;402;p37"/>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0B050"/>
                </a:solidFill>
                <a:latin typeface="Quattrocento Sans"/>
                <a:ea typeface="Quattrocento Sans"/>
                <a:cs typeface="Quattrocento Sans"/>
                <a:sym typeface="Quattrocento Sans"/>
              </a:rPr>
              <a:t>Calidad percibida 🡪 INSTALACIONES</a:t>
            </a:r>
            <a:endParaRPr/>
          </a:p>
        </p:txBody>
      </p:sp>
      <p:sp>
        <p:nvSpPr>
          <p:cNvPr descr="Resultado de imagen de tamaño icono" id="403" name="Google Shape;403;p3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04" name="Google Shape;404;p37"/>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05" name="Google Shape;405;p37"/>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06" name="Google Shape;406;p37"/>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07" name="Google Shape;407;p37"/>
          <p:cNvGrpSpPr/>
          <p:nvPr/>
        </p:nvGrpSpPr>
        <p:grpSpPr>
          <a:xfrm>
            <a:off x="94414" y="4111597"/>
            <a:ext cx="1425515" cy="1961403"/>
            <a:chOff x="4090250" y="3981142"/>
            <a:chExt cx="1425515" cy="1961403"/>
          </a:xfrm>
        </p:grpSpPr>
        <p:pic>
          <p:nvPicPr>
            <p:cNvPr id="408" name="Google Shape;408;p37"/>
            <p:cNvPicPr preferRelativeResize="0"/>
            <p:nvPr/>
          </p:nvPicPr>
          <p:blipFill rotWithShape="1">
            <a:blip r:embed="rId5">
              <a:alphaModFix/>
            </a:blip>
            <a:srcRect b="0" l="0" r="0" t="0"/>
            <a:stretch/>
          </p:blipFill>
          <p:spPr>
            <a:xfrm>
              <a:off x="4367014" y="3981142"/>
              <a:ext cx="873787" cy="873787"/>
            </a:xfrm>
            <a:prstGeom prst="rect">
              <a:avLst/>
            </a:prstGeom>
            <a:noFill/>
            <a:ln>
              <a:noFill/>
            </a:ln>
          </p:spPr>
        </p:pic>
        <p:sp>
          <p:nvSpPr>
            <p:cNvPr id="409" name="Google Shape;409;p37"/>
            <p:cNvSpPr txBox="1"/>
            <p:nvPr/>
          </p:nvSpPr>
          <p:spPr>
            <a:xfrm>
              <a:off x="4090250" y="4865327"/>
              <a:ext cx="1425515"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Diseño y distribución</a:t>
              </a:r>
              <a:r>
                <a:rPr b="1" i="0" lang="es-ES" sz="1600" u="none" cap="none" strike="noStrike">
                  <a:solidFill>
                    <a:srgbClr val="0070C0"/>
                  </a:solidFill>
                  <a:latin typeface="Quattrocento Sans"/>
                  <a:ea typeface="Quattrocento Sans"/>
                  <a:cs typeface="Quattrocento Sans"/>
                  <a:sym typeface="Quattrocento Sans"/>
                </a:rPr>
                <a:t> interior de la tienda</a:t>
              </a:r>
              <a:endParaRPr b="1" i="0" sz="1600" u="none" cap="none" strike="noStrike">
                <a:solidFill>
                  <a:srgbClr val="0070C0"/>
                </a:solidFill>
                <a:latin typeface="Quattrocento Sans"/>
                <a:ea typeface="Quattrocento Sans"/>
                <a:cs typeface="Quattrocento Sans"/>
                <a:sym typeface="Quattrocento Sans"/>
              </a:endParaRPr>
            </a:p>
          </p:txBody>
        </p:sp>
      </p:grpSp>
      <p:grpSp>
        <p:nvGrpSpPr>
          <p:cNvPr id="410" name="Google Shape;410;p37"/>
          <p:cNvGrpSpPr/>
          <p:nvPr/>
        </p:nvGrpSpPr>
        <p:grpSpPr>
          <a:xfrm>
            <a:off x="5955575" y="4203072"/>
            <a:ext cx="1425515" cy="1584176"/>
            <a:chOff x="7470680" y="4006675"/>
            <a:chExt cx="1425515" cy="1584176"/>
          </a:xfrm>
        </p:grpSpPr>
        <p:grpSp>
          <p:nvGrpSpPr>
            <p:cNvPr id="411" name="Google Shape;411;p37"/>
            <p:cNvGrpSpPr/>
            <p:nvPr/>
          </p:nvGrpSpPr>
          <p:grpSpPr>
            <a:xfrm>
              <a:off x="7670353" y="4006675"/>
              <a:ext cx="1021589" cy="943228"/>
              <a:chOff x="623275" y="4704424"/>
              <a:chExt cx="1021589" cy="943228"/>
            </a:xfrm>
          </p:grpSpPr>
          <p:pic>
            <p:nvPicPr>
              <p:cNvPr id="412" name="Google Shape;412;p37"/>
              <p:cNvPicPr preferRelativeResize="0"/>
              <p:nvPr/>
            </p:nvPicPr>
            <p:blipFill rotWithShape="1">
              <a:blip r:embed="rId6">
                <a:alphaModFix/>
              </a:blip>
              <a:srcRect b="0" l="0" r="0" t="0"/>
              <a:stretch/>
            </p:blipFill>
            <p:spPr>
              <a:xfrm>
                <a:off x="623275" y="4704424"/>
                <a:ext cx="1021589" cy="943228"/>
              </a:xfrm>
              <a:prstGeom prst="rect">
                <a:avLst/>
              </a:prstGeom>
              <a:noFill/>
              <a:ln>
                <a:noFill/>
              </a:ln>
            </p:spPr>
          </p:pic>
          <p:pic>
            <p:nvPicPr>
              <p:cNvPr id="413" name="Google Shape;413;p37"/>
              <p:cNvPicPr preferRelativeResize="0"/>
              <p:nvPr/>
            </p:nvPicPr>
            <p:blipFill rotWithShape="1">
              <a:blip r:embed="rId7">
                <a:alphaModFix/>
              </a:blip>
              <a:srcRect b="10972" l="0" r="0" t="7332"/>
              <a:stretch/>
            </p:blipFill>
            <p:spPr>
              <a:xfrm>
                <a:off x="951682" y="5058909"/>
                <a:ext cx="351784" cy="342872"/>
              </a:xfrm>
              <a:prstGeom prst="rect">
                <a:avLst/>
              </a:prstGeom>
              <a:noFill/>
              <a:ln>
                <a:noFill/>
              </a:ln>
            </p:spPr>
          </p:pic>
        </p:grpSp>
        <p:sp>
          <p:nvSpPr>
            <p:cNvPr id="414" name="Google Shape;414;p37"/>
            <p:cNvSpPr txBox="1"/>
            <p:nvPr/>
          </p:nvSpPr>
          <p:spPr>
            <a:xfrm>
              <a:off x="7470680" y="5006076"/>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r>
                <a:rPr b="1" i="0" lang="es-ES" sz="1600" u="none" cap="none" strike="noStrike">
                  <a:solidFill>
                    <a:srgbClr val="0070C0"/>
                  </a:solidFill>
                  <a:latin typeface="Quattrocento Sans"/>
                  <a:ea typeface="Quattrocento Sans"/>
                  <a:cs typeface="Quattrocento Sans"/>
                  <a:sym typeface="Quattrocento Sans"/>
                </a:rPr>
                <a:t> de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415" name="Google Shape;415;p37"/>
          <p:cNvSpPr txBox="1"/>
          <p:nvPr/>
        </p:nvSpPr>
        <p:spPr>
          <a:xfrm>
            <a:off x="98567" y="775154"/>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solidFill>
                  <a:schemeClr val="dk1"/>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endParaRPr b="1">
              <a:latin typeface="Quattrocento Sans"/>
              <a:ea typeface="Quattrocento Sans"/>
              <a:cs typeface="Quattrocento Sans"/>
              <a:sym typeface="Quattrocento Sans"/>
            </a:endParaRPr>
          </a:p>
          <a:p>
            <a:pPr indent="0" lvl="0" marL="0" marR="0" rtl="0" algn="l">
              <a:spcBef>
                <a:spcPts val="0"/>
              </a:spcBef>
              <a:spcAft>
                <a:spcPts val="0"/>
              </a:spcAft>
              <a:buClr>
                <a:srgbClr val="000000"/>
              </a:buClr>
              <a:buSzPts val="1400"/>
              <a:buFont typeface="Noto Sans Symbols"/>
              <a:buNone/>
            </a:pPr>
            <a:r>
              <a:t/>
            </a:r>
            <a:endParaRPr b="1">
              <a:solidFill>
                <a:schemeClr val="dk1"/>
              </a:solidFill>
              <a:latin typeface="Quattrocento Sans"/>
              <a:ea typeface="Quattrocento Sans"/>
              <a:cs typeface="Quattrocento Sans"/>
              <a:sym typeface="Quattrocento Sans"/>
            </a:endParaRPr>
          </a:p>
        </p:txBody>
      </p:sp>
      <p:pic>
        <p:nvPicPr>
          <p:cNvPr id="416" name="Google Shape;416;p37" title="Gráfico"/>
          <p:cNvPicPr preferRelativeResize="0"/>
          <p:nvPr/>
        </p:nvPicPr>
        <p:blipFill>
          <a:blip r:embed="rId8">
            <a:alphaModFix/>
          </a:blip>
          <a:stretch>
            <a:fillRect/>
          </a:stretch>
        </p:blipFill>
        <p:spPr>
          <a:xfrm>
            <a:off x="1278070" y="1114919"/>
            <a:ext cx="4416611" cy="2734550"/>
          </a:xfrm>
          <a:prstGeom prst="rect">
            <a:avLst/>
          </a:prstGeom>
          <a:noFill/>
          <a:ln>
            <a:noFill/>
          </a:ln>
        </p:spPr>
      </p:pic>
      <p:pic>
        <p:nvPicPr>
          <p:cNvPr id="417" name="Google Shape;417;p37" title="Gráfico"/>
          <p:cNvPicPr preferRelativeResize="0"/>
          <p:nvPr/>
        </p:nvPicPr>
        <p:blipFill>
          <a:blip r:embed="rId9">
            <a:alphaModFix/>
          </a:blip>
          <a:stretch>
            <a:fillRect/>
          </a:stretch>
        </p:blipFill>
        <p:spPr>
          <a:xfrm>
            <a:off x="7458807" y="1114919"/>
            <a:ext cx="4425513" cy="2734168"/>
          </a:xfrm>
          <a:prstGeom prst="rect">
            <a:avLst/>
          </a:prstGeom>
          <a:noFill/>
          <a:ln>
            <a:noFill/>
          </a:ln>
        </p:spPr>
      </p:pic>
      <p:pic>
        <p:nvPicPr>
          <p:cNvPr id="418" name="Google Shape;418;p37" title="Gráfico"/>
          <p:cNvPicPr preferRelativeResize="0"/>
          <p:nvPr/>
        </p:nvPicPr>
        <p:blipFill>
          <a:blip r:embed="rId10">
            <a:alphaModFix/>
          </a:blip>
          <a:stretch>
            <a:fillRect/>
          </a:stretch>
        </p:blipFill>
        <p:spPr>
          <a:xfrm>
            <a:off x="1380301" y="3854276"/>
            <a:ext cx="4425524" cy="2744063"/>
          </a:xfrm>
          <a:prstGeom prst="rect">
            <a:avLst/>
          </a:prstGeom>
          <a:noFill/>
          <a:ln>
            <a:noFill/>
          </a:ln>
        </p:spPr>
      </p:pic>
      <p:pic>
        <p:nvPicPr>
          <p:cNvPr id="419" name="Google Shape;419;p37" title="Gráfico"/>
          <p:cNvPicPr preferRelativeResize="0"/>
          <p:nvPr/>
        </p:nvPicPr>
        <p:blipFill>
          <a:blip r:embed="rId11">
            <a:alphaModFix/>
          </a:blip>
          <a:stretch>
            <a:fillRect/>
          </a:stretch>
        </p:blipFill>
        <p:spPr>
          <a:xfrm>
            <a:off x="7774812" y="3895497"/>
            <a:ext cx="4187599" cy="2584241"/>
          </a:xfrm>
          <a:prstGeom prst="rect">
            <a:avLst/>
          </a:prstGeom>
          <a:noFill/>
          <a:ln>
            <a:noFill/>
          </a:ln>
        </p:spPr>
      </p:pic>
      <p:cxnSp>
        <p:nvCxnSpPr>
          <p:cNvPr id="420" name="Google Shape;420;p37"/>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8"/>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 comprados en la red CACT</a:t>
            </a:r>
            <a:endParaRPr>
              <a:solidFill>
                <a:srgbClr val="FF9900"/>
              </a:solidFill>
            </a:endParaRPr>
          </a:p>
        </p:txBody>
      </p:sp>
      <p:sp>
        <p:nvSpPr>
          <p:cNvPr descr="Resultado de imagen de tamaño icono" id="427" name="Google Shape;427;p3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28" name="Google Shape;428;p38"/>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29" name="Google Shape;429;p38"/>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30" name="Google Shape;430;p3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431" name="Google Shape;431;p38"/>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432" name="Google Shape;432;p38" title="Gráfico"/>
          <p:cNvPicPr preferRelativeResize="0"/>
          <p:nvPr/>
        </p:nvPicPr>
        <p:blipFill>
          <a:blip r:embed="rId4">
            <a:alphaModFix/>
          </a:blip>
          <a:stretch>
            <a:fillRect/>
          </a:stretch>
        </p:blipFill>
        <p:spPr>
          <a:xfrm>
            <a:off x="460375" y="1328850"/>
            <a:ext cx="8065324" cy="4983757"/>
          </a:xfrm>
          <a:prstGeom prst="rect">
            <a:avLst/>
          </a:prstGeom>
          <a:noFill/>
          <a:ln>
            <a:noFill/>
          </a:ln>
        </p:spPr>
      </p:pic>
      <p:sp>
        <p:nvSpPr>
          <p:cNvPr id="433" name="Google Shape;433;p38"/>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El producto más demandado en nuestras tiendas en general son los </a:t>
            </a:r>
            <a:r>
              <a:rPr b="1" lang="es-ES" sz="1600">
                <a:solidFill>
                  <a:schemeClr val="dk1"/>
                </a:solidFill>
                <a:latin typeface="Quattrocento Sans"/>
                <a:ea typeface="Quattrocento Sans"/>
                <a:cs typeface="Quattrocento Sans"/>
                <a:sym typeface="Quattrocento Sans"/>
              </a:rPr>
              <a:t>imanes/llaveros (18%).</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De los clasificados los menos demandados son los </a:t>
            </a:r>
            <a:r>
              <a:rPr b="1" lang="es-ES" sz="1600">
                <a:solidFill>
                  <a:schemeClr val="dk1"/>
                </a:solidFill>
                <a:latin typeface="Quattrocento Sans"/>
                <a:ea typeface="Quattrocento Sans"/>
                <a:cs typeface="Quattrocento Sans"/>
                <a:sym typeface="Quattrocento Sans"/>
              </a:rPr>
              <a:t>cosméticos/perfumería (6%).</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En “otros” (14% de artículos no clasificados), ninguno se cita con alta repetición.</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9"/>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a:t>
            </a:r>
            <a:r>
              <a:rPr b="1" lang="es-ES" sz="3200">
                <a:solidFill>
                  <a:srgbClr val="00B050"/>
                </a:solidFill>
                <a:latin typeface="Quattrocento Sans"/>
                <a:ea typeface="Quattrocento Sans"/>
                <a:cs typeface="Quattrocento Sans"/>
                <a:sym typeface="Quattrocento Sans"/>
              </a:rPr>
              <a:t> </a:t>
            </a:r>
            <a:r>
              <a:rPr b="1" lang="es-ES" sz="3200">
                <a:solidFill>
                  <a:srgbClr val="FF9900"/>
                </a:solidFill>
                <a:latin typeface="Quattrocento Sans"/>
                <a:ea typeface="Quattrocento Sans"/>
                <a:cs typeface="Quattrocento Sans"/>
                <a:sym typeface="Quattrocento Sans"/>
              </a:rPr>
              <a:t>comprados en la red CACT</a:t>
            </a:r>
            <a:endParaRPr/>
          </a:p>
        </p:txBody>
      </p:sp>
      <p:sp>
        <p:nvSpPr>
          <p:cNvPr descr="Resultado de imagen de tamaño icono" id="440" name="Google Shape;440;p39"/>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41" name="Google Shape;441;p39"/>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42" name="Google Shape;442;p39"/>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43" name="Google Shape;443;p3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444" name="Google Shape;444;p39"/>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445" name="Google Shape;445;p39" title="Gráfico"/>
          <p:cNvPicPr preferRelativeResize="0"/>
          <p:nvPr/>
        </p:nvPicPr>
        <p:blipFill>
          <a:blip r:embed="rId4">
            <a:alphaModFix/>
          </a:blip>
          <a:stretch>
            <a:fillRect/>
          </a:stretch>
        </p:blipFill>
        <p:spPr>
          <a:xfrm>
            <a:off x="460375" y="1326475"/>
            <a:ext cx="8040726" cy="4971851"/>
          </a:xfrm>
          <a:prstGeom prst="rect">
            <a:avLst/>
          </a:prstGeom>
          <a:noFill/>
          <a:ln>
            <a:noFill/>
          </a:ln>
        </p:spPr>
      </p:pic>
      <p:sp>
        <p:nvSpPr>
          <p:cNvPr id="446" name="Google Shape;446;p39"/>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Los productos más demandados según centro son:</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JA</a:t>
            </a:r>
            <a:r>
              <a:rPr lang="es-ES" sz="1600">
                <a:solidFill>
                  <a:schemeClr val="dk1"/>
                </a:solidFill>
                <a:latin typeface="Quattrocento Sans"/>
                <a:ea typeface="Quattrocento Sans"/>
                <a:cs typeface="Quattrocento Sans"/>
                <a:sym typeface="Quattrocento Sans"/>
              </a:rPr>
              <a:t>: Sin datos</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MF</a:t>
            </a:r>
            <a:r>
              <a:rPr lang="es-ES" sz="1600">
                <a:solidFill>
                  <a:schemeClr val="dk1"/>
                </a:solidFill>
                <a:latin typeface="Quattrocento Sans"/>
                <a:ea typeface="Quattrocento Sans"/>
                <a:cs typeface="Quattrocento Sans"/>
                <a:sym typeface="Quattrocento Sans"/>
              </a:rPr>
              <a:t>: Joyería/Bisutería (18.8%)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MR:</a:t>
            </a:r>
            <a:r>
              <a:rPr lang="es-ES" sz="1600">
                <a:solidFill>
                  <a:schemeClr val="dk1"/>
                </a:solidFill>
                <a:latin typeface="Quattrocento Sans"/>
                <a:ea typeface="Quattrocento Sans"/>
                <a:cs typeface="Quattrocento Sans"/>
                <a:sym typeface="Quattrocento Sans"/>
              </a:rPr>
              <a:t> Imanes/Llaveros (20%) y </a:t>
            </a:r>
            <a:r>
              <a:rPr lang="es-ES" sz="1600">
                <a:solidFill>
                  <a:schemeClr val="dk1"/>
                </a:solidFill>
                <a:latin typeface="Quattrocento Sans"/>
                <a:ea typeface="Quattrocento Sans"/>
                <a:cs typeface="Quattrocento Sans"/>
                <a:sym typeface="Quattrocento Sans"/>
              </a:rPr>
              <a:t>Joyería/Bisutería (19.2%)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MC</a:t>
            </a:r>
            <a:r>
              <a:rPr lang="es-ES" sz="1600">
                <a:solidFill>
                  <a:schemeClr val="dk1"/>
                </a:solidFill>
                <a:latin typeface="Quattrocento Sans"/>
                <a:ea typeface="Quattrocento Sans"/>
                <a:cs typeface="Quattrocento Sans"/>
                <a:sym typeface="Quattrocento Sans"/>
              </a:rPr>
              <a:t>: Artesanía (20.4%)</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JC</a:t>
            </a:r>
            <a:r>
              <a:rPr lang="es-ES" sz="1600">
                <a:solidFill>
                  <a:schemeClr val="dk1"/>
                </a:solidFill>
                <a:latin typeface="Quattrocento Sans"/>
                <a:ea typeface="Quattrocento Sans"/>
                <a:cs typeface="Quattrocento Sans"/>
                <a:sym typeface="Quattrocento Sans"/>
              </a:rPr>
              <a:t>: Librería/Papelería (50%)</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0"/>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a:t>
            </a:r>
            <a:r>
              <a:rPr b="1" lang="es-ES" sz="3200">
                <a:solidFill>
                  <a:srgbClr val="9900FF"/>
                </a:solidFill>
                <a:latin typeface="Quattrocento Sans"/>
                <a:ea typeface="Quattrocento Sans"/>
                <a:cs typeface="Quattrocento Sans"/>
                <a:sym typeface="Quattrocento Sans"/>
              </a:rPr>
              <a:t>🡪 clientes de las tiendas </a:t>
            </a:r>
            <a:endParaRPr>
              <a:solidFill>
                <a:srgbClr val="9900FF"/>
              </a:solidFill>
            </a:endParaRPr>
          </a:p>
        </p:txBody>
      </p:sp>
      <p:sp>
        <p:nvSpPr>
          <p:cNvPr descr="Resultado de imagen de tamaño icono" id="453" name="Google Shape;453;p4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54" name="Google Shape;454;p40"/>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55" name="Google Shape;455;p40"/>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56" name="Google Shape;456;p40"/>
          <p:cNvSpPr txBox="1"/>
          <p:nvPr>
            <p:ph idx="12" type="sldNum"/>
          </p:nvPr>
        </p:nvSpPr>
        <p:spPr>
          <a:xfrm>
            <a:off x="8750364" y="64590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457" name="Google Shape;457;p40" title="Gráfico"/>
          <p:cNvPicPr preferRelativeResize="0"/>
          <p:nvPr/>
        </p:nvPicPr>
        <p:blipFill>
          <a:blip r:embed="rId3">
            <a:alphaModFix/>
          </a:blip>
          <a:stretch>
            <a:fillRect/>
          </a:stretch>
        </p:blipFill>
        <p:spPr>
          <a:xfrm>
            <a:off x="1756925" y="1016187"/>
            <a:ext cx="8676551" cy="536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1"/>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 clientes de las tiendas </a:t>
            </a:r>
            <a:endParaRPr>
              <a:solidFill>
                <a:srgbClr val="9900FF"/>
              </a:solidFill>
            </a:endParaRPr>
          </a:p>
        </p:txBody>
      </p:sp>
      <p:sp>
        <p:nvSpPr>
          <p:cNvPr descr="Resultado de imagen de tamaño icono" id="464" name="Google Shape;464;p4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65" name="Google Shape;465;p4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66" name="Google Shape;466;p41"/>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67" name="Google Shape;467;p41"/>
          <p:cNvSpPr txBox="1"/>
          <p:nvPr>
            <p:ph idx="12" type="sldNum"/>
          </p:nvPr>
        </p:nvSpPr>
        <p:spPr>
          <a:xfrm>
            <a:off x="8696789" y="668174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468" name="Google Shape;468;p41" title="Gráfico"/>
          <p:cNvPicPr preferRelativeResize="0"/>
          <p:nvPr/>
        </p:nvPicPr>
        <p:blipFill>
          <a:blip r:embed="rId3">
            <a:alphaModFix/>
          </a:blip>
          <a:stretch>
            <a:fillRect/>
          </a:stretch>
        </p:blipFill>
        <p:spPr>
          <a:xfrm>
            <a:off x="1941113" y="1044613"/>
            <a:ext cx="8308181" cy="51363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2"/>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474" name="Google Shape;474;p42"/>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475" name="Google Shape;475;p42"/>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476" name="Google Shape;476;p4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3"/>
          <p:cNvSpPr txBox="1"/>
          <p:nvPr/>
        </p:nvSpPr>
        <p:spPr>
          <a:xfrm>
            <a:off x="320966" y="1"/>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483" name="Google Shape;483;p43"/>
          <p:cNvSpPr txBox="1"/>
          <p:nvPr/>
        </p:nvSpPr>
        <p:spPr>
          <a:xfrm>
            <a:off x="320975" y="731874"/>
            <a:ext cx="11535000" cy="57258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chemeClr val="dk1"/>
                </a:solidFill>
                <a:latin typeface="Calibri"/>
                <a:ea typeface="Calibri"/>
                <a:cs typeface="Calibri"/>
                <a:sym typeface="Calibri"/>
              </a:rPr>
              <a:t>Las conclusiones que se exponen a continuación están descritas en base a los resultados del conjunto de las tiendas de los CACT: </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700">
              <a:solidFill>
                <a:schemeClr val="dk1"/>
              </a:solidFill>
              <a:latin typeface="Calibri"/>
              <a:ea typeface="Calibri"/>
              <a:cs typeface="Calibri"/>
              <a:sym typeface="Calibri"/>
            </a:endParaRPr>
          </a:p>
          <a:p>
            <a:pPr indent="-450820" lvl="0" marL="457170" marR="0" rtl="0" algn="just">
              <a:spcBef>
                <a:spcPts val="0"/>
              </a:spcBef>
              <a:spcAft>
                <a:spcPts val="0"/>
              </a:spcAft>
              <a:buSzPts val="1900"/>
              <a:buFont typeface="Calibri"/>
              <a:buAutoNum type="arabicPeriod"/>
            </a:pPr>
            <a:r>
              <a:rPr lang="es-ES" sz="1900">
                <a:latin typeface="Calibri"/>
                <a:ea typeface="Calibri"/>
                <a:cs typeface="Calibri"/>
                <a:sym typeface="Calibri"/>
              </a:rPr>
              <a:t>El nivel de </a:t>
            </a:r>
            <a:r>
              <a:rPr b="1" lang="es-ES" sz="1900">
                <a:latin typeface="Calibri"/>
                <a:ea typeface="Calibri"/>
                <a:cs typeface="Calibri"/>
                <a:sym typeface="Calibri"/>
              </a:rPr>
              <a:t>p</a:t>
            </a:r>
            <a:r>
              <a:rPr b="1" lang="es-ES" sz="1900">
                <a:latin typeface="Calibri"/>
                <a:ea typeface="Calibri"/>
                <a:cs typeface="Calibri"/>
                <a:sym typeface="Calibri"/>
              </a:rPr>
              <a:t>romotores sigue </a:t>
            </a:r>
            <a:r>
              <a:rPr lang="es-ES" sz="1900">
                <a:latin typeface="Calibri"/>
                <a:ea typeface="Calibri"/>
                <a:cs typeface="Calibri"/>
                <a:sym typeface="Calibri"/>
              </a:rPr>
              <a:t>disminuyendo respecto a los trimestres precedentes:</a:t>
            </a:r>
            <a:endParaRPr sz="1900">
              <a:solidFill>
                <a:schemeClr val="dk1"/>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Promotores </a:t>
            </a:r>
            <a:r>
              <a:rPr b="1" lang="es-ES" sz="1900">
                <a:solidFill>
                  <a:srgbClr val="4A86E8"/>
                </a:solidFill>
                <a:latin typeface="Calibri"/>
                <a:ea typeface="Calibri"/>
                <a:cs typeface="Calibri"/>
                <a:sym typeface="Calibri"/>
              </a:rPr>
              <a:t>(49%)</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NPS </a:t>
            </a:r>
            <a:r>
              <a:rPr b="1" lang="es-ES" sz="1900">
                <a:solidFill>
                  <a:srgbClr val="4A86E8"/>
                </a:solidFill>
                <a:latin typeface="Calibri"/>
                <a:ea typeface="Calibri"/>
                <a:cs typeface="Calibri"/>
                <a:sym typeface="Calibri"/>
              </a:rPr>
              <a:t>(29%) </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AutoNum type="arabicPeriod"/>
            </a:pPr>
            <a:r>
              <a:rPr lang="es-ES" sz="1900">
                <a:latin typeface="Calibri"/>
                <a:ea typeface="Calibri"/>
                <a:cs typeface="Calibri"/>
                <a:sym typeface="Calibri"/>
              </a:rPr>
              <a:t>En relación a las </a:t>
            </a:r>
            <a:r>
              <a:rPr b="1" lang="es-ES" sz="1900">
                <a:latin typeface="Calibri"/>
                <a:ea typeface="Calibri"/>
                <a:cs typeface="Calibri"/>
                <a:sym typeface="Calibri"/>
              </a:rPr>
              <a:t>expectativas </a:t>
            </a:r>
            <a:r>
              <a:rPr lang="es-ES" sz="1900">
                <a:latin typeface="Calibri"/>
                <a:ea typeface="Calibri"/>
                <a:cs typeface="Calibri"/>
                <a:sym typeface="Calibri"/>
              </a:rPr>
              <a:t>también disminuyen</a:t>
            </a:r>
            <a:r>
              <a:rPr b="1" lang="es-ES" sz="1900">
                <a:latin typeface="Calibri"/>
                <a:ea typeface="Calibri"/>
                <a:cs typeface="Calibri"/>
                <a:sym typeface="Calibri"/>
              </a:rPr>
              <a:t>, </a:t>
            </a:r>
            <a:r>
              <a:rPr lang="es-ES" sz="1900">
                <a:latin typeface="Calibri"/>
                <a:ea typeface="Calibri"/>
                <a:cs typeface="Calibri"/>
                <a:sym typeface="Calibri"/>
              </a:rPr>
              <a:t>quedan superadas en: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Expectativas</a:t>
            </a:r>
            <a:r>
              <a:rPr lang="es-ES" sz="1900">
                <a:solidFill>
                  <a:schemeClr val="dk1"/>
                </a:solidFill>
                <a:latin typeface="Calibri"/>
                <a:ea typeface="Calibri"/>
                <a:cs typeface="Calibri"/>
                <a:sym typeface="Calibri"/>
              </a:rPr>
              <a:t> </a:t>
            </a:r>
            <a:r>
              <a:rPr b="1" lang="es-ES" sz="1900">
                <a:solidFill>
                  <a:srgbClr val="4A86E8"/>
                </a:solidFill>
                <a:latin typeface="Calibri"/>
                <a:ea typeface="Calibri"/>
                <a:cs typeface="Calibri"/>
                <a:sym typeface="Calibri"/>
              </a:rPr>
              <a:t>(55%)</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marR="0" rtl="0" algn="just">
              <a:spcBef>
                <a:spcPts val="0"/>
              </a:spcBef>
              <a:spcAft>
                <a:spcPts val="0"/>
              </a:spcAft>
              <a:buSzPts val="1900"/>
              <a:buFont typeface="Quattrocento Sans"/>
              <a:buAutoNum type="arabicPeriod"/>
            </a:pPr>
            <a:r>
              <a:rPr lang="es-ES" sz="1900">
                <a:latin typeface="Calibri"/>
                <a:ea typeface="Calibri"/>
                <a:cs typeface="Calibri"/>
                <a:sym typeface="Calibri"/>
              </a:rPr>
              <a:t>Por su parte, en l</a:t>
            </a:r>
            <a:r>
              <a:rPr lang="es-ES" sz="1900">
                <a:latin typeface="Calibri"/>
                <a:ea typeface="Calibri"/>
                <a:cs typeface="Calibri"/>
                <a:sym typeface="Calibri"/>
              </a:rPr>
              <a:t>a </a:t>
            </a:r>
            <a:r>
              <a:rPr b="1" lang="es-ES" sz="1900">
                <a:latin typeface="Calibri"/>
                <a:ea typeface="Calibri"/>
                <a:cs typeface="Calibri"/>
                <a:sym typeface="Calibri"/>
              </a:rPr>
              <a:t>relación Calidad - Precio</a:t>
            </a:r>
            <a:r>
              <a:rPr lang="es-ES" sz="1900">
                <a:latin typeface="Calibri"/>
                <a:ea typeface="Calibri"/>
                <a:cs typeface="Calibri"/>
                <a:sym typeface="Calibri"/>
              </a:rPr>
              <a:t>, la media de satisfechos se mantiene:  </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349250" lvl="0" marL="914400" marR="0" rtl="0" algn="just">
              <a:spcBef>
                <a:spcPts val="0"/>
              </a:spcBef>
              <a:spcAft>
                <a:spcPts val="0"/>
              </a:spcAft>
              <a:buSzPts val="1900"/>
              <a:buFont typeface="Calibri"/>
              <a:buChar char="➔"/>
            </a:pPr>
            <a:r>
              <a:rPr lang="es-ES" sz="1900">
                <a:latin typeface="Calibri"/>
                <a:ea typeface="Calibri"/>
                <a:cs typeface="Calibri"/>
                <a:sym typeface="Calibri"/>
              </a:rPr>
              <a:t>Calidad-precio </a:t>
            </a:r>
            <a:r>
              <a:rPr b="1" lang="es-ES" sz="1900">
                <a:solidFill>
                  <a:srgbClr val="4A86E8"/>
                </a:solidFill>
                <a:latin typeface="Calibri"/>
                <a:ea typeface="Calibri"/>
                <a:cs typeface="Calibri"/>
                <a:sym typeface="Calibri"/>
              </a:rPr>
              <a:t>(63%)</a:t>
            </a:r>
            <a:endParaRPr sz="1900">
              <a:latin typeface="Calibri"/>
              <a:ea typeface="Calibri"/>
              <a:cs typeface="Calibri"/>
              <a:sym typeface="Calibri"/>
            </a:endParaRPr>
          </a:p>
        </p:txBody>
      </p:sp>
      <p:sp>
        <p:nvSpPr>
          <p:cNvPr id="484" name="Google Shape;484;p43"/>
          <p:cNvSpPr txBox="1"/>
          <p:nvPr>
            <p:ph idx="12" type="sldNum"/>
          </p:nvPr>
        </p:nvSpPr>
        <p:spPr>
          <a:xfrm>
            <a:off x="8611039" y="652096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485" name="Google Shape;485;p43"/>
          <p:cNvSpPr txBox="1"/>
          <p:nvPr/>
        </p:nvSpPr>
        <p:spPr>
          <a:xfrm>
            <a:off x="3782188" y="1890088"/>
            <a:ext cx="3114300" cy="985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Promotores</a:t>
            </a:r>
            <a:r>
              <a:rPr b="1" lang="es-ES" sz="1900">
                <a:solidFill>
                  <a:srgbClr val="4A86E8"/>
                </a:solidFill>
                <a:latin typeface="Calibri"/>
                <a:ea typeface="Calibri"/>
                <a:cs typeface="Calibri"/>
                <a:sym typeface="Calibri"/>
              </a:rPr>
              <a:t> (58%)</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NPS</a:t>
            </a:r>
            <a:r>
              <a:rPr b="1" lang="es-ES" sz="1900">
                <a:solidFill>
                  <a:srgbClr val="4A86E8"/>
                </a:solidFill>
                <a:latin typeface="Calibri"/>
                <a:ea typeface="Calibri"/>
                <a:cs typeface="Calibri"/>
                <a:sym typeface="Calibri"/>
              </a:rPr>
              <a:t> (38%)</a:t>
            </a:r>
            <a:endParaRPr>
              <a:latin typeface="Calibri"/>
              <a:ea typeface="Calibri"/>
              <a:cs typeface="Calibri"/>
              <a:sym typeface="Calibri"/>
            </a:endParaRPr>
          </a:p>
        </p:txBody>
      </p:sp>
      <p:sp>
        <p:nvSpPr>
          <p:cNvPr id="486" name="Google Shape;486;p43"/>
          <p:cNvSpPr txBox="1"/>
          <p:nvPr/>
        </p:nvSpPr>
        <p:spPr>
          <a:xfrm>
            <a:off x="7486413" y="1890100"/>
            <a:ext cx="3114300" cy="985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Promotores</a:t>
            </a:r>
            <a:r>
              <a:rPr b="1" lang="es-ES" sz="1900">
                <a:solidFill>
                  <a:srgbClr val="4A86E8"/>
                </a:solidFill>
                <a:latin typeface="Calibri"/>
                <a:ea typeface="Calibri"/>
                <a:cs typeface="Calibri"/>
                <a:sym typeface="Calibri"/>
              </a:rPr>
              <a:t> (42%)</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NPS</a:t>
            </a:r>
            <a:r>
              <a:rPr b="1" lang="es-ES" sz="1900">
                <a:solidFill>
                  <a:srgbClr val="4A86E8"/>
                </a:solidFill>
                <a:latin typeface="Calibri"/>
                <a:ea typeface="Calibri"/>
                <a:cs typeface="Calibri"/>
                <a:sym typeface="Calibri"/>
              </a:rPr>
              <a:t> (20%)</a:t>
            </a:r>
            <a:endParaRPr b="1" sz="1900">
              <a:solidFill>
                <a:srgbClr val="4A86E8"/>
              </a:solidFill>
              <a:latin typeface="Calibri"/>
              <a:ea typeface="Calibri"/>
              <a:cs typeface="Calibri"/>
              <a:sym typeface="Calibri"/>
            </a:endParaRPr>
          </a:p>
        </p:txBody>
      </p:sp>
      <p:sp>
        <p:nvSpPr>
          <p:cNvPr id="487" name="Google Shape;487;p43"/>
          <p:cNvSpPr txBox="1"/>
          <p:nvPr/>
        </p:nvSpPr>
        <p:spPr>
          <a:xfrm>
            <a:off x="3782188" y="3840000"/>
            <a:ext cx="3114300" cy="69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Expectativas</a:t>
            </a:r>
            <a:r>
              <a:rPr b="1" lang="es-ES" sz="1900">
                <a:solidFill>
                  <a:srgbClr val="4A86E8"/>
                </a:solidFill>
                <a:latin typeface="Calibri"/>
                <a:ea typeface="Calibri"/>
                <a:cs typeface="Calibri"/>
                <a:sym typeface="Calibri"/>
              </a:rPr>
              <a:t> (59%)</a:t>
            </a:r>
            <a:endParaRPr>
              <a:latin typeface="Calibri"/>
              <a:ea typeface="Calibri"/>
              <a:cs typeface="Calibri"/>
              <a:sym typeface="Calibri"/>
            </a:endParaRPr>
          </a:p>
        </p:txBody>
      </p:sp>
      <p:sp>
        <p:nvSpPr>
          <p:cNvPr id="488" name="Google Shape;488;p43"/>
          <p:cNvSpPr txBox="1"/>
          <p:nvPr/>
        </p:nvSpPr>
        <p:spPr>
          <a:xfrm>
            <a:off x="7486413" y="3840000"/>
            <a:ext cx="3114300" cy="69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Expectativas</a:t>
            </a:r>
            <a:r>
              <a:rPr b="1" lang="es-ES" sz="1900">
                <a:solidFill>
                  <a:srgbClr val="4A86E8"/>
                </a:solidFill>
                <a:latin typeface="Calibri"/>
                <a:ea typeface="Calibri"/>
                <a:cs typeface="Calibri"/>
                <a:sym typeface="Calibri"/>
              </a:rPr>
              <a:t> (64%)</a:t>
            </a:r>
            <a:endParaRPr b="1" sz="1900">
              <a:solidFill>
                <a:srgbClr val="4A86E8"/>
              </a:solidFill>
              <a:latin typeface="Calibri"/>
              <a:ea typeface="Calibri"/>
              <a:cs typeface="Calibri"/>
              <a:sym typeface="Calibri"/>
            </a:endParaRPr>
          </a:p>
        </p:txBody>
      </p:sp>
      <p:sp>
        <p:nvSpPr>
          <p:cNvPr id="489" name="Google Shape;489;p43"/>
          <p:cNvSpPr txBox="1"/>
          <p:nvPr/>
        </p:nvSpPr>
        <p:spPr>
          <a:xfrm>
            <a:off x="3782188" y="5497400"/>
            <a:ext cx="3114300" cy="69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Calidad-precio </a:t>
            </a:r>
            <a:r>
              <a:rPr b="1" lang="es-ES" sz="1900">
                <a:solidFill>
                  <a:srgbClr val="4A86E8"/>
                </a:solidFill>
                <a:latin typeface="Calibri"/>
                <a:ea typeface="Calibri"/>
                <a:cs typeface="Calibri"/>
                <a:sym typeface="Calibri"/>
              </a:rPr>
              <a:t>(62%)</a:t>
            </a:r>
            <a:endParaRPr b="1" sz="1900">
              <a:solidFill>
                <a:srgbClr val="4A86E8"/>
              </a:solidFill>
              <a:latin typeface="Calibri"/>
              <a:ea typeface="Calibri"/>
              <a:cs typeface="Calibri"/>
              <a:sym typeface="Calibri"/>
            </a:endParaRPr>
          </a:p>
        </p:txBody>
      </p:sp>
      <p:sp>
        <p:nvSpPr>
          <p:cNvPr id="490" name="Google Shape;490;p43"/>
          <p:cNvSpPr txBox="1"/>
          <p:nvPr/>
        </p:nvSpPr>
        <p:spPr>
          <a:xfrm>
            <a:off x="7486413" y="5497400"/>
            <a:ext cx="3114300" cy="69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Calidad-precio</a:t>
            </a:r>
            <a:r>
              <a:rPr b="1" lang="es-ES" sz="1900">
                <a:solidFill>
                  <a:srgbClr val="4A86E8"/>
                </a:solidFill>
                <a:latin typeface="Calibri"/>
                <a:ea typeface="Calibri"/>
                <a:cs typeface="Calibri"/>
                <a:sym typeface="Calibri"/>
              </a:rPr>
              <a:t> (59%)</a:t>
            </a:r>
            <a:endParaRPr b="1" sz="1900">
              <a:solidFill>
                <a:srgbClr val="4A86E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4"/>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497" name="Google Shape;497;p44"/>
          <p:cNvSpPr txBox="1"/>
          <p:nvPr/>
        </p:nvSpPr>
        <p:spPr>
          <a:xfrm>
            <a:off x="320975" y="731875"/>
            <a:ext cx="11535000" cy="57174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900">
                <a:latin typeface="Calibri"/>
                <a:ea typeface="Calibri"/>
                <a:cs typeface="Calibri"/>
                <a:sym typeface="Calibri"/>
              </a:rPr>
              <a:t>    4.  </a:t>
            </a:r>
            <a:r>
              <a:rPr lang="es-ES" sz="1900">
                <a:latin typeface="Calibri"/>
                <a:ea typeface="Calibri"/>
                <a:cs typeface="Calibri"/>
                <a:sym typeface="Calibri"/>
              </a:rPr>
              <a:t>En cuanto a los factores de calidad, respecto a la siguiente agrupación, se extraen las siguientes conclusiones:</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Producto</a:t>
            </a:r>
            <a:r>
              <a:rPr lang="es-ES" sz="1900">
                <a:latin typeface="Calibri"/>
                <a:ea typeface="Calibri"/>
                <a:cs typeface="Calibri"/>
                <a:sym typeface="Calibri"/>
              </a:rPr>
              <a:t>, promotores: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Presentación </a:t>
            </a:r>
            <a:r>
              <a:rPr b="1" lang="es-ES" sz="1900">
                <a:solidFill>
                  <a:srgbClr val="4A86E8"/>
                </a:solidFill>
                <a:latin typeface="Calibri"/>
                <a:ea typeface="Calibri"/>
                <a:cs typeface="Calibri"/>
                <a:sym typeface="Calibri"/>
              </a:rPr>
              <a:t>(78%) </a:t>
            </a:r>
            <a:endParaRPr sz="1900">
              <a:solidFill>
                <a:schemeClr val="dk1"/>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Calidad </a:t>
            </a:r>
            <a:r>
              <a:rPr b="1" lang="es-ES" sz="1900">
                <a:solidFill>
                  <a:srgbClr val="4A86E8"/>
                </a:solidFill>
                <a:latin typeface="Calibri"/>
                <a:ea typeface="Calibri"/>
                <a:cs typeface="Calibri"/>
                <a:sym typeface="Calibri"/>
              </a:rPr>
              <a:t>(77%) </a:t>
            </a:r>
            <a:endParaRPr sz="1900">
              <a:solidFill>
                <a:schemeClr val="dk1"/>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Variedad </a:t>
            </a:r>
            <a:r>
              <a:rPr b="1" lang="es-ES" sz="1900">
                <a:solidFill>
                  <a:srgbClr val="4A86E8"/>
                </a:solidFill>
                <a:latin typeface="Calibri"/>
                <a:ea typeface="Calibri"/>
                <a:cs typeface="Calibri"/>
                <a:sym typeface="Calibri"/>
              </a:rPr>
              <a:t>(65%)</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Servicio</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marR="0" rtl="0" algn="just">
              <a:spcBef>
                <a:spcPts val="0"/>
              </a:spcBef>
              <a:spcAft>
                <a:spcPts val="0"/>
              </a:spcAft>
              <a:buNone/>
            </a:pPr>
            <a:r>
              <a:rPr lang="es-ES" sz="1900">
                <a:latin typeface="Calibri"/>
                <a:ea typeface="Calibri"/>
                <a:cs typeface="Calibri"/>
                <a:sym typeface="Calibri"/>
              </a:rPr>
              <a:t>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(78%)</a:t>
            </a:r>
            <a:endParaRPr sz="1900">
              <a:solidFill>
                <a:schemeClr val="dk1"/>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(69%)</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Instalaciones</a:t>
            </a:r>
            <a:r>
              <a:rPr lang="es-ES" sz="1900">
                <a:latin typeface="Calibri"/>
                <a:ea typeface="Calibri"/>
                <a:cs typeface="Calibri"/>
                <a:sym typeface="Calibri"/>
              </a:rPr>
              <a:t>, promotores:</a:t>
            </a:r>
            <a:r>
              <a:rPr lang="es-ES" sz="1900">
                <a:latin typeface="Calibri"/>
                <a:ea typeface="Calibri"/>
                <a:cs typeface="Calibri"/>
                <a:sym typeface="Calibri"/>
              </a:rPr>
              <a:t>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Limpieza </a:t>
            </a:r>
            <a:r>
              <a:rPr b="1" lang="es-ES" sz="1900">
                <a:solidFill>
                  <a:srgbClr val="4A86E8"/>
                </a:solidFill>
                <a:latin typeface="Calibri"/>
                <a:ea typeface="Calibri"/>
                <a:cs typeface="Calibri"/>
                <a:sym typeface="Calibri"/>
              </a:rPr>
              <a:t>(85%)</a:t>
            </a:r>
            <a:endParaRPr sz="1900">
              <a:solidFill>
                <a:schemeClr val="dk1"/>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Ubicación </a:t>
            </a:r>
            <a:r>
              <a:rPr b="1" lang="es-ES" sz="1900">
                <a:solidFill>
                  <a:srgbClr val="4A86E8"/>
                </a:solidFill>
                <a:latin typeface="Calibri"/>
                <a:ea typeface="Calibri"/>
                <a:cs typeface="Calibri"/>
                <a:sym typeface="Calibri"/>
              </a:rPr>
              <a:t>(81%)</a:t>
            </a:r>
            <a:endParaRPr sz="1900">
              <a:solidFill>
                <a:schemeClr val="dk1"/>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Diseño</a:t>
            </a:r>
            <a:r>
              <a:rPr b="1" lang="es-ES" sz="1900">
                <a:solidFill>
                  <a:srgbClr val="4A86E8"/>
                </a:solidFill>
                <a:latin typeface="Calibri"/>
                <a:ea typeface="Calibri"/>
                <a:cs typeface="Calibri"/>
                <a:sym typeface="Calibri"/>
              </a:rPr>
              <a:t> (80%)</a:t>
            </a:r>
            <a:endParaRPr b="1" sz="1900">
              <a:solidFill>
                <a:srgbClr val="4A86E8"/>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a:t>
            </a:r>
            <a:r>
              <a:rPr b="1" lang="es-ES" sz="1900">
                <a:solidFill>
                  <a:srgbClr val="4A86E8"/>
                </a:solidFill>
                <a:latin typeface="Calibri"/>
                <a:ea typeface="Calibri"/>
                <a:cs typeface="Calibri"/>
                <a:sym typeface="Calibri"/>
              </a:rPr>
              <a:t> (64%) </a:t>
            </a:r>
            <a:endParaRPr sz="1900">
              <a:latin typeface="Calibri"/>
              <a:ea typeface="Calibri"/>
              <a:cs typeface="Calibri"/>
              <a:sym typeface="Calibri"/>
            </a:endParaRPr>
          </a:p>
        </p:txBody>
      </p:sp>
      <p:sp>
        <p:nvSpPr>
          <p:cNvPr id="498" name="Google Shape;498;p44"/>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499" name="Google Shape;499;p44"/>
          <p:cNvSpPr txBox="1"/>
          <p:nvPr/>
        </p:nvSpPr>
        <p:spPr>
          <a:xfrm>
            <a:off x="4245863" y="4820300"/>
            <a:ext cx="3114300" cy="15699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Limpieza </a:t>
            </a:r>
            <a:r>
              <a:rPr b="1" lang="es-ES" sz="1900">
                <a:solidFill>
                  <a:srgbClr val="4A86E8"/>
                </a:solidFill>
                <a:latin typeface="Calibri"/>
                <a:ea typeface="Calibri"/>
                <a:cs typeface="Calibri"/>
                <a:sym typeface="Calibri"/>
              </a:rPr>
              <a:t>(85%)</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Ubicación </a:t>
            </a:r>
            <a:r>
              <a:rPr b="1" lang="es-ES" sz="1900">
                <a:solidFill>
                  <a:srgbClr val="4A86E8"/>
                </a:solidFill>
                <a:latin typeface="Calibri"/>
                <a:ea typeface="Calibri"/>
                <a:cs typeface="Calibri"/>
                <a:sym typeface="Calibri"/>
              </a:rPr>
              <a:t>(82%)</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Diseño</a:t>
            </a:r>
            <a:r>
              <a:rPr b="1" lang="es-ES" sz="1900">
                <a:solidFill>
                  <a:srgbClr val="4A86E8"/>
                </a:solidFill>
                <a:latin typeface="Calibri"/>
                <a:ea typeface="Calibri"/>
                <a:cs typeface="Calibri"/>
                <a:sym typeface="Calibri"/>
              </a:rPr>
              <a:t> (74%)</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a:t>
            </a:r>
            <a:r>
              <a:rPr b="1" lang="es-ES" sz="1900">
                <a:solidFill>
                  <a:srgbClr val="4A86E8"/>
                </a:solidFill>
                <a:latin typeface="Calibri"/>
                <a:ea typeface="Calibri"/>
                <a:cs typeface="Calibri"/>
                <a:sym typeface="Calibri"/>
              </a:rPr>
              <a:t> (65%) </a:t>
            </a:r>
            <a:endParaRPr sz="1800">
              <a:solidFill>
                <a:schemeClr val="dk1"/>
              </a:solidFill>
              <a:latin typeface="Calibri"/>
              <a:ea typeface="Calibri"/>
              <a:cs typeface="Calibri"/>
              <a:sym typeface="Calibri"/>
            </a:endParaRPr>
          </a:p>
        </p:txBody>
      </p:sp>
      <p:sp>
        <p:nvSpPr>
          <p:cNvPr id="500" name="Google Shape;500;p44"/>
          <p:cNvSpPr txBox="1"/>
          <p:nvPr/>
        </p:nvSpPr>
        <p:spPr>
          <a:xfrm>
            <a:off x="4245863" y="3310925"/>
            <a:ext cx="3114300" cy="985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(85%)</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(80%)</a:t>
            </a:r>
            <a:endParaRPr sz="1800">
              <a:solidFill>
                <a:schemeClr val="dk1"/>
              </a:solidFill>
              <a:latin typeface="Calibri"/>
              <a:ea typeface="Calibri"/>
              <a:cs typeface="Calibri"/>
              <a:sym typeface="Calibri"/>
            </a:endParaRPr>
          </a:p>
        </p:txBody>
      </p:sp>
      <p:sp>
        <p:nvSpPr>
          <p:cNvPr id="501" name="Google Shape;501;p44"/>
          <p:cNvSpPr txBox="1"/>
          <p:nvPr/>
        </p:nvSpPr>
        <p:spPr>
          <a:xfrm>
            <a:off x="4245863" y="1585450"/>
            <a:ext cx="3114300" cy="12774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Calidad </a:t>
            </a:r>
            <a:r>
              <a:rPr b="1" lang="es-ES" sz="1900">
                <a:solidFill>
                  <a:srgbClr val="4A86E8"/>
                </a:solidFill>
                <a:latin typeface="Calibri"/>
                <a:ea typeface="Calibri"/>
                <a:cs typeface="Calibri"/>
                <a:sym typeface="Calibri"/>
              </a:rPr>
              <a:t>(74%)</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Presentación </a:t>
            </a:r>
            <a:r>
              <a:rPr b="1" lang="es-ES" sz="1900">
                <a:solidFill>
                  <a:srgbClr val="4A86E8"/>
                </a:solidFill>
                <a:latin typeface="Calibri"/>
                <a:ea typeface="Calibri"/>
                <a:cs typeface="Calibri"/>
                <a:sym typeface="Calibri"/>
              </a:rPr>
              <a:t>(71%)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Variedad </a:t>
            </a:r>
            <a:r>
              <a:rPr b="1" lang="es-ES" sz="1900">
                <a:solidFill>
                  <a:srgbClr val="4A86E8"/>
                </a:solidFill>
                <a:latin typeface="Calibri"/>
                <a:ea typeface="Calibri"/>
                <a:cs typeface="Calibri"/>
                <a:sym typeface="Calibri"/>
              </a:rPr>
              <a:t>(65%)</a:t>
            </a:r>
            <a:endParaRPr sz="1800">
              <a:solidFill>
                <a:schemeClr val="dk1"/>
              </a:solidFill>
              <a:latin typeface="Calibri"/>
              <a:ea typeface="Calibri"/>
              <a:cs typeface="Calibri"/>
              <a:sym typeface="Calibri"/>
            </a:endParaRPr>
          </a:p>
        </p:txBody>
      </p:sp>
      <p:sp>
        <p:nvSpPr>
          <p:cNvPr id="502" name="Google Shape;502;p44"/>
          <p:cNvSpPr txBox="1"/>
          <p:nvPr/>
        </p:nvSpPr>
        <p:spPr>
          <a:xfrm>
            <a:off x="7993213" y="4820300"/>
            <a:ext cx="3114300" cy="15699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Limpieza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Ubicación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Diseño</a:t>
            </a: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a:t>
            </a:r>
            <a:r>
              <a:rPr b="1" lang="es-ES" sz="1900">
                <a:solidFill>
                  <a:srgbClr val="4A86E8"/>
                </a:solidFill>
                <a:latin typeface="Calibri"/>
                <a:ea typeface="Calibri"/>
                <a:cs typeface="Calibri"/>
                <a:sym typeface="Calibri"/>
              </a:rPr>
              <a:t> (%) </a:t>
            </a:r>
            <a:endParaRPr sz="1800">
              <a:solidFill>
                <a:schemeClr val="dk1"/>
              </a:solidFill>
              <a:latin typeface="Calibri"/>
              <a:ea typeface="Calibri"/>
              <a:cs typeface="Calibri"/>
              <a:sym typeface="Calibri"/>
            </a:endParaRPr>
          </a:p>
        </p:txBody>
      </p:sp>
      <p:sp>
        <p:nvSpPr>
          <p:cNvPr id="503" name="Google Shape;503;p44"/>
          <p:cNvSpPr txBox="1"/>
          <p:nvPr/>
        </p:nvSpPr>
        <p:spPr>
          <a:xfrm>
            <a:off x="7993213" y="3252025"/>
            <a:ext cx="3114300" cy="985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504" name="Google Shape;504;p44"/>
          <p:cNvSpPr txBox="1"/>
          <p:nvPr/>
        </p:nvSpPr>
        <p:spPr>
          <a:xfrm>
            <a:off x="7993213" y="1585450"/>
            <a:ext cx="3114300" cy="12774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Presentación </a:t>
            </a:r>
            <a:r>
              <a:rPr b="1" lang="es-ES" sz="1900">
                <a:solidFill>
                  <a:srgbClr val="4A86E8"/>
                </a:solidFill>
                <a:latin typeface="Calibri"/>
                <a:ea typeface="Calibri"/>
                <a:cs typeface="Calibri"/>
                <a:sym typeface="Calibri"/>
              </a:rPr>
              <a:t>(80%)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Calidad </a:t>
            </a:r>
            <a:r>
              <a:rPr b="1" lang="es-ES" sz="1900">
                <a:solidFill>
                  <a:srgbClr val="4A86E8"/>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Variedad </a:t>
            </a:r>
            <a:r>
              <a:rPr b="1" lang="es-ES" sz="1900">
                <a:solidFill>
                  <a:srgbClr val="4A86E8"/>
                </a:solidFill>
                <a:latin typeface="Calibri"/>
                <a:ea typeface="Calibri"/>
                <a:cs typeface="Calibri"/>
                <a:sym typeface="Calibri"/>
              </a:rPr>
              <a:t>(71%)</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5"/>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11" name="Google Shape;511;p45"/>
          <p:cNvSpPr txBox="1"/>
          <p:nvPr/>
        </p:nvSpPr>
        <p:spPr>
          <a:xfrm>
            <a:off x="320966" y="731887"/>
            <a:ext cx="11535000" cy="5447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None/>
            </a:pPr>
            <a:r>
              <a:rPr lang="es-ES" sz="1900">
                <a:solidFill>
                  <a:schemeClr val="dk1"/>
                </a:solidFill>
                <a:latin typeface="Calibri"/>
                <a:ea typeface="Calibri"/>
                <a:cs typeface="Calibri"/>
                <a:sym typeface="Calibri"/>
              </a:rPr>
              <a:t>5.    </a:t>
            </a:r>
            <a:r>
              <a:rPr lang="es-ES" sz="1900">
                <a:solidFill>
                  <a:schemeClr val="dk1"/>
                </a:solidFill>
                <a:latin typeface="Calibri"/>
                <a:ea typeface="Calibri"/>
                <a:cs typeface="Calibri"/>
                <a:sym typeface="Calibri"/>
              </a:rPr>
              <a:t>Los productos más vendidos en las tiendas: </a:t>
            </a:r>
            <a:endParaRPr sz="1900">
              <a:solidFill>
                <a:schemeClr val="dk1"/>
              </a:solidFill>
              <a:latin typeface="Calibri"/>
              <a:ea typeface="Calibri"/>
              <a:cs typeface="Calibri"/>
              <a:sym typeface="Calibri"/>
            </a:endParaRPr>
          </a:p>
          <a:p>
            <a:pPr indent="0" lvl="0" marL="0" rtl="0" algn="just">
              <a:spcBef>
                <a:spcPts val="0"/>
              </a:spcBef>
              <a:spcAft>
                <a:spcPts val="0"/>
              </a:spcAft>
              <a:buNone/>
            </a:pPr>
            <a:r>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Imanes/Llaveros </a:t>
            </a:r>
            <a:r>
              <a:rPr b="1" lang="es-ES" sz="1900">
                <a:solidFill>
                  <a:srgbClr val="4A86E8"/>
                </a:solidFill>
                <a:latin typeface="Calibri"/>
                <a:ea typeface="Calibri"/>
                <a:cs typeface="Calibri"/>
                <a:sym typeface="Calibri"/>
              </a:rPr>
              <a:t>(18%)</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Joyería/Bisutería </a:t>
            </a:r>
            <a:r>
              <a:rPr b="1" lang="es-ES" sz="1900">
                <a:solidFill>
                  <a:srgbClr val="4A86E8"/>
                </a:solidFill>
                <a:latin typeface="Calibri"/>
                <a:ea typeface="Calibri"/>
                <a:cs typeface="Calibri"/>
                <a:sym typeface="Calibri"/>
              </a:rPr>
              <a:t>(17%)</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Artesanía</a:t>
            </a:r>
            <a:r>
              <a:rPr b="1" lang="es-ES" sz="1900">
                <a:solidFill>
                  <a:srgbClr val="4A86E8"/>
                </a:solidFill>
                <a:latin typeface="Calibri"/>
                <a:ea typeface="Calibri"/>
                <a:cs typeface="Calibri"/>
                <a:sym typeface="Calibri"/>
              </a:rPr>
              <a:t> (15%)</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Otros</a:t>
            </a:r>
            <a:r>
              <a:rPr b="1" lang="es-ES" sz="1900">
                <a:solidFill>
                  <a:srgbClr val="4A86E8"/>
                </a:solidFill>
                <a:latin typeface="Calibri"/>
                <a:ea typeface="Calibri"/>
                <a:cs typeface="Calibri"/>
                <a:sym typeface="Calibri"/>
              </a:rPr>
              <a:t> (14%)</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Librería/Papelería </a:t>
            </a:r>
            <a:r>
              <a:rPr b="1" lang="es-ES" sz="1900">
                <a:solidFill>
                  <a:srgbClr val="4A86E8"/>
                </a:solidFill>
                <a:latin typeface="Calibri"/>
                <a:ea typeface="Calibri"/>
                <a:cs typeface="Calibri"/>
                <a:sym typeface="Calibri"/>
              </a:rPr>
              <a:t>(10.3%)</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Postales </a:t>
            </a:r>
            <a:r>
              <a:rPr b="1" lang="es-ES" sz="1900">
                <a:solidFill>
                  <a:srgbClr val="4A86E8"/>
                </a:solidFill>
                <a:latin typeface="Calibri"/>
                <a:ea typeface="Calibri"/>
                <a:cs typeface="Calibri"/>
                <a:sym typeface="Calibri"/>
              </a:rPr>
              <a:t>(10%)</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Golosinas </a:t>
            </a:r>
            <a:r>
              <a:rPr b="1" lang="es-ES" sz="1900">
                <a:solidFill>
                  <a:srgbClr val="4A86E8"/>
                </a:solidFill>
                <a:latin typeface="Calibri"/>
                <a:ea typeface="Calibri"/>
                <a:cs typeface="Calibri"/>
                <a:sym typeface="Calibri"/>
              </a:rPr>
              <a:t>(10%)</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Cosmética/Perfumería</a:t>
            </a:r>
            <a:r>
              <a:rPr b="1" lang="es-ES" sz="1900">
                <a:solidFill>
                  <a:srgbClr val="4A86E8"/>
                </a:solidFill>
                <a:latin typeface="Calibri"/>
                <a:ea typeface="Calibri"/>
                <a:cs typeface="Calibri"/>
                <a:sym typeface="Calibri"/>
              </a:rPr>
              <a:t> (6%)</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0" lvl="0" marL="0" rtl="0" algn="just">
              <a:spcBef>
                <a:spcPts val="0"/>
              </a:spcBef>
              <a:spcAft>
                <a:spcPts val="0"/>
              </a:spcAft>
              <a:buNone/>
            </a:pPr>
            <a:r>
              <a:rPr lang="es-ES" sz="1900">
                <a:solidFill>
                  <a:schemeClr val="dk1"/>
                </a:solidFill>
                <a:latin typeface="Calibri"/>
                <a:ea typeface="Calibri"/>
                <a:cs typeface="Calibri"/>
                <a:sym typeface="Calibri"/>
              </a:rPr>
              <a:t>6.    La </a:t>
            </a:r>
            <a:r>
              <a:rPr b="1" lang="es-ES" sz="1900">
                <a:solidFill>
                  <a:schemeClr val="dk1"/>
                </a:solidFill>
                <a:latin typeface="Calibri"/>
                <a:ea typeface="Calibri"/>
                <a:cs typeface="Calibri"/>
                <a:sym typeface="Calibri"/>
              </a:rPr>
              <a:t>nacionalidad </a:t>
            </a:r>
            <a:r>
              <a:rPr lang="es-ES" sz="1900">
                <a:solidFill>
                  <a:schemeClr val="dk1"/>
                </a:solidFill>
                <a:latin typeface="Calibri"/>
                <a:ea typeface="Calibri"/>
                <a:cs typeface="Calibri"/>
                <a:sym typeface="Calibri"/>
              </a:rPr>
              <a:t>de la mayoría de los clientes de las tiendas en su conjunto es:</a:t>
            </a:r>
            <a:endParaRPr sz="1900">
              <a:solidFill>
                <a:schemeClr val="dk1"/>
              </a:solidFill>
              <a:latin typeface="Calibri"/>
              <a:ea typeface="Calibri"/>
              <a:cs typeface="Calibri"/>
              <a:sym typeface="Calibri"/>
            </a:endParaRPr>
          </a:p>
          <a:p>
            <a:pPr indent="0" lvl="0" marL="0" rtl="0" algn="just">
              <a:spcBef>
                <a:spcPts val="0"/>
              </a:spcBef>
              <a:spcAft>
                <a:spcPts val="0"/>
              </a:spcAft>
              <a:buNone/>
            </a:pPr>
            <a:r>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Española</a:t>
            </a:r>
            <a:r>
              <a:rPr b="1" lang="es-ES" sz="1900">
                <a:solidFill>
                  <a:srgbClr val="4A86E8"/>
                </a:solidFill>
                <a:latin typeface="Calibri"/>
                <a:ea typeface="Calibri"/>
                <a:cs typeface="Calibri"/>
                <a:sym typeface="Calibri"/>
              </a:rPr>
              <a:t> (53%)</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Francesa </a:t>
            </a:r>
            <a:r>
              <a:rPr b="1" lang="es-ES" sz="1900">
                <a:solidFill>
                  <a:srgbClr val="4A86E8"/>
                </a:solidFill>
                <a:latin typeface="Calibri"/>
                <a:ea typeface="Calibri"/>
                <a:cs typeface="Calibri"/>
                <a:sym typeface="Calibri"/>
              </a:rPr>
              <a:t>(16%)</a:t>
            </a:r>
            <a:r>
              <a:rPr lang="es-ES"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Canaria</a:t>
            </a:r>
            <a:r>
              <a:rPr b="1" lang="es-ES" sz="1900">
                <a:solidFill>
                  <a:srgbClr val="4A86E8"/>
                </a:solidFill>
                <a:latin typeface="Calibri"/>
                <a:ea typeface="Calibri"/>
                <a:cs typeface="Calibri"/>
                <a:sym typeface="Calibri"/>
              </a:rPr>
              <a:t> (9.3%)</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rPr lang="es-ES" sz="1900">
                <a:latin typeface="Calibri"/>
                <a:ea typeface="Calibri"/>
                <a:cs typeface="Calibri"/>
                <a:sym typeface="Calibri"/>
              </a:rPr>
              <a:t>*Tener en cuenta que las muestras de este trimestre no son representativas para ningún centro ni en el global.</a:t>
            </a:r>
            <a:endParaRPr sz="1900">
              <a:latin typeface="Calibri"/>
              <a:ea typeface="Calibri"/>
              <a:cs typeface="Calibri"/>
              <a:sym typeface="Calibri"/>
            </a:endParaRPr>
          </a:p>
        </p:txBody>
      </p:sp>
      <p:sp>
        <p:nvSpPr>
          <p:cNvPr id="512" name="Google Shape;512;p45"/>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13" name="Google Shape;513;p45"/>
          <p:cNvSpPr txBox="1"/>
          <p:nvPr/>
        </p:nvSpPr>
        <p:spPr>
          <a:xfrm>
            <a:off x="5537050" y="1045625"/>
            <a:ext cx="3871800" cy="27399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Postales</a:t>
            </a:r>
            <a:r>
              <a:rPr b="1" lang="es-ES" sz="1900">
                <a:solidFill>
                  <a:srgbClr val="4A86E8"/>
                </a:solidFill>
                <a:latin typeface="Calibri"/>
                <a:ea typeface="Calibri"/>
                <a:cs typeface="Calibri"/>
                <a:sym typeface="Calibri"/>
              </a:rPr>
              <a:t> (23%)</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Otros</a:t>
            </a:r>
            <a:r>
              <a:rPr b="1" lang="es-ES" sz="1900">
                <a:solidFill>
                  <a:srgbClr val="4A86E8"/>
                </a:solidFill>
                <a:latin typeface="Calibri"/>
                <a:ea typeface="Calibri"/>
                <a:cs typeface="Calibri"/>
                <a:sym typeface="Calibri"/>
              </a:rPr>
              <a:t> (18%)</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Imanes/Llaveros</a:t>
            </a:r>
            <a:r>
              <a:rPr b="1" lang="es-ES" sz="1900">
                <a:solidFill>
                  <a:srgbClr val="4A86E8"/>
                </a:solidFill>
                <a:latin typeface="Calibri"/>
                <a:ea typeface="Calibri"/>
                <a:cs typeface="Calibri"/>
                <a:sym typeface="Calibri"/>
              </a:rPr>
              <a:t> (15%)</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Librería/Papelería</a:t>
            </a:r>
            <a:r>
              <a:rPr b="1" lang="es-ES" sz="1900">
                <a:solidFill>
                  <a:srgbClr val="4A86E8"/>
                </a:solidFill>
                <a:latin typeface="Calibri"/>
                <a:ea typeface="Calibri"/>
                <a:cs typeface="Calibri"/>
                <a:sym typeface="Calibri"/>
              </a:rPr>
              <a:t> (13%)</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Artesanía</a:t>
            </a:r>
            <a:r>
              <a:rPr b="1" lang="es-ES" sz="1900">
                <a:solidFill>
                  <a:srgbClr val="4A86E8"/>
                </a:solidFill>
                <a:latin typeface="Calibri"/>
                <a:ea typeface="Calibri"/>
                <a:cs typeface="Calibri"/>
                <a:sym typeface="Calibri"/>
              </a:rPr>
              <a:t> (11%)</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Joyería/Bisutería</a:t>
            </a:r>
            <a:r>
              <a:rPr b="1" lang="es-ES" sz="1900">
                <a:solidFill>
                  <a:srgbClr val="4A86E8"/>
                </a:solidFill>
                <a:latin typeface="Calibri"/>
                <a:ea typeface="Calibri"/>
                <a:cs typeface="Calibri"/>
                <a:sym typeface="Calibri"/>
              </a:rPr>
              <a:t> (8%)</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Cosmética/Perfumería</a:t>
            </a:r>
            <a:r>
              <a:rPr b="1" lang="es-ES" sz="1900">
                <a:solidFill>
                  <a:srgbClr val="4A86E8"/>
                </a:solidFill>
                <a:latin typeface="Calibri"/>
                <a:ea typeface="Calibri"/>
                <a:cs typeface="Calibri"/>
                <a:sym typeface="Calibri"/>
              </a:rPr>
              <a:t> (6%)</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Golosinas</a:t>
            </a:r>
            <a:r>
              <a:rPr b="1" lang="es-ES" sz="1900">
                <a:solidFill>
                  <a:srgbClr val="4A86E8"/>
                </a:solidFill>
                <a:latin typeface="Calibri"/>
                <a:ea typeface="Calibri"/>
                <a:cs typeface="Calibri"/>
                <a:sym typeface="Calibri"/>
              </a:rPr>
              <a:t> (6%)</a:t>
            </a:r>
            <a:endParaRPr b="1" sz="1900">
              <a:solidFill>
                <a:srgbClr val="4A86E8"/>
              </a:solidFill>
              <a:latin typeface="Calibri"/>
              <a:ea typeface="Calibri"/>
              <a:cs typeface="Calibri"/>
              <a:sym typeface="Calibri"/>
            </a:endParaRPr>
          </a:p>
        </p:txBody>
      </p:sp>
      <p:sp>
        <p:nvSpPr>
          <p:cNvPr id="514" name="Google Shape;514;p45"/>
          <p:cNvSpPr txBox="1"/>
          <p:nvPr/>
        </p:nvSpPr>
        <p:spPr>
          <a:xfrm>
            <a:off x="5537050" y="4218725"/>
            <a:ext cx="3871800" cy="12774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Española</a:t>
            </a:r>
            <a:r>
              <a:rPr b="1" lang="es-ES" sz="1900">
                <a:solidFill>
                  <a:srgbClr val="4A86E8"/>
                </a:solidFill>
                <a:latin typeface="Calibri"/>
                <a:ea typeface="Calibri"/>
                <a:cs typeface="Calibri"/>
                <a:sym typeface="Calibri"/>
              </a:rPr>
              <a:t> (49%)</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Francesa </a:t>
            </a:r>
            <a:r>
              <a:rPr b="1" lang="es-ES" sz="1900">
                <a:solidFill>
                  <a:srgbClr val="4A86E8"/>
                </a:solidFill>
                <a:latin typeface="Calibri"/>
                <a:ea typeface="Calibri"/>
                <a:cs typeface="Calibri"/>
                <a:sym typeface="Calibri"/>
              </a:rPr>
              <a:t>(23%)</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Alemana</a:t>
            </a:r>
            <a:r>
              <a:rPr b="1" lang="es-ES" sz="1900">
                <a:solidFill>
                  <a:srgbClr val="4A86E8"/>
                </a:solidFill>
                <a:latin typeface="Calibri"/>
                <a:ea typeface="Calibri"/>
                <a:cs typeface="Calibri"/>
                <a:sym typeface="Calibri"/>
              </a:rPr>
              <a:t> (12%)</a:t>
            </a:r>
            <a:endParaRPr b="1" sz="1900">
              <a:solidFill>
                <a:srgbClr val="4A86E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6"/>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521" name="Google Shape;521;p46"/>
          <p:cNvSpPr txBox="1"/>
          <p:nvPr/>
        </p:nvSpPr>
        <p:spPr>
          <a:xfrm>
            <a:off x="320966" y="731887"/>
            <a:ext cx="11535000" cy="5447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marR="0" rtl="0" algn="just">
              <a:spcBef>
                <a:spcPts val="0"/>
              </a:spcBef>
              <a:spcAft>
                <a:spcPts val="0"/>
              </a:spcAft>
              <a:buNone/>
            </a:pPr>
            <a:r>
              <a:t/>
            </a:r>
            <a:endParaRPr sz="1900">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Dada la poca representatividad de las encuestas recabadas, se considera no dar recomendaciones y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trabajar en el aumento de la muestra.</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En la diapositiva 17 faltan algunos datos de la comparativa del Q3 2020, ya que no se pudieron extraer del informe en cuestión, aún así, se consideró exponerlos para reflejar que el orden de promotores en dicha comparativa se mantiene.</a:t>
            </a:r>
            <a:endParaRPr sz="1900">
              <a:solidFill>
                <a:schemeClr val="dk1"/>
              </a:solidFill>
              <a:latin typeface="Calibri"/>
              <a:ea typeface="Calibri"/>
              <a:cs typeface="Calibri"/>
              <a:sym typeface="Calibri"/>
            </a:endParaRPr>
          </a:p>
        </p:txBody>
      </p:sp>
      <p:sp>
        <p:nvSpPr>
          <p:cNvPr id="522" name="Google Shape;522;p46"/>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descr="Resultado de imagen de iconos compras" id="221" name="Google Shape;221;p2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222" name="Google Shape;222;p2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23" name="Google Shape;223;p29"/>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224" name="Google Shape;224;p29"/>
          <p:cNvSpPr/>
          <p:nvPr/>
        </p:nvSpPr>
        <p:spPr>
          <a:xfrm>
            <a:off x="951670" y="929464"/>
            <a:ext cx="10378975" cy="390151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Técnica……………………………………………..……………………………...…....3</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a:t>
            </a:r>
            <a:r>
              <a:rPr lang="es-ES" sz="2400">
                <a:solidFill>
                  <a:srgbClr val="595959"/>
                </a:solidFill>
                <a:latin typeface="Quattrocento Sans"/>
                <a:ea typeface="Quattrocento Sans"/>
                <a:cs typeface="Quattrocento Sans"/>
                <a:sym typeface="Quattrocento Sans"/>
              </a:rPr>
              <a:t>…………………………………………………………………..…………………6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a:t>
            </a:r>
            <a:r>
              <a:rPr lang="es-ES" sz="2400">
                <a:solidFill>
                  <a:srgbClr val="595959"/>
                </a:solidFill>
                <a:latin typeface="Quattrocento Sans"/>
                <a:ea typeface="Quattrocento Sans"/>
                <a:cs typeface="Quattrocento Sans"/>
                <a:sym typeface="Quattrocento Sans"/>
              </a:rPr>
              <a:t>…………………………………………………………………………………………..…….7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Productos……………………………………………………………………………………………...…………..….11</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Nacionalidad…………………………………………………………………………………………..…………...13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Recomendaciones………………………………………………….......….……15</a:t>
            </a:r>
            <a:endParaRPr/>
          </a:p>
          <a:p>
            <a:pPr indent="0" lvl="0" marL="0" marR="0" rtl="0" algn="just">
              <a:lnSpc>
                <a:spcPct val="150000"/>
              </a:lnSpc>
              <a:spcBef>
                <a:spcPts val="0"/>
              </a:spcBef>
              <a:spcAft>
                <a:spcPts val="0"/>
              </a:spcAft>
              <a:buNone/>
            </a:pPr>
            <a:r>
              <a:t/>
            </a:r>
            <a:endParaRPr/>
          </a:p>
        </p:txBody>
      </p:sp>
      <p:sp>
        <p:nvSpPr>
          <p:cNvPr id="225" name="Google Shape;225;p2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FF0000"/>
              </a:buClr>
              <a:buSzPts val="3800"/>
              <a:buFont typeface="Quattrocento Sans"/>
              <a:buNone/>
            </a:pPr>
            <a:r>
              <a:rPr b="1" lang="es-ES" sz="3800">
                <a:solidFill>
                  <a:srgbClr val="073763"/>
                </a:solidFill>
                <a:latin typeface="Quattrocento Sans"/>
                <a:ea typeface="Quattrocento Sans"/>
                <a:cs typeface="Quattrocento Sans"/>
                <a:sym typeface="Quattrocento Sans"/>
              </a:rPr>
              <a:t>Objetivo y ficha técnica</a:t>
            </a:r>
            <a:endParaRPr>
              <a:solidFill>
                <a:srgbClr val="073763"/>
              </a:solidFill>
            </a:endParaRPr>
          </a:p>
        </p:txBody>
      </p:sp>
      <p:sp>
        <p:nvSpPr>
          <p:cNvPr id="233" name="Google Shape;233;p30"/>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Objetivo</a:t>
            </a:r>
            <a:endParaRPr sz="1700">
              <a:solidFill>
                <a:srgbClr val="434343"/>
              </a:solidFill>
              <a:latin typeface="Quattrocento Sans"/>
              <a:ea typeface="Quattrocento Sans"/>
              <a:cs typeface="Quattrocento Sans"/>
              <a:sym typeface="Quattrocento Sans"/>
            </a:endParaRPr>
          </a:p>
        </p:txBody>
      </p:sp>
      <p:sp>
        <p:nvSpPr>
          <p:cNvPr id="234" name="Google Shape;234;p30"/>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TIENDAS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235" name="Google Shape;235;p30"/>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36" name="Google Shape;236;p30"/>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Universo</a:t>
            </a:r>
            <a:endParaRPr sz="1700">
              <a:solidFill>
                <a:srgbClr val="434343"/>
              </a:solidFill>
              <a:latin typeface="Quattrocento Sans"/>
              <a:ea typeface="Quattrocento Sans"/>
              <a:cs typeface="Quattrocento Sans"/>
              <a:sym typeface="Quattrocento Sans"/>
            </a:endParaRPr>
          </a:p>
        </p:txBody>
      </p:sp>
      <p:sp>
        <p:nvSpPr>
          <p:cNvPr id="237" name="Google Shape;237;p30"/>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238" name="Google Shape;238;p30"/>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239" name="Google Shape;239;p30"/>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IPADs y administrado por los vendedores</a:t>
            </a:r>
            <a:endParaRPr/>
          </a:p>
        </p:txBody>
      </p:sp>
      <p:sp>
        <p:nvSpPr>
          <p:cNvPr id="240" name="Google Shape;240;p30"/>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241" name="Google Shape;241;p30"/>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242" name="Google Shape;242;p30"/>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243" name="Google Shape;243;p30"/>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Alcance </a:t>
            </a:r>
            <a:endParaRPr sz="1700">
              <a:solidFill>
                <a:srgbClr val="434343"/>
              </a:solidFill>
              <a:latin typeface="Quattrocento Sans"/>
              <a:ea typeface="Quattrocento Sans"/>
              <a:cs typeface="Quattrocento Sans"/>
              <a:sym typeface="Quattrocento Sans"/>
            </a:endParaRPr>
          </a:p>
        </p:txBody>
      </p:sp>
      <p:sp>
        <p:nvSpPr>
          <p:cNvPr id="244" name="Google Shape;244;p30"/>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TIENDAS</a:t>
            </a:r>
            <a:endParaRPr/>
          </a:p>
        </p:txBody>
      </p:sp>
      <p:sp>
        <p:nvSpPr>
          <p:cNvPr id="245" name="Google Shape;245;p30"/>
          <p:cNvSpPr/>
          <p:nvPr/>
        </p:nvSpPr>
        <p:spPr>
          <a:xfrm>
            <a:off x="334418" y="6166098"/>
            <a:ext cx="11561146" cy="309968"/>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300">
                <a:solidFill>
                  <a:srgbClr val="0070C0"/>
                </a:solidFill>
                <a:latin typeface="Calibri"/>
                <a:ea typeface="Calibri"/>
                <a:cs typeface="Calibri"/>
                <a:sym typeface="Calibri"/>
              </a:rPr>
              <a:t>Notas:</a:t>
            </a:r>
            <a:r>
              <a:rPr lang="es-ES" sz="1300">
                <a:solidFill>
                  <a:srgbClr val="0070C0"/>
                </a:solidFill>
                <a:latin typeface="Quattrocento Sans"/>
                <a:ea typeface="Quattrocento Sans"/>
                <a:cs typeface="Quattrocento Sans"/>
                <a:sym typeface="Quattrocento Sans"/>
              </a:rPr>
              <a:t>. Todos los errores muestrales han sido calculados para un Nivel de Confianza del 95%</a:t>
            </a:r>
            <a:endParaRPr sz="1300">
              <a:solidFill>
                <a:srgbClr val="0070C0"/>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s-ES" sz="1300">
                <a:solidFill>
                  <a:srgbClr val="0070C0"/>
                </a:solidFill>
                <a:latin typeface="Quattrocento Sans"/>
                <a:ea typeface="Quattrocento Sans"/>
                <a:cs typeface="Quattrocento Sans"/>
                <a:sym typeface="Quattrocento Sans"/>
              </a:rPr>
              <a:t>En este periodo ningún centro obtiene una muestra representativa, por lo que los datos no obtienen suficiente fiabilidad.</a:t>
            </a:r>
            <a:endParaRPr sz="1300">
              <a:solidFill>
                <a:srgbClr val="0070C0"/>
              </a:solidFill>
              <a:latin typeface="Quattrocento Sans"/>
              <a:ea typeface="Quattrocento Sans"/>
              <a:cs typeface="Quattrocento Sans"/>
              <a:sym typeface="Quattrocento Sans"/>
            </a:endParaRPr>
          </a:p>
        </p:txBody>
      </p:sp>
      <p:sp>
        <p:nvSpPr>
          <p:cNvPr id="246" name="Google Shape;246;p30"/>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1/07 al 30/09</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2021</a:t>
            </a:r>
            <a:endParaRPr/>
          </a:p>
        </p:txBody>
      </p:sp>
      <p:sp>
        <p:nvSpPr>
          <p:cNvPr id="247" name="Google Shape;247;p30"/>
          <p:cNvSpPr txBox="1"/>
          <p:nvPr/>
        </p:nvSpPr>
        <p:spPr>
          <a:xfrm>
            <a:off x="737619" y="5418947"/>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 Global</a:t>
            </a:r>
            <a:endParaRPr sz="1400">
              <a:solidFill>
                <a:srgbClr val="434343"/>
              </a:solidFill>
              <a:latin typeface="Quattrocento Sans"/>
              <a:ea typeface="Quattrocento Sans"/>
              <a:cs typeface="Quattrocento Sans"/>
              <a:sym typeface="Quattrocento Sans"/>
            </a:endParaRPr>
          </a:p>
        </p:txBody>
      </p:sp>
      <p:sp>
        <p:nvSpPr>
          <p:cNvPr id="248" name="Google Shape;248;p30"/>
          <p:cNvSpPr/>
          <p:nvPr/>
        </p:nvSpPr>
        <p:spPr>
          <a:xfrm>
            <a:off x="2211719" y="5297967"/>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206</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249" name="Google Shape;249;p30"/>
          <p:cNvSpPr txBox="1"/>
          <p:nvPr/>
        </p:nvSpPr>
        <p:spPr>
          <a:xfrm>
            <a:off x="751641" y="4567560"/>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Error</a:t>
            </a:r>
            <a:endParaRPr>
              <a:solidFill>
                <a:srgbClr val="434343"/>
              </a:solidFill>
            </a:endParaRPr>
          </a:p>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Muestral Globa</a:t>
            </a:r>
            <a:r>
              <a:rPr lang="es-ES" sz="1600">
                <a:solidFill>
                  <a:srgbClr val="434343"/>
                </a:solidFill>
                <a:latin typeface="Quattrocento Sans"/>
                <a:ea typeface="Quattrocento Sans"/>
                <a:cs typeface="Quattrocento Sans"/>
                <a:sym typeface="Quattrocento Sans"/>
              </a:rPr>
              <a:t>l</a:t>
            </a:r>
            <a:endParaRPr sz="1600">
              <a:solidFill>
                <a:srgbClr val="434343"/>
              </a:solidFill>
              <a:latin typeface="Quattrocento Sans"/>
              <a:ea typeface="Quattrocento Sans"/>
              <a:cs typeface="Quattrocento Sans"/>
              <a:sym typeface="Quattrocento Sans"/>
            </a:endParaRPr>
          </a:p>
        </p:txBody>
      </p:sp>
      <p:sp>
        <p:nvSpPr>
          <p:cNvPr id="250" name="Google Shape;250;p3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251" name="Google Shape;251;p30"/>
          <p:cNvSpPr/>
          <p:nvPr/>
        </p:nvSpPr>
        <p:spPr>
          <a:xfrm>
            <a:off x="2211719" y="4567545"/>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FF0000"/>
                </a:solidFill>
                <a:latin typeface="Calibri"/>
                <a:ea typeface="Calibri"/>
                <a:cs typeface="Calibri"/>
                <a:sym typeface="Calibri"/>
              </a:rPr>
              <a:t>∓6.8%</a:t>
            </a:r>
            <a:endParaRPr b="1" sz="1800">
              <a:solidFill>
                <a:srgbClr val="FF000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None/>
            </a:pPr>
            <a:r>
              <a:rPr b="1" lang="es-ES" sz="1800">
                <a:solidFill>
                  <a:srgbClr val="FF0000"/>
                </a:solidFill>
                <a:latin typeface="Quattrocento Sans"/>
                <a:ea typeface="Quattrocento Sans"/>
                <a:cs typeface="Quattrocento Sans"/>
                <a:sym typeface="Quattrocento Sans"/>
              </a:rPr>
              <a:t>NC 95%</a:t>
            </a:r>
            <a:endParaRPr>
              <a:solidFill>
                <a:srgbClr val="FF0000"/>
              </a:solidFill>
            </a:endParaRPr>
          </a:p>
        </p:txBody>
      </p:sp>
      <p:grpSp>
        <p:nvGrpSpPr>
          <p:cNvPr id="252" name="Google Shape;252;p30"/>
          <p:cNvGrpSpPr/>
          <p:nvPr/>
        </p:nvGrpSpPr>
        <p:grpSpPr>
          <a:xfrm>
            <a:off x="4543465" y="3836552"/>
            <a:ext cx="5274878" cy="2122837"/>
            <a:chOff x="6671270" y="3717505"/>
            <a:chExt cx="5040495" cy="2122837"/>
          </a:xfrm>
        </p:grpSpPr>
        <p:sp>
          <p:nvSpPr>
            <p:cNvPr id="253" name="Google Shape;253;p30"/>
            <p:cNvSpPr/>
            <p:nvPr/>
          </p:nvSpPr>
          <p:spPr>
            <a:xfrm>
              <a:off x="6757734"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3</a:t>
              </a:r>
              <a:endParaRPr/>
            </a:p>
          </p:txBody>
        </p:sp>
        <p:sp>
          <p:nvSpPr>
            <p:cNvPr id="254" name="Google Shape;254;p30"/>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Jardín de Cactus</a:t>
              </a:r>
              <a:endParaRPr sz="1400">
                <a:solidFill>
                  <a:srgbClr val="434343"/>
                </a:solidFill>
                <a:latin typeface="Quattrocento Sans"/>
                <a:ea typeface="Quattrocento Sans"/>
                <a:cs typeface="Quattrocento Sans"/>
                <a:sym typeface="Quattrocento Sans"/>
              </a:endParaRPr>
            </a:p>
          </p:txBody>
        </p:sp>
        <p:sp>
          <p:nvSpPr>
            <p:cNvPr id="255" name="Google Shape;255;p30"/>
            <p:cNvSpPr/>
            <p:nvPr/>
          </p:nvSpPr>
          <p:spPr>
            <a:xfrm>
              <a:off x="8053878"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33</a:t>
              </a:r>
              <a:endParaRPr/>
            </a:p>
          </p:txBody>
        </p:sp>
        <p:sp>
          <p:nvSpPr>
            <p:cNvPr id="256" name="Google Shape;256;p30"/>
            <p:cNvSpPr txBox="1"/>
            <p:nvPr/>
          </p:nvSpPr>
          <p:spPr>
            <a:xfrm>
              <a:off x="7823397" y="371750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Casa-Museo  del Campesino</a:t>
              </a:r>
              <a:endParaRPr sz="1400">
                <a:solidFill>
                  <a:srgbClr val="434343"/>
                </a:solidFill>
                <a:latin typeface="Quattrocento Sans"/>
                <a:ea typeface="Quattrocento Sans"/>
                <a:cs typeface="Quattrocento Sans"/>
                <a:sym typeface="Quattrocento Sans"/>
              </a:endParaRPr>
            </a:p>
          </p:txBody>
        </p:sp>
        <p:sp>
          <p:nvSpPr>
            <p:cNvPr id="257" name="Google Shape;257;p30"/>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105</a:t>
              </a:r>
              <a:endParaRPr/>
            </a:p>
          </p:txBody>
        </p:sp>
        <p:sp>
          <p:nvSpPr>
            <p:cNvPr id="258" name="Google Shape;258;p30"/>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Mirador del Río</a:t>
              </a:r>
              <a:endParaRPr sz="1400">
                <a:solidFill>
                  <a:srgbClr val="434343"/>
                </a:solidFill>
                <a:latin typeface="Quattrocento Sans"/>
                <a:ea typeface="Quattrocento Sans"/>
                <a:cs typeface="Quattrocento Sans"/>
                <a:sym typeface="Quattrocento Sans"/>
              </a:endParaRPr>
            </a:p>
          </p:txBody>
        </p:sp>
        <p:sp>
          <p:nvSpPr>
            <p:cNvPr id="259" name="Google Shape;259;p30"/>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56.6% </a:t>
              </a:r>
              <a:endParaRPr>
                <a:solidFill>
                  <a:srgbClr val="FF0000"/>
                </a:solidFill>
              </a:endParaRPr>
            </a:p>
          </p:txBody>
        </p:sp>
        <p:sp>
          <p:nvSpPr>
            <p:cNvPr id="260" name="Google Shape;260;p30"/>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16.9% </a:t>
              </a:r>
              <a:endParaRPr/>
            </a:p>
          </p:txBody>
        </p:sp>
        <p:sp>
          <p:nvSpPr>
            <p:cNvPr id="261" name="Google Shape;261;p30"/>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9.5%</a:t>
              </a:r>
              <a:endParaRPr>
                <a:solidFill>
                  <a:srgbClr val="FF0000"/>
                </a:solidFill>
              </a:endParaRPr>
            </a:p>
          </p:txBody>
        </p:sp>
        <p:sp>
          <p:nvSpPr>
            <p:cNvPr id="262" name="Google Shape;262;p30"/>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65</a:t>
              </a:r>
              <a:endParaRPr/>
            </a:p>
          </p:txBody>
        </p:sp>
        <p:sp>
          <p:nvSpPr>
            <p:cNvPr id="263" name="Google Shape;263;p30"/>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Montañas del Fuego</a:t>
              </a:r>
              <a:endParaRPr sz="1400">
                <a:solidFill>
                  <a:srgbClr val="434343"/>
                </a:solidFill>
                <a:latin typeface="Quattrocento Sans"/>
                <a:ea typeface="Quattrocento Sans"/>
                <a:cs typeface="Quattrocento Sans"/>
                <a:sym typeface="Quattrocento Sans"/>
              </a:endParaRPr>
            </a:p>
          </p:txBody>
        </p:sp>
        <p:sp>
          <p:nvSpPr>
            <p:cNvPr id="264" name="Google Shape;264;p30"/>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12.1%</a:t>
              </a:r>
              <a:endParaRPr>
                <a:solidFill>
                  <a:srgbClr val="FF0000"/>
                </a:solidFill>
              </a:endParaRPr>
            </a:p>
          </p:txBody>
        </p:sp>
      </p:grpSp>
      <p:sp>
        <p:nvSpPr>
          <p:cNvPr id="265" name="Google Shape;265;p30"/>
          <p:cNvSpPr txBox="1"/>
          <p:nvPr/>
        </p:nvSpPr>
        <p:spPr>
          <a:xfrm>
            <a:off x="9890443" y="3847398"/>
            <a:ext cx="1115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Jameos del Agua</a:t>
            </a:r>
            <a:endParaRPr sz="1400">
              <a:solidFill>
                <a:srgbClr val="434343"/>
              </a:solidFill>
              <a:latin typeface="Quattrocento Sans"/>
              <a:ea typeface="Quattrocento Sans"/>
              <a:cs typeface="Quattrocento Sans"/>
              <a:sym typeface="Quattrocento Sans"/>
            </a:endParaRPr>
          </a:p>
        </p:txBody>
      </p:sp>
      <p:sp>
        <p:nvSpPr>
          <p:cNvPr id="266" name="Google Shape;266;p30"/>
          <p:cNvSpPr/>
          <p:nvPr/>
        </p:nvSpPr>
        <p:spPr>
          <a:xfrm>
            <a:off x="9996768" y="4620411"/>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a:t>
            </a:r>
            <a:endParaRPr>
              <a:solidFill>
                <a:srgbClr val="FF0000"/>
              </a:solidFill>
            </a:endParaRPr>
          </a:p>
        </p:txBody>
      </p:sp>
      <p:sp>
        <p:nvSpPr>
          <p:cNvPr id="267" name="Google Shape;267;p30"/>
          <p:cNvSpPr/>
          <p:nvPr/>
        </p:nvSpPr>
        <p:spPr>
          <a:xfrm>
            <a:off x="9996768" y="5393239"/>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0</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31" title="Gráfico"/>
          <p:cNvPicPr preferRelativeResize="0"/>
          <p:nvPr/>
        </p:nvPicPr>
        <p:blipFill>
          <a:blip r:embed="rId3">
            <a:alphaModFix/>
          </a:blip>
          <a:stretch>
            <a:fillRect/>
          </a:stretch>
        </p:blipFill>
        <p:spPr>
          <a:xfrm>
            <a:off x="6461662" y="3015625"/>
            <a:ext cx="5556315" cy="3435675"/>
          </a:xfrm>
          <a:prstGeom prst="rect">
            <a:avLst/>
          </a:prstGeom>
          <a:noFill/>
          <a:ln>
            <a:noFill/>
          </a:ln>
        </p:spPr>
      </p:pic>
      <p:sp>
        <p:nvSpPr>
          <p:cNvPr id="274" name="Google Shape;274;p31"/>
          <p:cNvSpPr txBox="1"/>
          <p:nvPr/>
        </p:nvSpPr>
        <p:spPr>
          <a:xfrm>
            <a:off x="237290" y="1572406"/>
            <a:ext cx="8143932"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5400"/>
              <a:buFont typeface="Calibri"/>
              <a:buNone/>
            </a:pPr>
            <a:r>
              <a:rPr b="1" lang="es-ES" sz="5400">
                <a:solidFill>
                  <a:srgbClr val="00B0F0"/>
                </a:solidFill>
                <a:latin typeface="Calibri"/>
                <a:ea typeface="Calibri"/>
                <a:cs typeface="Calibri"/>
                <a:sym typeface="Calibri"/>
              </a:rPr>
              <a:t>49</a:t>
            </a:r>
            <a:r>
              <a:rPr b="1" i="0" lang="es-ES" sz="54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los visitantes recomiendan las tiendas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200" u="none" cap="none" strike="noStrike">
              <a:solidFill>
                <a:srgbClr val="00B0F0"/>
              </a:solidFill>
              <a:latin typeface="Calibri"/>
              <a:ea typeface="Calibri"/>
              <a:cs typeface="Calibri"/>
              <a:sym typeface="Calibri"/>
            </a:endParaRPr>
          </a:p>
        </p:txBody>
      </p:sp>
      <p:sp>
        <p:nvSpPr>
          <p:cNvPr id="275" name="Google Shape;275;p31"/>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Recomendación</a:t>
            </a:r>
            <a:endParaRPr b="1" i="0" sz="3200" u="none" cap="none" strike="noStrike">
              <a:solidFill>
                <a:srgbClr val="073763"/>
              </a:solidFill>
              <a:latin typeface="Quattrocento Sans"/>
              <a:ea typeface="Quattrocento Sans"/>
              <a:cs typeface="Quattrocento Sans"/>
              <a:sym typeface="Quattrocento Sans"/>
            </a:endParaRPr>
          </a:p>
        </p:txBody>
      </p:sp>
      <p:sp>
        <p:nvSpPr>
          <p:cNvPr id="276" name="Google Shape;276;p31"/>
          <p:cNvSpPr txBox="1"/>
          <p:nvPr/>
        </p:nvSpPr>
        <p:spPr>
          <a:xfrm>
            <a:off x="142876" y="786588"/>
            <a:ext cx="11024428" cy="64294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277" name="Google Shape;277;p31"/>
          <p:cNvSpPr txBox="1"/>
          <p:nvPr>
            <p:ph idx="12" type="sldNum"/>
          </p:nvPr>
        </p:nvSpPr>
        <p:spPr>
          <a:xfrm>
            <a:off x="9011416" y="64512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78" name="Google Shape;278;p31"/>
          <p:cNvPicPr preferRelativeResize="0"/>
          <p:nvPr/>
        </p:nvPicPr>
        <p:blipFill rotWithShape="1">
          <a:blip r:embed="rId4">
            <a:alphaModFix/>
          </a:blip>
          <a:srcRect b="0" l="0" r="0" t="0"/>
          <a:stretch/>
        </p:blipFill>
        <p:spPr>
          <a:xfrm>
            <a:off x="7428344" y="3898993"/>
            <a:ext cx="3809100" cy="2143200"/>
          </a:xfrm>
          <a:prstGeom prst="rect">
            <a:avLst/>
          </a:prstGeom>
          <a:noFill/>
          <a:ln>
            <a:noFill/>
          </a:ln>
        </p:spPr>
      </p:pic>
      <p:sp>
        <p:nvSpPr>
          <p:cNvPr id="279" name="Google Shape;279;p31"/>
          <p:cNvSpPr txBox="1"/>
          <p:nvPr/>
        </p:nvSpPr>
        <p:spPr>
          <a:xfrm>
            <a:off x="3237686" y="0"/>
            <a:ext cx="12190413" cy="1683473"/>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lnSpc>
                <a:spcPct val="150000"/>
              </a:lnSpc>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    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280" name="Google Shape;280;p31"/>
          <p:cNvSpPr txBox="1"/>
          <p:nvPr/>
        </p:nvSpPr>
        <p:spPr>
          <a:xfrm>
            <a:off x="8813581" y="4369110"/>
            <a:ext cx="7143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400"/>
              <a:buFont typeface="Quattrocento Sans"/>
              <a:buNone/>
            </a:pPr>
            <a:r>
              <a:rPr b="1" i="0" lang="es-ES" sz="2400" u="none" cap="none" strike="noStrike">
                <a:solidFill>
                  <a:srgbClr val="003794"/>
                </a:solidFill>
                <a:latin typeface="Quattrocento Sans"/>
                <a:ea typeface="Quattrocento Sans"/>
                <a:cs typeface="Quattrocento Sans"/>
                <a:sym typeface="Quattrocento Sans"/>
              </a:rPr>
              <a:t>NPS</a:t>
            </a:r>
            <a:endParaRPr b="1" i="0" sz="2400" u="none" cap="none" strike="noStrike">
              <a:solidFill>
                <a:srgbClr val="003794"/>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3794"/>
              </a:buClr>
              <a:buSzPts val="2400"/>
              <a:buFont typeface="Quattrocento Sans"/>
              <a:buNone/>
            </a:pPr>
            <a:r>
              <a:rPr b="1" lang="es-ES" sz="2400">
                <a:solidFill>
                  <a:srgbClr val="003794"/>
                </a:solidFill>
                <a:latin typeface="Quattrocento Sans"/>
                <a:ea typeface="Quattrocento Sans"/>
                <a:cs typeface="Quattrocento Sans"/>
                <a:sym typeface="Quattrocento Sans"/>
              </a:rPr>
              <a:t>29%</a:t>
            </a:r>
            <a:endParaRPr b="1" sz="2400">
              <a:solidFill>
                <a:srgbClr val="003794"/>
              </a:solidFill>
              <a:latin typeface="Quattrocento Sans"/>
              <a:ea typeface="Quattrocento Sans"/>
              <a:cs typeface="Quattrocento Sans"/>
              <a:sym typeface="Quattrocento Sans"/>
            </a:endParaRPr>
          </a:p>
        </p:txBody>
      </p:sp>
      <p:pic>
        <p:nvPicPr>
          <p:cNvPr id="281" name="Google Shape;281;p31" title="Gráfico"/>
          <p:cNvPicPr preferRelativeResize="0"/>
          <p:nvPr/>
        </p:nvPicPr>
        <p:blipFill>
          <a:blip r:embed="rId5">
            <a:alphaModFix/>
          </a:blip>
          <a:stretch>
            <a:fillRect/>
          </a:stretch>
        </p:blipFill>
        <p:spPr>
          <a:xfrm>
            <a:off x="152400" y="2648136"/>
            <a:ext cx="6551431" cy="40590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2"/>
          <p:cNvSpPr txBox="1"/>
          <p:nvPr>
            <p:ph idx="12" type="sldNum"/>
          </p:nvPr>
        </p:nvSpPr>
        <p:spPr>
          <a:xfrm>
            <a:off x="9011416"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288" name="Google Shape;288;p32"/>
          <p:cNvSpPr txBox="1"/>
          <p:nvPr/>
        </p:nvSpPr>
        <p:spPr>
          <a:xfrm>
            <a:off x="237291" y="0"/>
            <a:ext cx="11573100" cy="1857300"/>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B050"/>
              </a:buClr>
              <a:buSzPts val="3600"/>
              <a:buFont typeface="Quattrocento Sans"/>
              <a:buNone/>
            </a:pPr>
            <a:r>
              <a:rPr b="1" lang="es-ES" sz="3600">
                <a:solidFill>
                  <a:srgbClr val="073763"/>
                </a:solidFill>
                <a:latin typeface="Quattrocento Sans"/>
                <a:ea typeface="Quattrocento Sans"/>
                <a:cs typeface="Quattrocento Sans"/>
                <a:sym typeface="Quattrocento Sans"/>
              </a:rPr>
              <a:t>Expectativas</a:t>
            </a:r>
            <a:r>
              <a:rPr b="1" lang="es-ES" sz="1600">
                <a:solidFill>
                  <a:srgbClr val="073763"/>
                </a:solidFill>
                <a:latin typeface="Quattrocento Sans"/>
                <a:ea typeface="Quattrocento Sans"/>
                <a:cs typeface="Quattrocento Sans"/>
                <a:sym typeface="Quattrocento Sans"/>
              </a:rPr>
              <a:t> </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289" name="Google Shape;289;p32"/>
          <p:cNvSpPr txBox="1"/>
          <p:nvPr>
            <p:ph idx="4294967295" type="body"/>
          </p:nvPr>
        </p:nvSpPr>
        <p:spPr>
          <a:xfrm>
            <a:off x="165852" y="6475298"/>
            <a:ext cx="11500200" cy="35730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grpSp>
        <p:nvGrpSpPr>
          <p:cNvPr id="290" name="Google Shape;290;p32"/>
          <p:cNvGrpSpPr/>
          <p:nvPr/>
        </p:nvGrpSpPr>
        <p:grpSpPr>
          <a:xfrm>
            <a:off x="1270690" y="1518832"/>
            <a:ext cx="11742720" cy="1220031"/>
            <a:chOff x="-2552887" y="3370787"/>
            <a:chExt cx="14634496" cy="3300057"/>
          </a:xfrm>
        </p:grpSpPr>
        <p:sp>
          <p:nvSpPr>
            <p:cNvPr id="291" name="Google Shape;291;p32"/>
            <p:cNvSpPr txBox="1"/>
            <p:nvPr/>
          </p:nvSpPr>
          <p:spPr>
            <a:xfrm>
              <a:off x="-2552887" y="3757244"/>
              <a:ext cx="5163600" cy="291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i="0" lang="es-ES" sz="2000" u="none" cap="none" strike="noStrike">
                  <a:solidFill>
                    <a:srgbClr val="00B0F0"/>
                  </a:solidFill>
                  <a:latin typeface="Calibri"/>
                  <a:ea typeface="Calibri"/>
                  <a:cs typeface="Calibri"/>
                  <a:sym typeface="Calibri"/>
                </a:rPr>
                <a:t>La expectativa</a:t>
              </a:r>
              <a:r>
                <a:rPr b="1" i="0" lang="es-ES" sz="2000" u="none" cap="none" strike="noStrike">
                  <a:solidFill>
                    <a:srgbClr val="00B0F0"/>
                  </a:solidFill>
                  <a:latin typeface="Calibri"/>
                  <a:ea typeface="Calibri"/>
                  <a:cs typeface="Calibri"/>
                  <a:sym typeface="Calibri"/>
                </a:rPr>
                <a:t> </a:t>
              </a:r>
              <a:r>
                <a:rPr b="1" i="0" lang="es-ES" sz="2000" u="none" cap="none" strike="noStrike">
                  <a:solidFill>
                    <a:srgbClr val="00B0F0"/>
                  </a:solidFill>
                  <a:latin typeface="Calibri"/>
                  <a:ea typeface="Calibri"/>
                  <a:cs typeface="Calibri"/>
                  <a:sym typeface="Calibri"/>
                </a:rPr>
                <a:t>en las</a:t>
              </a:r>
              <a:r>
                <a:rPr b="1" i="0" lang="es-ES" sz="2000" u="none" cap="none" strike="noStrike">
                  <a:solidFill>
                    <a:srgbClr val="00B0F0"/>
                  </a:solidFill>
                  <a:latin typeface="Calibri"/>
                  <a:ea typeface="Calibri"/>
                  <a:cs typeface="Calibri"/>
                  <a:sym typeface="Calibri"/>
                </a:rPr>
                <a:t> tiendas</a:t>
              </a:r>
              <a:r>
                <a:rPr b="1" i="0" lang="es-ES" sz="2000" u="none" cap="none" strike="noStrike">
                  <a:solidFill>
                    <a:srgbClr val="00B0F0"/>
                  </a:solidFill>
                  <a:latin typeface="Calibri"/>
                  <a:ea typeface="Calibri"/>
                  <a:cs typeface="Calibri"/>
                  <a:sym typeface="Calibri"/>
                </a:rPr>
                <a:t> </a:t>
              </a:r>
              <a:r>
                <a:rPr b="1" i="0" lang="es-ES" sz="2800" u="none" cap="none" strike="noStrike">
                  <a:solidFill>
                    <a:srgbClr val="00B0F0"/>
                  </a:solidFill>
                  <a:latin typeface="Calibri"/>
                  <a:ea typeface="Calibri"/>
                  <a:cs typeface="Calibri"/>
                  <a:sym typeface="Calibri"/>
                </a:rPr>
                <a:t>CACT </a:t>
              </a:r>
              <a:endParaRPr b="1" i="0" sz="2000" u="none" cap="none" strike="noStrike">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292" name="Google Shape;292;p32"/>
            <p:cNvSpPr txBox="1"/>
            <p:nvPr/>
          </p:nvSpPr>
          <p:spPr>
            <a:xfrm>
              <a:off x="8575809" y="3370787"/>
              <a:ext cx="35058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293" name="Google Shape;293;p32"/>
          <p:cNvSpPr/>
          <p:nvPr/>
        </p:nvSpPr>
        <p:spPr>
          <a:xfrm>
            <a:off x="4799062" y="1202327"/>
            <a:ext cx="83811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es superada en un </a:t>
            </a:r>
            <a:r>
              <a:rPr b="1" lang="es-ES" sz="6600">
                <a:solidFill>
                  <a:srgbClr val="00B0F0"/>
                </a:solidFill>
                <a:latin typeface="Calibri"/>
                <a:ea typeface="Calibri"/>
                <a:cs typeface="Calibri"/>
                <a:sym typeface="Calibri"/>
              </a:rPr>
              <a:t>55</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media. </a:t>
            </a:r>
            <a:endParaRPr sz="6000">
              <a:solidFill>
                <a:schemeClr val="dk1"/>
              </a:solidFill>
              <a:latin typeface="Calibri"/>
              <a:ea typeface="Calibri"/>
              <a:cs typeface="Calibri"/>
              <a:sym typeface="Calibri"/>
            </a:endParaRPr>
          </a:p>
        </p:txBody>
      </p:sp>
      <p:pic>
        <p:nvPicPr>
          <p:cNvPr id="294" name="Google Shape;294;p32" title="Gráfico"/>
          <p:cNvPicPr preferRelativeResize="0"/>
          <p:nvPr/>
        </p:nvPicPr>
        <p:blipFill>
          <a:blip r:embed="rId3">
            <a:alphaModFix/>
          </a:blip>
          <a:stretch>
            <a:fillRect/>
          </a:stretch>
        </p:blipFill>
        <p:spPr>
          <a:xfrm>
            <a:off x="1637050" y="2249750"/>
            <a:ext cx="7884426" cy="3833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33" title="Gráfico"/>
          <p:cNvPicPr preferRelativeResize="0"/>
          <p:nvPr/>
        </p:nvPicPr>
        <p:blipFill>
          <a:blip r:embed="rId3">
            <a:alphaModFix/>
          </a:blip>
          <a:stretch>
            <a:fillRect/>
          </a:stretch>
        </p:blipFill>
        <p:spPr>
          <a:xfrm>
            <a:off x="310150" y="1555028"/>
            <a:ext cx="8572500" cy="1831825"/>
          </a:xfrm>
          <a:prstGeom prst="rect">
            <a:avLst/>
          </a:prstGeom>
          <a:noFill/>
          <a:ln>
            <a:noFill/>
          </a:ln>
        </p:spPr>
      </p:pic>
      <p:sp>
        <p:nvSpPr>
          <p:cNvPr id="300" name="Google Shape;300;p33"/>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 Relación calidad/precio</a:t>
            </a:r>
            <a:endParaRPr>
              <a:solidFill>
                <a:srgbClr val="073763"/>
              </a:solidFill>
            </a:endParaRPr>
          </a:p>
        </p:txBody>
      </p:sp>
      <p:sp>
        <p:nvSpPr>
          <p:cNvPr id="301" name="Google Shape;301;p33"/>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Negativa = Inadecuada+ Muy inadecuada.</a:t>
            </a:r>
            <a:endParaRPr/>
          </a:p>
        </p:txBody>
      </p:sp>
      <p:grpSp>
        <p:nvGrpSpPr>
          <p:cNvPr id="302" name="Google Shape;302;p33"/>
          <p:cNvGrpSpPr/>
          <p:nvPr/>
        </p:nvGrpSpPr>
        <p:grpSpPr>
          <a:xfrm>
            <a:off x="8663742" y="1072340"/>
            <a:ext cx="3526671" cy="2428892"/>
            <a:chOff x="8709860" y="1591078"/>
            <a:chExt cx="2438243" cy="1397288"/>
          </a:xfrm>
        </p:grpSpPr>
        <p:sp>
          <p:nvSpPr>
            <p:cNvPr id="303" name="Google Shape;303;p33"/>
            <p:cNvSpPr txBox="1"/>
            <p:nvPr/>
          </p:nvSpPr>
          <p:spPr>
            <a:xfrm>
              <a:off x="9289218" y="1591078"/>
              <a:ext cx="1279526" cy="6374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63</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04" name="Google Shape;304;p33"/>
            <p:cNvSpPr txBox="1"/>
            <p:nvPr/>
          </p:nvSpPr>
          <p:spPr>
            <a:xfrm>
              <a:off x="8709860" y="2237001"/>
              <a:ext cx="2438243" cy="7513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visitantes CACT </a:t>
              </a:r>
              <a:r>
                <a:rPr b="1" i="1" lang="es-ES" sz="1600">
                  <a:solidFill>
                    <a:srgbClr val="000000"/>
                  </a:solidFill>
                  <a:latin typeface="Quattrocento Sans"/>
                  <a:ea typeface="Quattrocento Sans"/>
                  <a:cs typeface="Quattrocento Sans"/>
                  <a:sym typeface="Quattrocento Sans"/>
                </a:rPr>
                <a:t>valora positivamente 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05" name="Google Shape;305;p33"/>
          <p:cNvSpPr txBox="1"/>
          <p:nvPr>
            <p:ph idx="12" type="sldNum"/>
          </p:nvPr>
        </p:nvSpPr>
        <p:spPr>
          <a:xfrm>
            <a:off x="8918014" y="630034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graphicFrame>
        <p:nvGraphicFramePr>
          <p:cNvPr id="306" name="Google Shape;306;p33"/>
          <p:cNvGraphicFramePr/>
          <p:nvPr/>
        </p:nvGraphicFramePr>
        <p:xfrm>
          <a:off x="6491976" y="4067439"/>
          <a:ext cx="3000000" cy="3000000"/>
        </p:xfrm>
        <a:graphic>
          <a:graphicData uri="http://schemas.openxmlformats.org/drawingml/2006/table">
            <a:tbl>
              <a:tblPr>
                <a:noFill/>
                <a:tableStyleId>{F623BA8D-FE8C-488D-B784-13C404287049}</a:tableStyleId>
              </a:tblPr>
              <a:tblGrid>
                <a:gridCol w="1576925"/>
                <a:gridCol w="849125"/>
                <a:gridCol w="966875"/>
                <a:gridCol w="1095250"/>
              </a:tblGrid>
              <a:tr h="358725">
                <a:tc>
                  <a:txBody>
                    <a:bodyPr/>
                    <a:lstStyle/>
                    <a:p>
                      <a:pPr indent="0" lvl="0" marL="0" rtl="0" algn="l">
                        <a:spcBef>
                          <a:spcPts val="0"/>
                        </a:spcBef>
                        <a:spcAft>
                          <a:spcPts val="0"/>
                        </a:spcAft>
                        <a:buNone/>
                      </a:pPr>
                      <a:r>
                        <a:t/>
                      </a:r>
                      <a:endParaRPr b="0" i="0" sz="1000" u="none" cap="none" strike="noStrike">
                        <a:latin typeface="Arial"/>
                        <a:ea typeface="Arial"/>
                        <a:cs typeface="Arial"/>
                        <a:sym typeface="Arial"/>
                      </a:endParaRPr>
                    </a:p>
                  </a:txBody>
                  <a:tcPr marT="91425" marB="91425" marR="28275" marL="28275" anchor="ctr">
                    <a:lnL cap="flat" cmpd="sng" w="9700">
                      <a:solidFill>
                        <a:srgbClr val="000000"/>
                      </a:solidFill>
                      <a:prstDash val="solid"/>
                      <a:round/>
                      <a:headEnd len="sm" w="sm" type="none"/>
                      <a:tailEnd len="sm" w="sm" type="none"/>
                    </a:lnL>
                    <a:lnR cap="flat" cmpd="sng" w="9700">
                      <a:solidFill>
                        <a:srgbClr val="000000"/>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t>Positiva</a:t>
                      </a:r>
                      <a:endParaRPr b="1"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000000"/>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t>Conforme</a:t>
                      </a:r>
                      <a:endParaRPr b="1"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000000"/>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t>Negativo</a:t>
                      </a:r>
                      <a:endParaRPr b="1"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000000"/>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000000"/>
                      </a:solidFill>
                      <a:prstDash val="solid"/>
                      <a:round/>
                      <a:headEnd len="sm" w="sm" type="none"/>
                      <a:tailEnd len="sm" w="sm" type="none"/>
                    </a:lnB>
                  </a:tcPr>
                </a:tc>
              </a:tr>
              <a:tr h="414750">
                <a:tc>
                  <a:txBody>
                    <a:bodyPr/>
                    <a:lstStyle/>
                    <a:p>
                      <a:pPr indent="0" lvl="0" marL="0" rtl="0" algn="l">
                        <a:lnSpc>
                          <a:spcPct val="115000"/>
                        </a:lnSpc>
                        <a:spcBef>
                          <a:spcPts val="0"/>
                        </a:spcBef>
                        <a:spcAft>
                          <a:spcPts val="0"/>
                        </a:spcAft>
                        <a:buNone/>
                      </a:pPr>
                      <a:r>
                        <a:rPr lang="es-ES" sz="1000"/>
                        <a:t>Montañas del Fuego</a:t>
                      </a:r>
                      <a:endParaRPr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000000"/>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52</a:t>
                      </a:r>
                      <a:r>
                        <a:rPr lang="es-ES" sz="1000"/>
                        <a:t>%</a:t>
                      </a:r>
                      <a:endParaRPr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19</a:t>
                      </a:r>
                      <a:r>
                        <a:rPr lang="es-ES" sz="1000"/>
                        <a:t>%</a:t>
                      </a:r>
                      <a:endParaRPr sz="1000"/>
                    </a:p>
                  </a:txBody>
                  <a:tcPr marT="91425" marB="91425" marR="28275" marL="28275" anchor="ctr">
                    <a:lnL cap="flat" cmpd="sng" w="9700">
                      <a:solidFill>
                        <a:srgbClr val="CCCCCC"/>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30</a:t>
                      </a:r>
                      <a:r>
                        <a:rPr lang="es-ES" sz="1000"/>
                        <a:t>%</a:t>
                      </a:r>
                      <a:endParaRPr sz="1000"/>
                    </a:p>
                  </a:txBody>
                  <a:tcPr marT="91425" marB="91425" marR="28275" marL="28275" anchor="ctr">
                    <a:lnL cap="flat" cmpd="sng" w="9700">
                      <a:solidFill>
                        <a:srgbClr val="CCCCCC"/>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CCCCCC"/>
                      </a:solidFill>
                      <a:prstDash val="solid"/>
                      <a:round/>
                      <a:headEnd len="sm" w="sm" type="none"/>
                      <a:tailEnd len="sm" w="sm" type="none"/>
                    </a:lnB>
                  </a:tcPr>
                </a:tc>
              </a:tr>
              <a:tr h="358725">
                <a:tc>
                  <a:txBody>
                    <a:bodyPr/>
                    <a:lstStyle/>
                    <a:p>
                      <a:pPr indent="0" lvl="0" marL="0" rtl="0" algn="l">
                        <a:lnSpc>
                          <a:spcPct val="115000"/>
                        </a:lnSpc>
                        <a:spcBef>
                          <a:spcPts val="0"/>
                        </a:spcBef>
                        <a:spcAft>
                          <a:spcPts val="0"/>
                        </a:spcAft>
                        <a:buNone/>
                      </a:pPr>
                      <a:r>
                        <a:rPr lang="es-ES" sz="1000"/>
                        <a:t>Mirador del Río</a:t>
                      </a:r>
                      <a:endParaRPr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000000"/>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63</a:t>
                      </a:r>
                      <a:r>
                        <a:rPr lang="es-ES" sz="1000"/>
                        <a:t>%</a:t>
                      </a:r>
                      <a:endParaRPr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23</a:t>
                      </a:r>
                      <a:r>
                        <a:rPr lang="es-ES" sz="1000"/>
                        <a:t>%</a:t>
                      </a:r>
                      <a:endParaRPr sz="1000"/>
                    </a:p>
                  </a:txBody>
                  <a:tcPr marT="91425" marB="91425" marR="28275" marL="28275" anchor="ctr">
                    <a:lnL cap="flat" cmpd="sng" w="9700">
                      <a:solidFill>
                        <a:srgbClr val="CCCCCC"/>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14</a:t>
                      </a:r>
                      <a:r>
                        <a:rPr lang="es-ES" sz="1000"/>
                        <a:t>%</a:t>
                      </a:r>
                      <a:endParaRPr sz="1000"/>
                    </a:p>
                  </a:txBody>
                  <a:tcPr marT="91425" marB="91425" marR="28275" marL="28275" anchor="ctr">
                    <a:lnL cap="flat" cmpd="sng" w="9700">
                      <a:solidFill>
                        <a:srgbClr val="CCCCCC"/>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r>
              <a:tr h="529325">
                <a:tc>
                  <a:txBody>
                    <a:bodyPr/>
                    <a:lstStyle/>
                    <a:p>
                      <a:pPr indent="0" lvl="0" marL="0" rtl="0" algn="l">
                        <a:lnSpc>
                          <a:spcPct val="115000"/>
                        </a:lnSpc>
                        <a:spcBef>
                          <a:spcPts val="0"/>
                        </a:spcBef>
                        <a:spcAft>
                          <a:spcPts val="0"/>
                        </a:spcAft>
                        <a:buNone/>
                      </a:pPr>
                      <a:r>
                        <a:rPr lang="es-ES" sz="1000"/>
                        <a:t>Casa-Museo del Campesino</a:t>
                      </a:r>
                      <a:endParaRPr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000000"/>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83</a:t>
                      </a:r>
                      <a:r>
                        <a:rPr lang="es-ES" sz="1000"/>
                        <a:t>%</a:t>
                      </a:r>
                      <a:endParaRPr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14</a:t>
                      </a:r>
                      <a:r>
                        <a:rPr lang="es-ES" sz="1000"/>
                        <a:t>%</a:t>
                      </a:r>
                      <a:endParaRPr sz="1000"/>
                    </a:p>
                  </a:txBody>
                  <a:tcPr marT="91425" marB="91425" marR="28275" marL="28275" anchor="ctr">
                    <a:lnL cap="flat" cmpd="sng" w="9700">
                      <a:solidFill>
                        <a:srgbClr val="CCCCCC"/>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a:t>
                      </a:r>
                      <a:r>
                        <a:rPr lang="es-ES" sz="1000"/>
                        <a:t>%</a:t>
                      </a:r>
                      <a:endParaRPr sz="1000"/>
                    </a:p>
                  </a:txBody>
                  <a:tcPr marT="91425" marB="91425" marR="28275" marL="28275" anchor="ctr">
                    <a:lnL cap="flat" cmpd="sng" w="9700">
                      <a:solidFill>
                        <a:srgbClr val="CCCCCC"/>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r>
              <a:tr h="358725">
                <a:tc>
                  <a:txBody>
                    <a:bodyPr/>
                    <a:lstStyle/>
                    <a:p>
                      <a:pPr indent="0" lvl="0" marL="0" rtl="0" algn="l">
                        <a:lnSpc>
                          <a:spcPct val="115000"/>
                        </a:lnSpc>
                        <a:spcBef>
                          <a:spcPts val="0"/>
                        </a:spcBef>
                        <a:spcAft>
                          <a:spcPts val="0"/>
                        </a:spcAft>
                        <a:buNone/>
                      </a:pPr>
                      <a:r>
                        <a:rPr lang="es-ES" sz="1000"/>
                        <a:t>Jardín de Cactus</a:t>
                      </a:r>
                      <a:endParaRPr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000000"/>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100</a:t>
                      </a:r>
                      <a:r>
                        <a:rPr lang="es-ES" sz="1000"/>
                        <a:t>%</a:t>
                      </a:r>
                      <a:endParaRPr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0</a:t>
                      </a:r>
                      <a:r>
                        <a:rPr lang="es-ES" sz="1000"/>
                        <a:t>%</a:t>
                      </a:r>
                      <a:endParaRPr sz="1000"/>
                    </a:p>
                  </a:txBody>
                  <a:tcPr marT="91425" marB="91425" marR="28275" marL="28275" anchor="ctr">
                    <a:lnL cap="flat" cmpd="sng" w="9700">
                      <a:solidFill>
                        <a:srgbClr val="CCCCCC"/>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0</a:t>
                      </a:r>
                      <a:r>
                        <a:rPr lang="es-ES" sz="1000"/>
                        <a:t>%</a:t>
                      </a:r>
                      <a:endParaRPr sz="1000"/>
                    </a:p>
                  </a:txBody>
                  <a:tcPr marT="91425" marB="91425" marR="28275" marL="28275" anchor="ctr">
                    <a:lnL cap="flat" cmpd="sng" w="9700">
                      <a:solidFill>
                        <a:srgbClr val="CCCCCC"/>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r>
              <a:tr h="358725">
                <a:tc>
                  <a:txBody>
                    <a:bodyPr/>
                    <a:lstStyle/>
                    <a:p>
                      <a:pPr indent="0" lvl="0" marL="0" rtl="0" algn="l">
                        <a:lnSpc>
                          <a:spcPct val="115000"/>
                        </a:lnSpc>
                        <a:spcBef>
                          <a:spcPts val="0"/>
                        </a:spcBef>
                        <a:spcAft>
                          <a:spcPts val="0"/>
                        </a:spcAft>
                        <a:buNone/>
                      </a:pPr>
                      <a:r>
                        <a:rPr lang="es-ES" sz="1000"/>
                        <a:t>CACT</a:t>
                      </a:r>
                      <a:endParaRPr b="0" i="0" sz="1000" u="none" cap="none" strike="noStrike">
                        <a:solidFill>
                          <a:schemeClr val="dk1"/>
                        </a:solidFill>
                        <a:latin typeface="Arial"/>
                        <a:ea typeface="Arial"/>
                        <a:cs typeface="Arial"/>
                        <a:sym typeface="Arial"/>
                      </a:endParaRPr>
                    </a:p>
                  </a:txBody>
                  <a:tcPr marT="91425" marB="91425" marR="28275" marL="28275" anchor="ctr">
                    <a:lnL cap="flat" cmpd="sng" w="9700">
                      <a:solidFill>
                        <a:srgbClr val="000000"/>
                      </a:solidFill>
                      <a:prstDash val="solid"/>
                      <a:round/>
                      <a:headEnd len="sm" w="sm" type="none"/>
                      <a:tailEnd len="sm" w="sm" type="none"/>
                    </a:lnL>
                    <a:lnR cap="flat" cmpd="sng" w="9700">
                      <a:solidFill>
                        <a:srgbClr val="000000"/>
                      </a:solidFill>
                      <a:prstDash val="solid"/>
                      <a:round/>
                      <a:headEnd len="sm" w="sm" type="none"/>
                      <a:tailEnd len="sm" w="sm" type="none"/>
                    </a:lnR>
                    <a:lnT cap="flat" cmpd="sng" w="9700">
                      <a:solidFill>
                        <a:srgbClr val="000000"/>
                      </a:solidFill>
                      <a:prstDash val="solid"/>
                      <a:round/>
                      <a:headEnd len="sm" w="sm" type="none"/>
                      <a:tailEnd len="sm" w="sm" type="none"/>
                    </a:lnT>
                    <a:lnB cap="flat" cmpd="sng" w="9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t>63</a:t>
                      </a:r>
                      <a:r>
                        <a:rPr b="1" lang="es-ES" sz="1000"/>
                        <a:t>%</a:t>
                      </a:r>
                      <a:endParaRPr b="1" sz="1000"/>
                    </a:p>
                  </a:txBody>
                  <a:tcPr marT="91425" marB="91425" marR="28275" marL="28275" anchor="ctr">
                    <a:lnL cap="flat" cmpd="sng" w="9700">
                      <a:solidFill>
                        <a:srgbClr val="000000"/>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t>20</a:t>
                      </a:r>
                      <a:r>
                        <a:rPr b="1" lang="es-ES" sz="1000"/>
                        <a:t>%</a:t>
                      </a:r>
                      <a:endParaRPr b="1" sz="1000"/>
                    </a:p>
                  </a:txBody>
                  <a:tcPr marT="91425" marB="91425" marR="28275" marL="28275" anchor="ctr">
                    <a:lnL cap="flat" cmpd="sng" w="9700">
                      <a:solidFill>
                        <a:srgbClr val="CCCCCC"/>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t>17</a:t>
                      </a:r>
                      <a:r>
                        <a:rPr b="1" lang="es-ES" sz="1000"/>
                        <a:t>%</a:t>
                      </a:r>
                      <a:endParaRPr b="1" sz="1000"/>
                    </a:p>
                  </a:txBody>
                  <a:tcPr marT="91425" marB="91425" marR="28275" marL="28275" anchor="ctr">
                    <a:lnL cap="flat" cmpd="sng" w="9700">
                      <a:solidFill>
                        <a:srgbClr val="CCCCCC"/>
                      </a:solidFill>
                      <a:prstDash val="solid"/>
                      <a:round/>
                      <a:headEnd len="sm" w="sm" type="none"/>
                      <a:tailEnd len="sm" w="sm" type="none"/>
                    </a:lnL>
                    <a:lnR cap="flat" cmpd="sng" w="9700">
                      <a:solidFill>
                        <a:srgbClr val="CCCCCC"/>
                      </a:solidFill>
                      <a:prstDash val="solid"/>
                      <a:round/>
                      <a:headEnd len="sm" w="sm" type="none"/>
                      <a:tailEnd len="sm" w="sm" type="none"/>
                    </a:lnR>
                    <a:lnT cap="flat" cmpd="sng" w="9700">
                      <a:solidFill>
                        <a:srgbClr val="CCCCCC"/>
                      </a:solidFill>
                      <a:prstDash val="solid"/>
                      <a:round/>
                      <a:headEnd len="sm" w="sm" type="none"/>
                      <a:tailEnd len="sm" w="sm" type="none"/>
                    </a:lnT>
                    <a:lnB cap="flat" cmpd="sng" w="9700">
                      <a:solidFill>
                        <a:srgbClr val="CCCCCC"/>
                      </a:solidFill>
                      <a:prstDash val="solid"/>
                      <a:round/>
                      <a:headEnd len="sm" w="sm" type="none"/>
                      <a:tailEnd len="sm" w="sm" type="none"/>
                    </a:lnB>
                  </a:tcPr>
                </a:tc>
              </a:tr>
            </a:tbl>
          </a:graphicData>
        </a:graphic>
      </p:graphicFrame>
      <p:sp>
        <p:nvSpPr>
          <p:cNvPr id="307" name="Google Shape;307;p33"/>
          <p:cNvSpPr txBox="1"/>
          <p:nvPr/>
        </p:nvSpPr>
        <p:spPr>
          <a:xfrm>
            <a:off x="4309256" y="143646"/>
            <a:ext cx="7881157" cy="1503424"/>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el valor del servicio o racionalidad del precio percibido por el cliente, modula el impacto de las expectativas y la calidad percibida sobre la satisfacción.</a:t>
            </a:r>
            <a:endParaRPr/>
          </a:p>
          <a:p>
            <a:pPr indent="0" lvl="0" marL="0" marR="0" rtl="0" algn="just">
              <a:lnSpc>
                <a:spcPct val="150000"/>
              </a:lnSpc>
              <a:spcBef>
                <a:spcPts val="320"/>
              </a:spcBef>
              <a:spcAft>
                <a:spcPts val="0"/>
              </a:spcAft>
              <a:buClr>
                <a:srgbClr val="888888"/>
              </a:buClr>
              <a:buSzPts val="1600"/>
              <a:buFont typeface="Noto Sans Symbols"/>
              <a:buNone/>
            </a:pPr>
            <a:r>
              <a:t/>
            </a:r>
            <a:endParaRPr sz="1600">
              <a:solidFill>
                <a:srgbClr val="000000"/>
              </a:solidFill>
              <a:latin typeface="Quattrocento Sans"/>
              <a:ea typeface="Quattrocento Sans"/>
              <a:cs typeface="Quattrocento Sans"/>
              <a:sym typeface="Quattrocento Sans"/>
            </a:endParaRPr>
          </a:p>
        </p:txBody>
      </p:sp>
      <p:sp>
        <p:nvSpPr>
          <p:cNvPr id="308" name="Google Shape;308;p33"/>
          <p:cNvSpPr txBox="1"/>
          <p:nvPr/>
        </p:nvSpPr>
        <p:spPr>
          <a:xfrm>
            <a:off x="2112969" y="3501241"/>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09" name="Google Shape;309;p33"/>
          <p:cNvSpPr txBox="1"/>
          <p:nvPr/>
        </p:nvSpPr>
        <p:spPr>
          <a:xfrm>
            <a:off x="8837140" y="3430604"/>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10" name="Google Shape;310;p33"/>
          <p:cNvSpPr txBox="1"/>
          <p:nvPr/>
        </p:nvSpPr>
        <p:spPr>
          <a:xfrm>
            <a:off x="2675706" y="1500968"/>
            <a:ext cx="2786082"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CACT</a:t>
            </a:r>
            <a:endParaRPr b="0" i="1" sz="1600" u="none" cap="none" strike="noStrike">
              <a:solidFill>
                <a:srgbClr val="000000"/>
              </a:solidFill>
              <a:latin typeface="Quattrocento Sans"/>
              <a:ea typeface="Quattrocento Sans"/>
              <a:cs typeface="Quattrocento Sans"/>
              <a:sym typeface="Quattrocento Sans"/>
            </a:endParaRPr>
          </a:p>
        </p:txBody>
      </p:sp>
      <p:pic>
        <p:nvPicPr>
          <p:cNvPr id="311" name="Google Shape;311;p33" title="Gráfico"/>
          <p:cNvPicPr preferRelativeResize="0"/>
          <p:nvPr/>
        </p:nvPicPr>
        <p:blipFill>
          <a:blip r:embed="rId4">
            <a:alphaModFix/>
          </a:blip>
          <a:stretch>
            <a:fillRect/>
          </a:stretch>
        </p:blipFill>
        <p:spPr>
          <a:xfrm>
            <a:off x="821238" y="3741345"/>
            <a:ext cx="4895589" cy="30311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317" name="Google Shape;317;p34"/>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18" name="Google Shape;318;p34"/>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319" name="Google Shape;319;p34"/>
          <p:cNvGrpSpPr/>
          <p:nvPr/>
        </p:nvGrpSpPr>
        <p:grpSpPr>
          <a:xfrm>
            <a:off x="7809718" y="1010536"/>
            <a:ext cx="1126283" cy="1167328"/>
            <a:chOff x="142273" y="1868891"/>
            <a:chExt cx="1425516" cy="1560839"/>
          </a:xfrm>
        </p:grpSpPr>
        <p:sp>
          <p:nvSpPr>
            <p:cNvPr id="320" name="Google Shape;320;p34"/>
            <p:cNvSpPr txBox="1"/>
            <p:nvPr/>
          </p:nvSpPr>
          <p:spPr>
            <a:xfrm>
              <a:off x="142273" y="2812436"/>
              <a:ext cx="1425516"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del producto</a:t>
              </a:r>
              <a:endParaRPr/>
            </a:p>
          </p:txBody>
        </p:sp>
        <p:pic>
          <p:nvPicPr>
            <p:cNvPr id="321" name="Google Shape;321;p34"/>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grpSp>
        <p:nvGrpSpPr>
          <p:cNvPr id="322" name="Google Shape;322;p34"/>
          <p:cNvGrpSpPr/>
          <p:nvPr/>
        </p:nvGrpSpPr>
        <p:grpSpPr>
          <a:xfrm>
            <a:off x="9238478" y="1010536"/>
            <a:ext cx="1344430" cy="1167328"/>
            <a:chOff x="2301317" y="1101255"/>
            <a:chExt cx="1701620" cy="1560838"/>
          </a:xfrm>
        </p:grpSpPr>
        <p:pic>
          <p:nvPicPr>
            <p:cNvPr id="323" name="Google Shape;323;p34"/>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324" name="Google Shape;324;p34"/>
            <p:cNvSpPr txBox="1"/>
            <p:nvPr/>
          </p:nvSpPr>
          <p:spPr>
            <a:xfrm>
              <a:off x="2301317" y="2044799"/>
              <a:ext cx="1701620"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 productos</a:t>
              </a:r>
              <a:endParaRPr/>
            </a:p>
          </p:txBody>
        </p:sp>
      </p:grpSp>
      <p:grpSp>
        <p:nvGrpSpPr>
          <p:cNvPr id="325" name="Google Shape;325;p34"/>
          <p:cNvGrpSpPr/>
          <p:nvPr/>
        </p:nvGrpSpPr>
        <p:grpSpPr>
          <a:xfrm>
            <a:off x="10595800" y="1000902"/>
            <a:ext cx="1357322" cy="1396604"/>
            <a:chOff x="4081362" y="1042578"/>
            <a:chExt cx="1710486" cy="1867403"/>
          </a:xfrm>
        </p:grpSpPr>
        <p:pic>
          <p:nvPicPr>
            <p:cNvPr descr="Resultado de imagen de storage rak icon" id="326" name="Google Shape;326;p34"/>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327" name="Google Shape;327;p34"/>
            <p:cNvSpPr txBox="1"/>
            <p:nvPr/>
          </p:nvSpPr>
          <p:spPr>
            <a:xfrm>
              <a:off x="4081362" y="2045770"/>
              <a:ext cx="1710486" cy="86421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Presentación de los productos en la tienda</a:t>
              </a:r>
              <a:endParaRPr b="1" sz="1600">
                <a:solidFill>
                  <a:srgbClr val="0070C0"/>
                </a:solidFill>
                <a:latin typeface="Quattrocento Sans"/>
                <a:ea typeface="Quattrocento Sans"/>
                <a:cs typeface="Quattrocento Sans"/>
                <a:sym typeface="Quattrocento Sans"/>
              </a:endParaRPr>
            </a:p>
          </p:txBody>
        </p:sp>
      </p:grpSp>
      <p:grpSp>
        <p:nvGrpSpPr>
          <p:cNvPr id="328" name="Google Shape;328;p34"/>
          <p:cNvGrpSpPr/>
          <p:nvPr/>
        </p:nvGrpSpPr>
        <p:grpSpPr>
          <a:xfrm>
            <a:off x="9309916" y="2715414"/>
            <a:ext cx="1428760" cy="1643074"/>
            <a:chOff x="4312181" y="1736853"/>
            <a:chExt cx="1588778" cy="1552792"/>
          </a:xfrm>
        </p:grpSpPr>
        <p:pic>
          <p:nvPicPr>
            <p:cNvPr descr="Resultado de imagen de icono profesional" id="329" name="Google Shape;329;p34"/>
            <p:cNvPicPr preferRelativeResize="0"/>
            <p:nvPr/>
          </p:nvPicPr>
          <p:blipFill rotWithShape="1">
            <a:blip r:embed="rId6">
              <a:alphaModFix/>
            </a:blip>
            <a:srcRect b="0" l="0" r="0" t="0"/>
            <a:stretch/>
          </p:blipFill>
          <p:spPr>
            <a:xfrm>
              <a:off x="4686513" y="1736853"/>
              <a:ext cx="792088" cy="792088"/>
            </a:xfrm>
            <a:prstGeom prst="rect">
              <a:avLst/>
            </a:prstGeom>
            <a:noFill/>
            <a:ln>
              <a:noFill/>
            </a:ln>
          </p:spPr>
        </p:pic>
        <p:sp>
          <p:nvSpPr>
            <p:cNvPr id="330" name="Google Shape;330;p34"/>
            <p:cNvSpPr txBox="1"/>
            <p:nvPr/>
          </p:nvSpPr>
          <p:spPr>
            <a:xfrm>
              <a:off x="4312181" y="2643314"/>
              <a:ext cx="158877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331" name="Google Shape;331;p34"/>
          <p:cNvGrpSpPr/>
          <p:nvPr/>
        </p:nvGrpSpPr>
        <p:grpSpPr>
          <a:xfrm>
            <a:off x="7809718" y="2858290"/>
            <a:ext cx="1214446" cy="1329212"/>
            <a:chOff x="2523051" y="1713478"/>
            <a:chExt cx="1425515" cy="1543526"/>
          </a:xfrm>
        </p:grpSpPr>
        <p:sp>
          <p:nvSpPr>
            <p:cNvPr id="332" name="Google Shape;332;p34"/>
            <p:cNvSpPr txBox="1"/>
            <p:nvPr/>
          </p:nvSpPr>
          <p:spPr>
            <a:xfrm>
              <a:off x="2523051" y="2610673"/>
              <a:ext cx="142551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333" name="Google Shape;333;p34"/>
            <p:cNvPicPr preferRelativeResize="0"/>
            <p:nvPr/>
          </p:nvPicPr>
          <p:blipFill rotWithShape="1">
            <a:blip r:embed="rId7">
              <a:alphaModFix/>
            </a:blip>
            <a:srcRect b="0" l="0" r="0" t="0"/>
            <a:stretch/>
          </p:blipFill>
          <p:spPr>
            <a:xfrm>
              <a:off x="2865046" y="1713478"/>
              <a:ext cx="838838" cy="838838"/>
            </a:xfrm>
            <a:prstGeom prst="rect">
              <a:avLst/>
            </a:prstGeom>
            <a:noFill/>
            <a:ln>
              <a:noFill/>
            </a:ln>
          </p:spPr>
        </p:pic>
      </p:grpSp>
      <p:pic>
        <p:nvPicPr>
          <p:cNvPr id="334" name="Google Shape;334;p34"/>
          <p:cNvPicPr preferRelativeResize="0"/>
          <p:nvPr/>
        </p:nvPicPr>
        <p:blipFill rotWithShape="1">
          <a:blip r:embed="rId8">
            <a:alphaModFix/>
          </a:blip>
          <a:srcRect b="0" l="0" r="0" t="0"/>
          <a:stretch/>
        </p:blipFill>
        <p:spPr>
          <a:xfrm>
            <a:off x="10999951" y="2833813"/>
            <a:ext cx="810295" cy="738857"/>
          </a:xfrm>
          <a:prstGeom prst="rect">
            <a:avLst/>
          </a:prstGeom>
          <a:noFill/>
          <a:ln>
            <a:noFill/>
          </a:ln>
        </p:spPr>
      </p:pic>
      <p:sp>
        <p:nvSpPr>
          <p:cNvPr id="335" name="Google Shape;335;p34"/>
          <p:cNvSpPr txBox="1"/>
          <p:nvPr/>
        </p:nvSpPr>
        <p:spPr>
          <a:xfrm>
            <a:off x="10667238" y="3786984"/>
            <a:ext cx="133112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336" name="Google Shape;336;p34"/>
          <p:cNvGrpSpPr/>
          <p:nvPr/>
        </p:nvGrpSpPr>
        <p:grpSpPr>
          <a:xfrm>
            <a:off x="7741525" y="4559193"/>
            <a:ext cx="1425515" cy="1370931"/>
            <a:chOff x="9370185" y="5063444"/>
            <a:chExt cx="1425515" cy="1506831"/>
          </a:xfrm>
        </p:grpSpPr>
        <p:pic>
          <p:nvPicPr>
            <p:cNvPr descr="Resultado de imagen de icono dependiente" id="337" name="Google Shape;337;p34"/>
            <p:cNvPicPr preferRelativeResize="0"/>
            <p:nvPr/>
          </p:nvPicPr>
          <p:blipFill rotWithShape="1">
            <a:blip r:embed="rId9">
              <a:alphaModFix/>
            </a:blip>
            <a:srcRect b="0" l="0" r="0" t="0"/>
            <a:stretch/>
          </p:blipFill>
          <p:spPr>
            <a:xfrm>
              <a:off x="9634075" y="5063444"/>
              <a:ext cx="897736" cy="897736"/>
            </a:xfrm>
            <a:prstGeom prst="rect">
              <a:avLst/>
            </a:prstGeom>
            <a:noFill/>
            <a:ln>
              <a:noFill/>
            </a:ln>
          </p:spPr>
        </p:pic>
        <p:sp>
          <p:nvSpPr>
            <p:cNvPr id="338" name="Google Shape;338;p34"/>
            <p:cNvSpPr txBox="1"/>
            <p:nvPr/>
          </p:nvSpPr>
          <p:spPr>
            <a:xfrm>
              <a:off x="9370185" y="6062845"/>
              <a:ext cx="1425515" cy="5074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Ubicación de</a:t>
              </a:r>
              <a:r>
                <a:rPr b="1" i="0" lang="es-ES" sz="1200" u="none" cap="none" strike="noStrike">
                  <a:solidFill>
                    <a:srgbClr val="0070C0"/>
                  </a:solidFill>
                  <a:latin typeface="Quattrocento Sans"/>
                  <a:ea typeface="Quattrocento Sans"/>
                  <a:cs typeface="Quattrocento Sans"/>
                  <a:sym typeface="Quattrocento Sans"/>
                </a:rPr>
                <a:t>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339" name="Google Shape;339;p34"/>
          <p:cNvGrpSpPr/>
          <p:nvPr/>
        </p:nvGrpSpPr>
        <p:grpSpPr>
          <a:xfrm>
            <a:off x="9238478" y="4501364"/>
            <a:ext cx="1571636" cy="1714512"/>
            <a:chOff x="4090250" y="3981142"/>
            <a:chExt cx="1425515" cy="1715182"/>
          </a:xfrm>
        </p:grpSpPr>
        <p:pic>
          <p:nvPicPr>
            <p:cNvPr id="340" name="Google Shape;340;p34"/>
            <p:cNvPicPr preferRelativeResize="0"/>
            <p:nvPr/>
          </p:nvPicPr>
          <p:blipFill rotWithShape="1">
            <a:blip r:embed="rId10">
              <a:alphaModFix/>
            </a:blip>
            <a:srcRect b="0" l="0" r="0" t="0"/>
            <a:stretch/>
          </p:blipFill>
          <p:spPr>
            <a:xfrm>
              <a:off x="4367014" y="3981142"/>
              <a:ext cx="873787" cy="873787"/>
            </a:xfrm>
            <a:prstGeom prst="rect">
              <a:avLst/>
            </a:prstGeom>
            <a:noFill/>
            <a:ln>
              <a:noFill/>
            </a:ln>
          </p:spPr>
        </p:pic>
        <p:sp>
          <p:nvSpPr>
            <p:cNvPr id="341" name="Google Shape;341;p34"/>
            <p:cNvSpPr txBox="1"/>
            <p:nvPr/>
          </p:nvSpPr>
          <p:spPr>
            <a:xfrm>
              <a:off x="4090250" y="4865327"/>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Diseño y distribución</a:t>
              </a:r>
              <a:r>
                <a:rPr b="1" i="0" lang="es-ES" sz="1200" u="none" cap="none" strike="noStrike">
                  <a:solidFill>
                    <a:srgbClr val="0070C0"/>
                  </a:solidFill>
                  <a:latin typeface="Quattrocento Sans"/>
                  <a:ea typeface="Quattrocento Sans"/>
                  <a:cs typeface="Quattrocento Sans"/>
                  <a:sym typeface="Quattrocento Sans"/>
                </a:rPr>
                <a:t> interior de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342" name="Google Shape;342;p34"/>
          <p:cNvGrpSpPr/>
          <p:nvPr/>
        </p:nvGrpSpPr>
        <p:grpSpPr>
          <a:xfrm>
            <a:off x="10667238" y="4540496"/>
            <a:ext cx="1285883" cy="1461066"/>
            <a:chOff x="7470680" y="4006675"/>
            <a:chExt cx="1425515" cy="1461066"/>
          </a:xfrm>
        </p:grpSpPr>
        <p:grpSp>
          <p:nvGrpSpPr>
            <p:cNvPr id="343" name="Google Shape;343;p34"/>
            <p:cNvGrpSpPr/>
            <p:nvPr/>
          </p:nvGrpSpPr>
          <p:grpSpPr>
            <a:xfrm>
              <a:off x="7670353" y="4006675"/>
              <a:ext cx="1021589" cy="943228"/>
              <a:chOff x="623275" y="4704424"/>
              <a:chExt cx="1021589" cy="943228"/>
            </a:xfrm>
          </p:grpSpPr>
          <p:pic>
            <p:nvPicPr>
              <p:cNvPr id="344" name="Google Shape;344;p34"/>
              <p:cNvPicPr preferRelativeResize="0"/>
              <p:nvPr/>
            </p:nvPicPr>
            <p:blipFill rotWithShape="1">
              <a:blip r:embed="rId11">
                <a:alphaModFix/>
              </a:blip>
              <a:srcRect b="0" l="0" r="0" t="0"/>
              <a:stretch/>
            </p:blipFill>
            <p:spPr>
              <a:xfrm>
                <a:off x="623275" y="4704424"/>
                <a:ext cx="1021589" cy="943228"/>
              </a:xfrm>
              <a:prstGeom prst="rect">
                <a:avLst/>
              </a:prstGeom>
              <a:noFill/>
              <a:ln>
                <a:noFill/>
              </a:ln>
            </p:spPr>
          </p:pic>
          <p:pic>
            <p:nvPicPr>
              <p:cNvPr id="345" name="Google Shape;345;p34"/>
              <p:cNvPicPr preferRelativeResize="0"/>
              <p:nvPr/>
            </p:nvPicPr>
            <p:blipFill rotWithShape="1">
              <a:blip r:embed="rId12">
                <a:alphaModFix/>
              </a:blip>
              <a:srcRect b="10972" l="0" r="0" t="7332"/>
              <a:stretch/>
            </p:blipFill>
            <p:spPr>
              <a:xfrm>
                <a:off x="951682" y="5058909"/>
                <a:ext cx="351784" cy="342872"/>
              </a:xfrm>
              <a:prstGeom prst="rect">
                <a:avLst/>
              </a:prstGeom>
              <a:noFill/>
              <a:ln>
                <a:noFill/>
              </a:ln>
            </p:spPr>
          </p:pic>
        </p:grpSp>
        <p:sp>
          <p:nvSpPr>
            <p:cNvPr id="346" name="Google Shape;346;p34"/>
            <p:cNvSpPr txBox="1"/>
            <p:nvPr/>
          </p:nvSpPr>
          <p:spPr>
            <a:xfrm>
              <a:off x="7470680" y="5006076"/>
              <a:ext cx="1425515"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Limpieza</a:t>
              </a:r>
              <a:r>
                <a:rPr b="1" i="0" lang="es-ES" sz="1200" u="none" cap="none" strike="noStrike">
                  <a:solidFill>
                    <a:srgbClr val="0070C0"/>
                  </a:solidFill>
                  <a:latin typeface="Quattrocento Sans"/>
                  <a:ea typeface="Quattrocento Sans"/>
                  <a:cs typeface="Quattrocento Sans"/>
                  <a:sym typeface="Quattrocento Sans"/>
                </a:rPr>
                <a:t> de la tienda</a:t>
              </a:r>
              <a:endParaRPr b="1" i="0" sz="1200" u="none" cap="none" strike="noStrike">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grpSp>
        <p:nvGrpSpPr>
          <p:cNvPr id="352" name="Google Shape;352;p35"/>
          <p:cNvGrpSpPr/>
          <p:nvPr/>
        </p:nvGrpSpPr>
        <p:grpSpPr>
          <a:xfrm>
            <a:off x="-10830" y="1829466"/>
            <a:ext cx="1425516" cy="1528320"/>
            <a:chOff x="142273" y="1868891"/>
            <a:chExt cx="1425516" cy="1528320"/>
          </a:xfrm>
        </p:grpSpPr>
        <p:sp>
          <p:nvSpPr>
            <p:cNvPr id="353" name="Google Shape;353;p35"/>
            <p:cNvSpPr txBox="1"/>
            <p:nvPr/>
          </p:nvSpPr>
          <p:spPr>
            <a:xfrm>
              <a:off x="142273" y="2812436"/>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del producto</a:t>
              </a:r>
              <a:endParaRPr/>
            </a:p>
          </p:txBody>
        </p:sp>
        <p:pic>
          <p:nvPicPr>
            <p:cNvPr id="354" name="Google Shape;354;p35"/>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sp>
        <p:nvSpPr>
          <p:cNvPr id="355" name="Google Shape;355;p35"/>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73763"/>
                </a:solidFill>
                <a:latin typeface="Quattrocento Sans"/>
                <a:ea typeface="Quattrocento Sans"/>
                <a:cs typeface="Quattrocento Sans"/>
                <a:sym typeface="Quattrocento Sans"/>
              </a:rPr>
              <a:t>Calidad percibida 🡪 PRODUCTO</a:t>
            </a:r>
            <a:endParaRPr>
              <a:solidFill>
                <a:srgbClr val="073763"/>
              </a:solidFill>
            </a:endParaRPr>
          </a:p>
        </p:txBody>
      </p:sp>
      <p:grpSp>
        <p:nvGrpSpPr>
          <p:cNvPr id="356" name="Google Shape;356;p35"/>
          <p:cNvGrpSpPr/>
          <p:nvPr/>
        </p:nvGrpSpPr>
        <p:grpSpPr>
          <a:xfrm>
            <a:off x="5679470" y="1830036"/>
            <a:ext cx="1701620" cy="1528320"/>
            <a:chOff x="2301317" y="1101255"/>
            <a:chExt cx="1701620" cy="1528320"/>
          </a:xfrm>
        </p:grpSpPr>
        <p:pic>
          <p:nvPicPr>
            <p:cNvPr id="357" name="Google Shape;357;p35"/>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358" name="Google Shape;358;p35"/>
            <p:cNvSpPr txBox="1"/>
            <p:nvPr/>
          </p:nvSpPr>
          <p:spPr>
            <a:xfrm>
              <a:off x="2301317" y="2044800"/>
              <a:ext cx="170162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productos</a:t>
              </a:r>
              <a:endParaRPr/>
            </a:p>
          </p:txBody>
        </p:sp>
      </p:grpSp>
      <p:sp>
        <p:nvSpPr>
          <p:cNvPr id="359" name="Google Shape;359;p35"/>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360" name="Google Shape;360;p35"/>
          <p:cNvGrpSpPr/>
          <p:nvPr/>
        </p:nvGrpSpPr>
        <p:grpSpPr>
          <a:xfrm>
            <a:off x="46534" y="4287050"/>
            <a:ext cx="1476640" cy="2080411"/>
            <a:chOff x="4261415" y="1042578"/>
            <a:chExt cx="1470236" cy="2080411"/>
          </a:xfrm>
        </p:grpSpPr>
        <p:pic>
          <p:nvPicPr>
            <p:cNvPr descr="Resultado de imagen de storage rak icon" id="361" name="Google Shape;361;p35"/>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362" name="Google Shape;362;p35"/>
            <p:cNvSpPr txBox="1"/>
            <p:nvPr/>
          </p:nvSpPr>
          <p:spPr>
            <a:xfrm>
              <a:off x="4261415" y="2045771"/>
              <a:ext cx="1470236"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 de los productos en la tienda</a:t>
              </a:r>
              <a:endParaRPr/>
            </a:p>
          </p:txBody>
        </p:sp>
      </p:grpSp>
      <p:sp>
        <p:nvSpPr>
          <p:cNvPr id="363" name="Google Shape;363;p35"/>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sz="1400" u="none">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r>
              <a:rPr b="1" lang="es-ES" sz="1400" u="none">
                <a:solidFill>
                  <a:schemeClr val="dk1"/>
                </a:solidFill>
                <a:latin typeface="Quattrocento Sans"/>
                <a:ea typeface="Quattrocento Sans"/>
                <a:cs typeface="Quattrocento Sans"/>
                <a:sym typeface="Quattrocento Sans"/>
              </a:rPr>
              <a:t>Media CACT ponderada               </a:t>
            </a:r>
            <a:endParaRPr b="1" sz="1400" u="none">
              <a:solidFill>
                <a:srgbClr val="000000"/>
              </a:solidFill>
              <a:latin typeface="Quattrocento Sans"/>
              <a:ea typeface="Quattrocento Sans"/>
              <a:cs typeface="Quattrocento Sans"/>
              <a:sym typeface="Quattrocento Sans"/>
            </a:endParaRPr>
          </a:p>
        </p:txBody>
      </p:sp>
      <p:cxnSp>
        <p:nvCxnSpPr>
          <p:cNvPr id="364" name="Google Shape;364;p35"/>
          <p:cNvCxnSpPr/>
          <p:nvPr/>
        </p:nvCxnSpPr>
        <p:spPr>
          <a:xfrm>
            <a:off x="6920086" y="823971"/>
            <a:ext cx="341400" cy="0"/>
          </a:xfrm>
          <a:prstGeom prst="straightConnector1">
            <a:avLst/>
          </a:prstGeom>
          <a:noFill/>
          <a:ln cap="flat" cmpd="sng" w="38100">
            <a:solidFill>
              <a:srgbClr val="00B050"/>
            </a:solidFill>
            <a:prstDash val="solid"/>
            <a:round/>
            <a:headEnd len="sm" w="sm" type="none"/>
            <a:tailEnd len="sm" w="sm" type="none"/>
          </a:ln>
        </p:spPr>
      </p:cxnSp>
      <p:grpSp>
        <p:nvGrpSpPr>
          <p:cNvPr id="365" name="Google Shape;365;p35"/>
          <p:cNvGrpSpPr/>
          <p:nvPr/>
        </p:nvGrpSpPr>
        <p:grpSpPr>
          <a:xfrm>
            <a:off x="6815288" y="3861841"/>
            <a:ext cx="4910007" cy="1213631"/>
            <a:chOff x="8820480" y="1880455"/>
            <a:chExt cx="918691" cy="561192"/>
          </a:xfrm>
        </p:grpSpPr>
        <p:sp>
          <p:nvSpPr>
            <p:cNvPr id="366" name="Google Shape;366;p35"/>
            <p:cNvSpPr txBox="1"/>
            <p:nvPr/>
          </p:nvSpPr>
          <p:spPr>
            <a:xfrm>
              <a:off x="9361622" y="1929302"/>
              <a:ext cx="329211" cy="5123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78</a:t>
              </a:r>
              <a:r>
                <a:rPr b="1" i="0" lang="es-ES" sz="6600" u="none" cap="none" strike="noStrike">
                  <a:solidFill>
                    <a:srgbClr val="00B0F0"/>
                  </a:solidFill>
                  <a:latin typeface="Calibri"/>
                  <a:ea typeface="Calibri"/>
                  <a:cs typeface="Calibri"/>
                  <a:sym typeface="Calibri"/>
                </a:rPr>
                <a:t>% </a:t>
              </a:r>
              <a:endParaRPr/>
            </a:p>
          </p:txBody>
        </p:sp>
        <p:sp>
          <p:nvSpPr>
            <p:cNvPr id="367" name="Google Shape;367;p35"/>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En relación al producto, el factor mejor valorado es la </a:t>
              </a:r>
              <a:r>
                <a:rPr b="1" lang="es-ES" sz="1600">
                  <a:solidFill>
                    <a:srgbClr val="00B0F0"/>
                  </a:solidFill>
                  <a:latin typeface="Quattrocento Sans"/>
                  <a:ea typeface="Quattrocento Sans"/>
                  <a:cs typeface="Quattrocento Sans"/>
                  <a:sym typeface="Quattrocento Sans"/>
                </a:rPr>
                <a:t>la presentaci</a:t>
              </a:r>
              <a:r>
                <a:rPr b="1" lang="es-ES" sz="1600">
                  <a:solidFill>
                    <a:srgbClr val="00B0F0"/>
                  </a:solidFill>
                  <a:latin typeface="Quattrocento Sans"/>
                  <a:ea typeface="Quattrocento Sans"/>
                  <a:cs typeface="Quattrocento Sans"/>
                  <a:sym typeface="Quattrocento Sans"/>
                </a:rPr>
                <a:t>ón</a:t>
              </a:r>
              <a:r>
                <a:rPr b="1" lang="es-ES" sz="1600">
                  <a:solidFill>
                    <a:srgbClr val="000000"/>
                  </a:solidFill>
                  <a:latin typeface="Quattrocento Sans"/>
                  <a:ea typeface="Quattrocento Sans"/>
                  <a:cs typeface="Quattrocento Sans"/>
                  <a:sym typeface="Quattrocento Sans"/>
                </a:rPr>
                <a:t> con un </a:t>
              </a:r>
              <a:endParaRPr b="0" sz="1600" u="none" cap="none" strike="noStrike">
                <a:solidFill>
                  <a:srgbClr val="000000"/>
                </a:solidFill>
                <a:latin typeface="Quattrocento Sans"/>
                <a:ea typeface="Quattrocento Sans"/>
                <a:cs typeface="Quattrocento Sans"/>
                <a:sym typeface="Quattrocento Sans"/>
              </a:endParaRPr>
            </a:p>
          </p:txBody>
        </p:sp>
      </p:grpSp>
      <p:grpSp>
        <p:nvGrpSpPr>
          <p:cNvPr id="368" name="Google Shape;368;p35"/>
          <p:cNvGrpSpPr/>
          <p:nvPr/>
        </p:nvGrpSpPr>
        <p:grpSpPr>
          <a:xfrm>
            <a:off x="6823502" y="4950100"/>
            <a:ext cx="5077634" cy="1357686"/>
            <a:chOff x="8766587" y="1839030"/>
            <a:chExt cx="950055" cy="781047"/>
          </a:xfrm>
        </p:grpSpPr>
        <p:sp>
          <p:nvSpPr>
            <p:cNvPr id="369" name="Google Shape;369;p35"/>
            <p:cNvSpPr txBox="1"/>
            <p:nvPr/>
          </p:nvSpPr>
          <p:spPr>
            <a:xfrm>
              <a:off x="9311590" y="1982671"/>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65</a:t>
              </a:r>
              <a:r>
                <a:rPr b="1" i="0" lang="es-ES" sz="6600" u="none" cap="none" strike="noStrike">
                  <a:solidFill>
                    <a:srgbClr val="00B0F0"/>
                  </a:solidFill>
                  <a:latin typeface="Calibri"/>
                  <a:ea typeface="Calibri"/>
                  <a:cs typeface="Calibri"/>
                  <a:sym typeface="Calibri"/>
                </a:rPr>
                <a:t>% </a:t>
              </a:r>
              <a:endParaRPr/>
            </a:p>
          </p:txBody>
        </p:sp>
        <p:sp>
          <p:nvSpPr>
            <p:cNvPr id="370" name="Google Shape;370;p35"/>
            <p:cNvSpPr txBox="1"/>
            <p:nvPr/>
          </p:nvSpPr>
          <p:spPr>
            <a:xfrm>
              <a:off x="8766587" y="1839030"/>
              <a:ext cx="950055" cy="1947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Por su parte el peor valorado es la </a:t>
              </a:r>
              <a:r>
                <a:rPr b="1" lang="es-ES" sz="1600">
                  <a:solidFill>
                    <a:srgbClr val="00B0F0"/>
                  </a:solidFill>
                  <a:latin typeface="Quattrocento Sans"/>
                  <a:ea typeface="Quattrocento Sans"/>
                  <a:cs typeface="Quattrocento Sans"/>
                  <a:sym typeface="Quattrocento Sans"/>
                </a:rPr>
                <a:t>variedad </a:t>
              </a:r>
              <a:r>
                <a:rPr b="1" lang="es-ES" sz="1600">
                  <a:solidFill>
                    <a:schemeClr val="dk1"/>
                  </a:solidFill>
                  <a:latin typeface="Quattrocento Sans"/>
                  <a:ea typeface="Quattrocento Sans"/>
                  <a:cs typeface="Quattrocento Sans"/>
                  <a:sym typeface="Quattrocento Sans"/>
                </a:rPr>
                <a:t>con un</a:t>
              </a:r>
              <a:endParaRPr b="0" sz="1600" u="none" cap="none" strike="noStrike">
                <a:solidFill>
                  <a:srgbClr val="00B0F0"/>
                </a:solidFill>
                <a:latin typeface="Quattrocento Sans"/>
                <a:ea typeface="Quattrocento Sans"/>
                <a:cs typeface="Quattrocento Sans"/>
                <a:sym typeface="Quattrocento Sans"/>
              </a:endParaRPr>
            </a:p>
          </p:txBody>
        </p:sp>
      </p:grpSp>
      <p:pic>
        <p:nvPicPr>
          <p:cNvPr id="371" name="Google Shape;371;p35" title="Gráfico"/>
          <p:cNvPicPr preferRelativeResize="0"/>
          <p:nvPr/>
        </p:nvPicPr>
        <p:blipFill>
          <a:blip r:embed="rId6">
            <a:alphaModFix/>
          </a:blip>
          <a:stretch>
            <a:fillRect/>
          </a:stretch>
        </p:blipFill>
        <p:spPr>
          <a:xfrm>
            <a:off x="1523425" y="1135825"/>
            <a:ext cx="4178799" cy="2581584"/>
          </a:xfrm>
          <a:prstGeom prst="rect">
            <a:avLst/>
          </a:prstGeom>
          <a:noFill/>
          <a:ln>
            <a:noFill/>
          </a:ln>
        </p:spPr>
      </p:pic>
      <p:pic>
        <p:nvPicPr>
          <p:cNvPr id="372" name="Google Shape;372;p35" title="Gráfico"/>
          <p:cNvPicPr preferRelativeResize="0"/>
          <p:nvPr/>
        </p:nvPicPr>
        <p:blipFill>
          <a:blip r:embed="rId7">
            <a:alphaModFix/>
          </a:blip>
          <a:stretch>
            <a:fillRect/>
          </a:stretch>
        </p:blipFill>
        <p:spPr>
          <a:xfrm>
            <a:off x="7434776" y="1135825"/>
            <a:ext cx="4236076" cy="2662553"/>
          </a:xfrm>
          <a:prstGeom prst="rect">
            <a:avLst/>
          </a:prstGeom>
          <a:noFill/>
          <a:ln>
            <a:noFill/>
          </a:ln>
        </p:spPr>
      </p:pic>
      <p:pic>
        <p:nvPicPr>
          <p:cNvPr id="373" name="Google Shape;373;p35" title="Gráfico"/>
          <p:cNvPicPr preferRelativeResize="0"/>
          <p:nvPr/>
        </p:nvPicPr>
        <p:blipFill>
          <a:blip r:embed="rId8">
            <a:alphaModFix/>
          </a:blip>
          <a:stretch>
            <a:fillRect/>
          </a:stretch>
        </p:blipFill>
        <p:spPr>
          <a:xfrm>
            <a:off x="1577300" y="3939400"/>
            <a:ext cx="4178799" cy="2581575"/>
          </a:xfrm>
          <a:prstGeom prst="rect">
            <a:avLst/>
          </a:prstGeom>
          <a:noFill/>
          <a:ln>
            <a:noFill/>
          </a:ln>
        </p:spPr>
      </p:pic>
      <p:cxnSp>
        <p:nvCxnSpPr>
          <p:cNvPr id="374" name="Google Shape;374;p35"/>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grpSp>
        <p:nvGrpSpPr>
          <p:cNvPr id="379" name="Google Shape;379;p36"/>
          <p:cNvGrpSpPr/>
          <p:nvPr/>
        </p:nvGrpSpPr>
        <p:grpSpPr>
          <a:xfrm>
            <a:off x="5880892" y="1429530"/>
            <a:ext cx="1714512" cy="1588376"/>
            <a:chOff x="4312181" y="1736853"/>
            <a:chExt cx="1906534" cy="1901030"/>
          </a:xfrm>
        </p:grpSpPr>
        <p:pic>
          <p:nvPicPr>
            <p:cNvPr descr="Resultado de imagen de icono profesional" id="380" name="Google Shape;380;p36"/>
            <p:cNvPicPr preferRelativeResize="0"/>
            <p:nvPr/>
          </p:nvPicPr>
          <p:blipFill rotWithShape="1">
            <a:blip r:embed="rId3">
              <a:alphaModFix/>
            </a:blip>
            <a:srcRect b="0" l="0" r="0" t="0"/>
            <a:stretch/>
          </p:blipFill>
          <p:spPr>
            <a:xfrm>
              <a:off x="4870554" y="1736853"/>
              <a:ext cx="792088" cy="792088"/>
            </a:xfrm>
            <a:prstGeom prst="rect">
              <a:avLst/>
            </a:prstGeom>
            <a:noFill/>
            <a:ln>
              <a:noFill/>
            </a:ln>
          </p:spPr>
        </p:pic>
        <p:sp>
          <p:nvSpPr>
            <p:cNvPr id="381" name="Google Shape;381;p36"/>
            <p:cNvSpPr txBox="1"/>
            <p:nvPr/>
          </p:nvSpPr>
          <p:spPr>
            <a:xfrm>
              <a:off x="4312181" y="2643314"/>
              <a:ext cx="1906534" cy="9945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382" name="Google Shape;382;p36"/>
          <p:cNvGrpSpPr/>
          <p:nvPr/>
        </p:nvGrpSpPr>
        <p:grpSpPr>
          <a:xfrm>
            <a:off x="0" y="1429530"/>
            <a:ext cx="1405771" cy="1441300"/>
            <a:chOff x="2523051" y="1713478"/>
            <a:chExt cx="1425515" cy="1728192"/>
          </a:xfrm>
        </p:grpSpPr>
        <p:sp>
          <p:nvSpPr>
            <p:cNvPr id="383" name="Google Shape;383;p36"/>
            <p:cNvSpPr txBox="1"/>
            <p:nvPr/>
          </p:nvSpPr>
          <p:spPr>
            <a:xfrm>
              <a:off x="2523051" y="2610673"/>
              <a:ext cx="142551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Amabilidad y trato del personal</a:t>
              </a:r>
              <a:endParaRPr/>
            </a:p>
          </p:txBody>
        </p:sp>
        <p:pic>
          <p:nvPicPr>
            <p:cNvPr id="384" name="Google Shape;384;p36"/>
            <p:cNvPicPr preferRelativeResize="0"/>
            <p:nvPr/>
          </p:nvPicPr>
          <p:blipFill rotWithShape="1">
            <a:blip r:embed="rId4">
              <a:alphaModFix/>
            </a:blip>
            <a:srcRect b="0" l="0" r="0" t="0"/>
            <a:stretch/>
          </p:blipFill>
          <p:spPr>
            <a:xfrm>
              <a:off x="2865046" y="1713478"/>
              <a:ext cx="838838" cy="838838"/>
            </a:xfrm>
            <a:prstGeom prst="rect">
              <a:avLst/>
            </a:prstGeom>
            <a:noFill/>
            <a:ln>
              <a:noFill/>
            </a:ln>
          </p:spPr>
        </p:pic>
      </p:grpSp>
      <p:sp>
        <p:nvSpPr>
          <p:cNvPr id="385" name="Google Shape;385;p36"/>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70C0"/>
              </a:buClr>
              <a:buSzPts val="3200"/>
              <a:buFont typeface="Quattrocento Sans"/>
              <a:buNone/>
            </a:pPr>
            <a:r>
              <a:rPr b="1" lang="es-ES" sz="3200">
                <a:solidFill>
                  <a:srgbClr val="0070C0"/>
                </a:solidFill>
                <a:latin typeface="Quattrocento Sans"/>
                <a:ea typeface="Quattrocento Sans"/>
                <a:cs typeface="Quattrocento Sans"/>
                <a:sym typeface="Quattrocento Sans"/>
              </a:rPr>
              <a:t>Calidad percibida 🡪 SERVICIO</a:t>
            </a:r>
            <a:endParaRPr/>
          </a:p>
        </p:txBody>
      </p:sp>
      <p:sp>
        <p:nvSpPr>
          <p:cNvPr id="386" name="Google Shape;386;p36"/>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387" name="Google Shape;387;p36"/>
          <p:cNvSpPr txBox="1"/>
          <p:nvPr/>
        </p:nvSpPr>
        <p:spPr>
          <a:xfrm>
            <a:off x="197800" y="3811751"/>
            <a:ext cx="11794800" cy="11694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En la red CACT la amabilidad es valorada con un</a:t>
            </a:r>
            <a:r>
              <a:rPr b="1" lang="es-ES" sz="2200">
                <a:solidFill>
                  <a:schemeClr val="dk1"/>
                </a:solidFill>
                <a:latin typeface="Quattrocento Sans"/>
                <a:ea typeface="Quattrocento Sans"/>
                <a:cs typeface="Quattrocento Sans"/>
                <a:sym typeface="Quattrocento Sans"/>
              </a:rPr>
              <a:t> 78%</a:t>
            </a:r>
            <a:r>
              <a:rPr lang="es-ES" sz="2200">
                <a:solidFill>
                  <a:schemeClr val="dk1"/>
                </a:solidFill>
                <a:latin typeface="Quattrocento Sans"/>
                <a:ea typeface="Quattrocento Sans"/>
                <a:cs typeface="Quattrocento Sans"/>
                <a:sym typeface="Quattrocento Sans"/>
              </a:rPr>
              <a:t> de menciones positivas frente a las </a:t>
            </a:r>
            <a:r>
              <a:rPr b="1" lang="es-ES" sz="2200">
                <a:solidFill>
                  <a:schemeClr val="dk1"/>
                </a:solidFill>
                <a:latin typeface="Quattrocento Sans"/>
                <a:ea typeface="Quattrocento Sans"/>
                <a:cs typeface="Quattrocento Sans"/>
                <a:sym typeface="Quattrocento Sans"/>
              </a:rPr>
              <a:t>69% </a:t>
            </a:r>
            <a:r>
              <a:rPr lang="es-ES" sz="2200">
                <a:solidFill>
                  <a:schemeClr val="dk1"/>
                </a:solidFill>
                <a:latin typeface="Quattrocento Sans"/>
                <a:ea typeface="Quattrocento Sans"/>
                <a:cs typeface="Quattrocento Sans"/>
                <a:sym typeface="Quattrocento Sans"/>
              </a:rPr>
              <a:t>de la </a:t>
            </a:r>
            <a:r>
              <a:rPr lang="es-ES" sz="2200">
                <a:solidFill>
                  <a:schemeClr val="dk1"/>
                </a:solidFill>
                <a:latin typeface="Quattrocento Sans"/>
                <a:ea typeface="Quattrocento Sans"/>
                <a:cs typeface="Quattrocento Sans"/>
                <a:sym typeface="Quattrocento Sans"/>
              </a:rPr>
              <a:t>información</a:t>
            </a:r>
            <a:r>
              <a:rPr lang="es-ES" sz="2200">
                <a:solidFill>
                  <a:schemeClr val="dk1"/>
                </a:solidFill>
                <a:latin typeface="Quattrocento Sans"/>
                <a:ea typeface="Quattrocento Sans"/>
                <a:cs typeface="Quattrocento Sans"/>
                <a:sym typeface="Quattrocento Sans"/>
              </a:rPr>
              <a:t>. </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El centro </a:t>
            </a:r>
            <a:r>
              <a:rPr lang="es-ES" sz="2200">
                <a:solidFill>
                  <a:schemeClr val="dk1"/>
                </a:solidFill>
                <a:latin typeface="Quattrocento Sans"/>
                <a:ea typeface="Quattrocento Sans"/>
                <a:cs typeface="Quattrocento Sans"/>
                <a:sym typeface="Quattrocento Sans"/>
              </a:rPr>
              <a:t>más valorado en ambos conceptos es el Jardín de Cactus (</a:t>
            </a:r>
            <a:r>
              <a:rPr b="1" lang="es-ES" sz="2200">
                <a:solidFill>
                  <a:schemeClr val="dk1"/>
                </a:solidFill>
                <a:latin typeface="Quattrocento Sans"/>
                <a:ea typeface="Quattrocento Sans"/>
                <a:cs typeface="Quattrocento Sans"/>
                <a:sym typeface="Quattrocento Sans"/>
              </a:rPr>
              <a:t>100%</a:t>
            </a:r>
            <a:r>
              <a:rPr lang="es-ES" sz="2200">
                <a:solidFill>
                  <a:schemeClr val="dk1"/>
                </a:solidFill>
                <a:latin typeface="Quattrocento Sans"/>
                <a:ea typeface="Quattrocento Sans"/>
                <a:cs typeface="Quattrocento Sans"/>
                <a:sym typeface="Quattrocento Sans"/>
              </a:rPr>
              <a:t> de menciones positivas)</a:t>
            </a:r>
            <a:r>
              <a:rPr lang="es-ES" sz="2200">
                <a:solidFill>
                  <a:schemeClr val="dk1"/>
                </a:solidFill>
                <a:latin typeface="Quattrocento Sans"/>
                <a:ea typeface="Quattrocento Sans"/>
                <a:cs typeface="Quattrocento Sans"/>
                <a:sym typeface="Quattrocento Sans"/>
              </a:rPr>
              <a:t>, y el que menos Montañas del Fuego, con un </a:t>
            </a:r>
            <a:r>
              <a:rPr b="1" lang="es-ES" sz="2200">
                <a:solidFill>
                  <a:schemeClr val="dk1"/>
                </a:solidFill>
                <a:latin typeface="Quattrocento Sans"/>
                <a:ea typeface="Quattrocento Sans"/>
                <a:cs typeface="Quattrocento Sans"/>
                <a:sym typeface="Quattrocento Sans"/>
              </a:rPr>
              <a:t>65%</a:t>
            </a:r>
            <a:r>
              <a:rPr lang="es-ES" sz="2200">
                <a:solidFill>
                  <a:schemeClr val="dk1"/>
                </a:solidFill>
                <a:latin typeface="Quattrocento Sans"/>
                <a:ea typeface="Quattrocento Sans"/>
                <a:cs typeface="Quattrocento Sans"/>
                <a:sym typeface="Quattrocento Sans"/>
              </a:rPr>
              <a:t> de menciones positivas en amabilidad y trato del personal y un </a:t>
            </a:r>
            <a:r>
              <a:rPr b="1" lang="es-ES" sz="2200">
                <a:solidFill>
                  <a:schemeClr val="dk1"/>
                </a:solidFill>
                <a:latin typeface="Quattrocento Sans"/>
                <a:ea typeface="Quattrocento Sans"/>
                <a:cs typeface="Quattrocento Sans"/>
                <a:sym typeface="Quattrocento Sans"/>
              </a:rPr>
              <a:t>61%</a:t>
            </a:r>
            <a:r>
              <a:rPr lang="es-ES" sz="2200">
                <a:solidFill>
                  <a:schemeClr val="dk1"/>
                </a:solidFill>
                <a:latin typeface="Quattrocento Sans"/>
                <a:ea typeface="Quattrocento Sans"/>
                <a:cs typeface="Quattrocento Sans"/>
                <a:sym typeface="Quattrocento Sans"/>
              </a:rPr>
              <a:t> en información y asesoramiento del personal.</a:t>
            </a:r>
            <a:endParaRPr sz="2200">
              <a:solidFill>
                <a:schemeClr val="dk1"/>
              </a:solidFill>
              <a:latin typeface="Quattrocento Sans"/>
              <a:ea typeface="Quattrocento Sans"/>
              <a:cs typeface="Quattrocento Sans"/>
              <a:sym typeface="Quattrocento Sans"/>
            </a:endParaRPr>
          </a:p>
        </p:txBody>
      </p:sp>
      <p:sp>
        <p:nvSpPr>
          <p:cNvPr id="388" name="Google Shape;388;p36"/>
          <p:cNvSpPr txBox="1"/>
          <p:nvPr/>
        </p:nvSpPr>
        <p:spPr>
          <a:xfrm>
            <a:off x="118542" y="669092"/>
            <a:ext cx="11994855" cy="29342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r>
              <a:rPr b="1" lang="es-ES" sz="1400" u="none">
                <a:solidFill>
                  <a:srgbClr val="0052DE"/>
                </a:solidFill>
                <a:latin typeface="Quattrocento Sans"/>
                <a:ea typeface="Quattrocento Sans"/>
                <a:cs typeface="Quattrocento Sans"/>
                <a:sym typeface="Quattrocento Sans"/>
              </a:rPr>
              <a:t>   </a:t>
            </a:r>
            <a:r>
              <a:rPr b="1" lang="es-ES">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endParaRPr b="1" sz="1400" u="none">
              <a:solidFill>
                <a:srgbClr val="000000"/>
              </a:solidFill>
              <a:latin typeface="Quattrocento Sans"/>
              <a:ea typeface="Quattrocento Sans"/>
              <a:cs typeface="Quattrocento Sans"/>
              <a:sym typeface="Quattrocento Sans"/>
            </a:endParaRPr>
          </a:p>
        </p:txBody>
      </p:sp>
      <p:pic>
        <p:nvPicPr>
          <p:cNvPr id="389" name="Google Shape;389;p36" title="Gráfico"/>
          <p:cNvPicPr preferRelativeResize="0"/>
          <p:nvPr/>
        </p:nvPicPr>
        <p:blipFill>
          <a:blip r:embed="rId5">
            <a:alphaModFix/>
          </a:blip>
          <a:stretch>
            <a:fillRect/>
          </a:stretch>
        </p:blipFill>
        <p:spPr>
          <a:xfrm>
            <a:off x="1449900" y="1160000"/>
            <a:ext cx="4560724" cy="2812900"/>
          </a:xfrm>
          <a:prstGeom prst="rect">
            <a:avLst/>
          </a:prstGeom>
          <a:noFill/>
          <a:ln>
            <a:noFill/>
          </a:ln>
        </p:spPr>
      </p:pic>
      <p:pic>
        <p:nvPicPr>
          <p:cNvPr id="390" name="Google Shape;390;p36" title="Gráfico"/>
          <p:cNvPicPr preferRelativeResize="0"/>
          <p:nvPr/>
        </p:nvPicPr>
        <p:blipFill>
          <a:blip r:embed="rId6">
            <a:alphaModFix/>
          </a:blip>
          <a:stretch>
            <a:fillRect/>
          </a:stretch>
        </p:blipFill>
        <p:spPr>
          <a:xfrm>
            <a:off x="7408700" y="1089800"/>
            <a:ext cx="4545688" cy="2812900"/>
          </a:xfrm>
          <a:prstGeom prst="rect">
            <a:avLst/>
          </a:prstGeom>
          <a:noFill/>
          <a:ln>
            <a:noFill/>
          </a:ln>
        </p:spPr>
      </p:pic>
      <p:cxnSp>
        <p:nvCxnSpPr>
          <p:cNvPr id="391" name="Google Shape;391;p36"/>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