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6859575" cx="12190400"/>
  <p:notesSz cx="6808775" cy="9940925"/>
  <p:embeddedFontLst>
    <p:embeddedFont>
      <p:font typeface="Quattrocento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F7646B8-366B-4467-A890-3ADD481562CB}">
  <a:tblStyle styleId="{7F7646B8-366B-4467-A890-3ADD481562C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QuattrocentoSans-bold.fntdata"/><Relationship Id="rId27" Type="http://schemas.openxmlformats.org/officeDocument/2006/relationships/font" Target="fonts/QuattrocentoSans-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QuattrocentoSans-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QuattrocentoSans-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395" name="Google Shape;395;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fad9830fa6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fad9830fa6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24" name="Google Shape;424;gfad9830fa6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fad9830fa6_0_6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fad9830fa6_0_6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37" name="Google Shape;437;gfad9830fa6_0_6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fad9830fa6_0_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gfad9830fa6_0_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50" name="Google Shape;450;gfad9830fa6_0_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fb14219d30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fb14219d30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61" name="Google Shape;461;gfb14219d30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1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1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1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fb4f3167c3_0_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fb4f3167c3_0_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gfb4f3167c3_0_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fb14219d30_0_12: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fb14219d30_0_12: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gfb14219d30_0_12: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fb14219d30_0_1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gfb14219d30_0_1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gfb14219d30_0_1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 </a:t>
            </a:r>
            <a:endParaRPr/>
          </a:p>
        </p:txBody>
      </p:sp>
      <p:sp>
        <p:nvSpPr>
          <p:cNvPr id="229" name="Google Shape;229;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230" name="Google Shape;230;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271" name="Google Shape;271;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788231bfb6_0_6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788231bfb6_0_6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285" name="Google Shape;285;g788231bfb6_0_6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Actualizado_q3_2020</a:t>
            </a:r>
            <a:endParaRPr/>
          </a:p>
        </p:txBody>
      </p:sp>
      <p:sp>
        <p:nvSpPr>
          <p:cNvPr id="297" name="Google Shape;297;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7: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350" name="Google Shape;350;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9: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377" name="Google Shape;377;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81" name="Shape 81"/>
        <p:cNvGrpSpPr/>
        <p:nvPr/>
      </p:nvGrpSpPr>
      <p:grpSpPr>
        <a:xfrm>
          <a:off x="0" y="0"/>
          <a:ext cx="0" cy="0"/>
          <a:chOff x="0" y="0"/>
          <a:chExt cx="0" cy="0"/>
        </a:xfrm>
      </p:grpSpPr>
      <p:pic>
        <p:nvPicPr>
          <p:cNvPr descr="tape.png" id="82" name="Google Shape;82;p11"/>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83" name="Google Shape;83;p11"/>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5" name="Google Shape;85;p11"/>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6" name="Google Shape;86;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9" name="Shape 89"/>
        <p:cNvGrpSpPr/>
        <p:nvPr/>
      </p:nvGrpSpPr>
      <p:grpSpPr>
        <a:xfrm>
          <a:off x="0" y="0"/>
          <a:ext cx="0" cy="0"/>
          <a:chOff x="0" y="0"/>
          <a:chExt cx="0" cy="0"/>
        </a:xfrm>
      </p:grpSpPr>
      <p:sp>
        <p:nvSpPr>
          <p:cNvPr id="90" name="Google Shape;90;p1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2" name="Google Shape;92;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5" name="Shape 95"/>
        <p:cNvGrpSpPr/>
        <p:nvPr/>
      </p:nvGrpSpPr>
      <p:grpSpPr>
        <a:xfrm>
          <a:off x="0" y="0"/>
          <a:ext cx="0" cy="0"/>
          <a:chOff x="0" y="0"/>
          <a:chExt cx="0" cy="0"/>
        </a:xfrm>
      </p:grpSpPr>
      <p:sp>
        <p:nvSpPr>
          <p:cNvPr id="96" name="Google Shape;96;p13"/>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8" name="Google Shape;98;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0" name="Shape 20"/>
        <p:cNvGrpSpPr/>
        <p:nvPr/>
      </p:nvGrpSpPr>
      <p:grpSpPr>
        <a:xfrm>
          <a:off x="0" y="0"/>
          <a:ext cx="0" cy="0"/>
          <a:chOff x="0" y="0"/>
          <a:chExt cx="0" cy="0"/>
        </a:xfrm>
      </p:grpSpPr>
      <p:sp>
        <p:nvSpPr>
          <p:cNvPr id="21" name="Google Shape;21;p3"/>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2" name="Google Shape;22;p3"/>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 name="Google Shape;24;p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92" name="Shape 192"/>
        <p:cNvGrpSpPr/>
        <p:nvPr/>
      </p:nvGrpSpPr>
      <p:grpSpPr>
        <a:xfrm>
          <a:off x="0" y="0"/>
          <a:ext cx="0" cy="0"/>
          <a:chOff x="0" y="0"/>
          <a:chExt cx="0" cy="0"/>
        </a:xfrm>
      </p:grpSpPr>
      <p:sp>
        <p:nvSpPr>
          <p:cNvPr id="193" name="Google Shape;193;p27"/>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94" name="Google Shape;194;p27"/>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7"/>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96" name="Google Shape;196;p27"/>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5" name="Shape 25"/>
        <p:cNvGrpSpPr/>
        <p:nvPr/>
      </p:nvGrpSpPr>
      <p:grpSpPr>
        <a:xfrm>
          <a:off x="0" y="0"/>
          <a:ext cx="0" cy="0"/>
          <a:chOff x="0" y="0"/>
          <a:chExt cx="0" cy="0"/>
        </a:xfrm>
      </p:grpSpPr>
      <p:pic>
        <p:nvPicPr>
          <p:cNvPr descr="C:\Users\jnsch\Desktop\O14ThemesHandoffs\WorkingFiles\FinalHanoff\Sketchbook\Cover.jpg" id="26" name="Google Shape;26;p4"/>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7" name="Google Shape;27;p4"/>
          <p:cNvGrpSpPr/>
          <p:nvPr/>
        </p:nvGrpSpPr>
        <p:grpSpPr>
          <a:xfrm rot="-1066324">
            <a:off x="823929" y="3923924"/>
            <a:ext cx="3344546" cy="2528073"/>
            <a:chOff x="494947" y="417279"/>
            <a:chExt cx="2417578" cy="2421351"/>
          </a:xfrm>
        </p:grpSpPr>
        <p:sp>
          <p:nvSpPr>
            <p:cNvPr id="28" name="Google Shape;28;p4"/>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9" name="Google Shape;29;p4"/>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30" name="Google Shape;30;p4"/>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31" name="Google Shape;31;p4"/>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32" name="Google Shape;32;p4"/>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33" name="Google Shape;33;p4"/>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5" name="Google Shape;35;p4"/>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8" name="Google Shape;38;p4"/>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9" name="Shape 39"/>
        <p:cNvGrpSpPr/>
        <p:nvPr/>
      </p:nvGrpSpPr>
      <p:grpSpPr>
        <a:xfrm>
          <a:off x="0" y="0"/>
          <a:ext cx="0" cy="0"/>
          <a:chOff x="0" y="0"/>
          <a:chExt cx="0" cy="0"/>
        </a:xfrm>
      </p:grpSpPr>
      <p:sp>
        <p:nvSpPr>
          <p:cNvPr id="40" name="Google Shape;40;p5"/>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42" name="Google Shape;42;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51" name="Shape 51"/>
        <p:cNvGrpSpPr/>
        <p:nvPr/>
      </p:nvGrpSpPr>
      <p:grpSpPr>
        <a:xfrm>
          <a:off x="0" y="0"/>
          <a:ext cx="0" cy="0"/>
          <a:chOff x="0" y="0"/>
          <a:chExt cx="0" cy="0"/>
        </a:xfrm>
      </p:grpSpPr>
      <p:sp>
        <p:nvSpPr>
          <p:cNvPr id="52" name="Google Shape;52;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6" name="Google Shape;56;p7"/>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7" name="Google Shape;57;p7"/>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8" name="Shape 58"/>
        <p:cNvGrpSpPr/>
        <p:nvPr/>
      </p:nvGrpSpPr>
      <p:grpSpPr>
        <a:xfrm>
          <a:off x="0" y="0"/>
          <a:ext cx="0" cy="0"/>
          <a:chOff x="0" y="0"/>
          <a:chExt cx="0" cy="0"/>
        </a:xfrm>
      </p:grpSpPr>
      <p:sp>
        <p:nvSpPr>
          <p:cNvPr id="59" name="Google Shape;59;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1" name="Google Shape;61;p8"/>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2" name="Google Shape;62;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5" name="Google Shape;65;p8"/>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6" name="Google Shape;66;p8"/>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7" name="Google Shape;67;p8"/>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8" name="Google Shape;68;p8"/>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74" name="Shape 74"/>
        <p:cNvGrpSpPr/>
        <p:nvPr/>
      </p:nvGrpSpPr>
      <p:grpSpPr>
        <a:xfrm>
          <a:off x="0" y="0"/>
          <a:ext cx="0" cy="0"/>
          <a:chOff x="0" y="0"/>
          <a:chExt cx="0" cy="0"/>
        </a:xfrm>
      </p:grpSpPr>
      <p:sp>
        <p:nvSpPr>
          <p:cNvPr id="75" name="Google Shape;75;p10"/>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7" name="Google Shape;77;p10"/>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8" name="Google Shape;78;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1" name="Shape 101"/>
        <p:cNvGrpSpPr/>
        <p:nvPr/>
      </p:nvGrpSpPr>
      <p:grpSpPr>
        <a:xfrm>
          <a:off x="0" y="0"/>
          <a:ext cx="0" cy="0"/>
          <a:chOff x="0" y="0"/>
          <a:chExt cx="0" cy="0"/>
        </a:xfrm>
      </p:grpSpPr>
      <p:pic>
        <p:nvPicPr>
          <p:cNvPr descr="Interior-Overlay.png" id="102" name="Google Shape;102;p14"/>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03" name="Google Shape;103;p1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4" name="Google Shape;104;p1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5" name="Google Shape;105;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6" name="Google Shape;106;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7" name="Google Shape;107;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13.png"/><Relationship Id="rId13" Type="http://schemas.openxmlformats.org/officeDocument/2006/relationships/image" Target="../media/image19.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7.jpg"/><Relationship Id="rId9" Type="http://schemas.openxmlformats.org/officeDocument/2006/relationships/image" Target="../media/image14.jpg"/><Relationship Id="rId14" Type="http://schemas.openxmlformats.org/officeDocument/2006/relationships/image" Target="../media/image18.jpg"/><Relationship Id="rId5" Type="http://schemas.openxmlformats.org/officeDocument/2006/relationships/image" Target="../media/image12.jpg"/><Relationship Id="rId6" Type="http://schemas.openxmlformats.org/officeDocument/2006/relationships/image" Target="../media/image9.png"/><Relationship Id="rId7" Type="http://schemas.openxmlformats.org/officeDocument/2006/relationships/image" Target="../media/image8.jpg"/><Relationship Id="rId8" Type="http://schemas.openxmlformats.org/officeDocument/2006/relationships/image" Target="../media/image15.png"/></Relationships>
</file>

<file path=ppt/slides/_rels/slide10.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45.png"/><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32.png"/><Relationship Id="rId9" Type="http://schemas.openxmlformats.org/officeDocument/2006/relationships/image" Target="../media/image47.png"/><Relationship Id="rId5" Type="http://schemas.openxmlformats.org/officeDocument/2006/relationships/image" Target="../media/image35.png"/><Relationship Id="rId6" Type="http://schemas.openxmlformats.org/officeDocument/2006/relationships/image" Target="../media/image33.png"/><Relationship Id="rId7" Type="http://schemas.openxmlformats.org/officeDocument/2006/relationships/image" Target="../media/image43.png"/><Relationship Id="rId8"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5.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5.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35.png"/><Relationship Id="rId12"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27.png"/><Relationship Id="rId9"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28.jpg"/><Relationship Id="rId7" Type="http://schemas.openxmlformats.org/officeDocument/2006/relationships/image" Target="../media/image29.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8.jpg"/><Relationship Id="rId4" Type="http://schemas.openxmlformats.org/officeDocument/2006/relationships/image" Target="../media/image42.png"/><Relationship Id="rId5" Type="http://schemas.openxmlformats.org/officeDocument/2006/relationships/image" Target="../media/image40.png"/><Relationship Id="rId6"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Imagen relacionada" id="202" name="Google Shape;202;p28"/>
          <p:cNvPicPr preferRelativeResize="0"/>
          <p:nvPr/>
        </p:nvPicPr>
        <p:blipFill rotWithShape="1">
          <a:blip r:embed="rId3">
            <a:alphaModFix/>
          </a:blip>
          <a:srcRect b="0" l="6309" r="0" t="0"/>
          <a:stretch/>
        </p:blipFill>
        <p:spPr>
          <a:xfrm>
            <a:off x="7675392" y="3572671"/>
            <a:ext cx="4515021" cy="3286148"/>
          </a:xfrm>
          <a:prstGeom prst="rect">
            <a:avLst/>
          </a:prstGeom>
          <a:noFill/>
          <a:ln>
            <a:noFill/>
          </a:ln>
        </p:spPr>
      </p:pic>
      <p:pic>
        <p:nvPicPr>
          <p:cNvPr descr="Resultado de imagen de jameos del agua tienda" id="203" name="Google Shape;203;p28"/>
          <p:cNvPicPr preferRelativeResize="0"/>
          <p:nvPr/>
        </p:nvPicPr>
        <p:blipFill rotWithShape="1">
          <a:blip r:embed="rId4">
            <a:alphaModFix/>
          </a:blip>
          <a:srcRect b="0" l="0" r="0" t="0"/>
          <a:stretch/>
        </p:blipFill>
        <p:spPr>
          <a:xfrm>
            <a:off x="1" y="1"/>
            <a:ext cx="4166380" cy="3572669"/>
          </a:xfrm>
          <a:prstGeom prst="rect">
            <a:avLst/>
          </a:prstGeom>
          <a:noFill/>
          <a:ln>
            <a:noFill/>
          </a:ln>
        </p:spPr>
      </p:pic>
      <p:pic>
        <p:nvPicPr>
          <p:cNvPr descr="Resultado de imagen de casa amarilla lanzarote tienda" id="204" name="Google Shape;204;p28"/>
          <p:cNvPicPr preferRelativeResize="0"/>
          <p:nvPr/>
        </p:nvPicPr>
        <p:blipFill rotWithShape="1">
          <a:blip r:embed="rId5">
            <a:alphaModFix/>
          </a:blip>
          <a:srcRect b="0" l="0" r="0" t="0"/>
          <a:stretch/>
        </p:blipFill>
        <p:spPr>
          <a:xfrm>
            <a:off x="4166380" y="0"/>
            <a:ext cx="4166380" cy="3572670"/>
          </a:xfrm>
          <a:prstGeom prst="rect">
            <a:avLst/>
          </a:prstGeom>
          <a:noFill/>
          <a:ln>
            <a:noFill/>
          </a:ln>
        </p:spPr>
      </p:pic>
      <p:pic>
        <p:nvPicPr>
          <p:cNvPr id="205" name="Google Shape;205;p28"/>
          <p:cNvPicPr preferRelativeResize="0"/>
          <p:nvPr/>
        </p:nvPicPr>
        <p:blipFill rotWithShape="1">
          <a:blip r:embed="rId6">
            <a:alphaModFix/>
          </a:blip>
          <a:srcRect b="0" l="0" r="0" t="0"/>
          <a:stretch/>
        </p:blipFill>
        <p:spPr>
          <a:xfrm>
            <a:off x="6380958" y="643712"/>
            <a:ext cx="1000132" cy="928694"/>
          </a:xfrm>
          <a:prstGeom prst="rect">
            <a:avLst/>
          </a:prstGeom>
          <a:noFill/>
          <a:ln>
            <a:noFill/>
          </a:ln>
        </p:spPr>
      </p:pic>
      <p:pic>
        <p:nvPicPr>
          <p:cNvPr descr="http://www.cactlanzarote.com/wp-content/uploads/2016/01/Jardín-tienda-04-1024x683.jpg" id="206" name="Google Shape;206;p28"/>
          <p:cNvPicPr preferRelativeResize="0"/>
          <p:nvPr/>
        </p:nvPicPr>
        <p:blipFill rotWithShape="1">
          <a:blip r:embed="rId7">
            <a:alphaModFix/>
          </a:blip>
          <a:srcRect b="5563" l="15381" r="13573" t="0"/>
          <a:stretch/>
        </p:blipFill>
        <p:spPr>
          <a:xfrm>
            <a:off x="8000491" y="0"/>
            <a:ext cx="4189922" cy="3572670"/>
          </a:xfrm>
          <a:prstGeom prst="rect">
            <a:avLst/>
          </a:prstGeom>
          <a:noFill/>
          <a:ln>
            <a:noFill/>
          </a:ln>
        </p:spPr>
      </p:pic>
      <p:pic>
        <p:nvPicPr>
          <p:cNvPr descr="Imagen relacionada" id="207" name="Google Shape;207;p28"/>
          <p:cNvPicPr preferRelativeResize="0"/>
          <p:nvPr/>
        </p:nvPicPr>
        <p:blipFill rotWithShape="1">
          <a:blip r:embed="rId8">
            <a:alphaModFix/>
          </a:blip>
          <a:srcRect b="0" l="0" r="0" t="0"/>
          <a:stretch/>
        </p:blipFill>
        <p:spPr>
          <a:xfrm>
            <a:off x="9595668" y="2643976"/>
            <a:ext cx="928694" cy="830642"/>
          </a:xfrm>
          <a:prstGeom prst="rect">
            <a:avLst/>
          </a:prstGeom>
          <a:noFill/>
          <a:ln>
            <a:noFill/>
          </a:ln>
        </p:spPr>
      </p:pic>
      <p:pic>
        <p:nvPicPr>
          <p:cNvPr descr="Resultado de imagen de castillo de san jose tienda" id="208" name="Google Shape;208;p28"/>
          <p:cNvPicPr preferRelativeResize="0"/>
          <p:nvPr/>
        </p:nvPicPr>
        <p:blipFill rotWithShape="1">
          <a:blip r:embed="rId9">
            <a:alphaModFix/>
          </a:blip>
          <a:srcRect b="0" l="0" r="0" t="0"/>
          <a:stretch/>
        </p:blipFill>
        <p:spPr>
          <a:xfrm>
            <a:off x="0" y="3572670"/>
            <a:ext cx="4166380" cy="3286918"/>
          </a:xfrm>
          <a:prstGeom prst="rect">
            <a:avLst/>
          </a:prstGeom>
          <a:noFill/>
          <a:ln>
            <a:noFill/>
          </a:ln>
        </p:spPr>
      </p:pic>
      <p:pic>
        <p:nvPicPr>
          <p:cNvPr id="209" name="Google Shape;209;p28"/>
          <p:cNvPicPr preferRelativeResize="0"/>
          <p:nvPr/>
        </p:nvPicPr>
        <p:blipFill rotWithShape="1">
          <a:blip r:embed="rId10">
            <a:alphaModFix/>
          </a:blip>
          <a:srcRect b="0" l="0" r="0" t="0"/>
          <a:stretch/>
        </p:blipFill>
        <p:spPr>
          <a:xfrm>
            <a:off x="2594744" y="5930124"/>
            <a:ext cx="1000124" cy="714380"/>
          </a:xfrm>
          <a:prstGeom prst="rect">
            <a:avLst/>
          </a:prstGeom>
          <a:noFill/>
          <a:ln>
            <a:noFill/>
          </a:ln>
        </p:spPr>
      </p:pic>
      <p:pic>
        <p:nvPicPr>
          <p:cNvPr descr="Resultado de imagen de tienda mirador del rio" id="210" name="Google Shape;210;p28"/>
          <p:cNvPicPr preferRelativeResize="0"/>
          <p:nvPr/>
        </p:nvPicPr>
        <p:blipFill rotWithShape="1">
          <a:blip r:embed="rId11">
            <a:alphaModFix/>
          </a:blip>
          <a:srcRect b="0" l="0" r="0" t="0"/>
          <a:stretch/>
        </p:blipFill>
        <p:spPr>
          <a:xfrm>
            <a:off x="4166380" y="3572670"/>
            <a:ext cx="3857652" cy="3286918"/>
          </a:xfrm>
          <a:prstGeom prst="rect">
            <a:avLst/>
          </a:prstGeom>
          <a:noFill/>
          <a:ln>
            <a:noFill/>
          </a:ln>
        </p:spPr>
      </p:pic>
      <p:pic>
        <p:nvPicPr>
          <p:cNvPr descr="Resultado de imagen de mirador del rio cact" id="211" name="Google Shape;211;p28"/>
          <p:cNvPicPr preferRelativeResize="0"/>
          <p:nvPr/>
        </p:nvPicPr>
        <p:blipFill rotWithShape="1">
          <a:blip r:embed="rId12">
            <a:alphaModFix/>
          </a:blip>
          <a:srcRect b="0" l="0" r="0" t="0"/>
          <a:stretch/>
        </p:blipFill>
        <p:spPr>
          <a:xfrm>
            <a:off x="5452264" y="5715810"/>
            <a:ext cx="1072340" cy="1072340"/>
          </a:xfrm>
          <a:prstGeom prst="rect">
            <a:avLst/>
          </a:prstGeom>
          <a:noFill/>
          <a:ln>
            <a:noFill/>
          </a:ln>
        </p:spPr>
      </p:pic>
      <p:pic>
        <p:nvPicPr>
          <p:cNvPr descr="Resultado de imagen de casa museo campesino tienda" id="212" name="Google Shape;212;p28"/>
          <p:cNvPicPr preferRelativeResize="0"/>
          <p:nvPr/>
        </p:nvPicPr>
        <p:blipFill rotWithShape="1">
          <a:blip r:embed="rId13">
            <a:alphaModFix/>
          </a:blip>
          <a:srcRect b="0" l="0" r="0" t="0"/>
          <a:stretch/>
        </p:blipFill>
        <p:spPr>
          <a:xfrm>
            <a:off x="9381354" y="5715810"/>
            <a:ext cx="1132393" cy="1078955"/>
          </a:xfrm>
          <a:prstGeom prst="rect">
            <a:avLst/>
          </a:prstGeom>
          <a:noFill/>
          <a:ln>
            <a:noFill/>
          </a:ln>
        </p:spPr>
      </p:pic>
      <p:sp>
        <p:nvSpPr>
          <p:cNvPr id="213" name="Google Shape;213;p28"/>
          <p:cNvSpPr/>
          <p:nvPr/>
        </p:nvSpPr>
        <p:spPr>
          <a:xfrm>
            <a:off x="0" y="0"/>
            <a:ext cx="12190413" cy="6859588"/>
          </a:xfrm>
          <a:prstGeom prst="rect">
            <a:avLst/>
          </a:prstGeom>
          <a:solidFill>
            <a:srgbClr val="F2F2F2">
              <a:alpha val="74901"/>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100" u="none" cap="none" strike="noStrike">
              <a:solidFill>
                <a:schemeClr val="lt1"/>
              </a:solidFill>
              <a:latin typeface="Calibri"/>
              <a:ea typeface="Calibri"/>
              <a:cs typeface="Calibri"/>
              <a:sym typeface="Calibri"/>
            </a:endParaRPr>
          </a:p>
        </p:txBody>
      </p:sp>
      <p:sp>
        <p:nvSpPr>
          <p:cNvPr id="214" name="Google Shape;214;p2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215" name="Google Shape;215;p28"/>
          <p:cNvSpPr/>
          <p:nvPr/>
        </p:nvSpPr>
        <p:spPr>
          <a:xfrm>
            <a:off x="-262776" y="2858290"/>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b="0" i="0" lang="es-ES" sz="3300" u="none" cap="small" strike="noStrike">
                <a:solidFill>
                  <a:srgbClr val="20124D"/>
                </a:solidFill>
                <a:latin typeface="Calibri"/>
                <a:ea typeface="Calibri"/>
                <a:cs typeface="Calibri"/>
                <a:sym typeface="Calibri"/>
              </a:rPr>
              <a:t>Análisis de Resultados. Modelo de Escucha Tiendas</a:t>
            </a:r>
            <a:endParaRPr>
              <a:solidFill>
                <a:srgbClr val="20124D"/>
              </a:solidFill>
            </a:endParaRPr>
          </a:p>
          <a:p>
            <a:pPr indent="0" lvl="0" marL="0" marR="0" rtl="0" algn="ctr">
              <a:spcBef>
                <a:spcPts val="0"/>
              </a:spcBef>
              <a:spcAft>
                <a:spcPts val="0"/>
              </a:spcAft>
              <a:buNone/>
            </a:pPr>
            <a:r>
              <a:rPr b="1" i="0" lang="es-ES" sz="3300" u="none" cap="small" strike="noStrike">
                <a:solidFill>
                  <a:srgbClr val="20124D"/>
                </a:solidFill>
                <a:latin typeface="Calibri"/>
                <a:ea typeface="Calibri"/>
                <a:cs typeface="Calibri"/>
                <a:sym typeface="Calibri"/>
              </a:rPr>
              <a:t>Informe Operativo. Q</a:t>
            </a:r>
            <a:r>
              <a:rPr b="1" lang="es-ES" sz="3300" cap="small">
                <a:solidFill>
                  <a:srgbClr val="20124D"/>
                </a:solidFill>
                <a:latin typeface="Calibri"/>
                <a:ea typeface="Calibri"/>
                <a:cs typeface="Calibri"/>
                <a:sym typeface="Calibri"/>
              </a:rPr>
              <a:t>4</a:t>
            </a:r>
            <a:r>
              <a:rPr b="1" i="0" lang="es-ES" sz="3300" u="none" cap="small" strike="noStrike">
                <a:solidFill>
                  <a:srgbClr val="20124D"/>
                </a:solidFill>
                <a:latin typeface="Calibri"/>
                <a:ea typeface="Calibri"/>
                <a:cs typeface="Calibri"/>
                <a:sym typeface="Calibri"/>
              </a:rPr>
              <a:t> 202</a:t>
            </a:r>
            <a:r>
              <a:rPr b="1" lang="es-ES" sz="3300" cap="small">
                <a:solidFill>
                  <a:srgbClr val="20124D"/>
                </a:solidFill>
                <a:latin typeface="Calibri"/>
                <a:ea typeface="Calibri"/>
                <a:cs typeface="Calibri"/>
                <a:sym typeface="Calibri"/>
              </a:rPr>
              <a:t>1</a:t>
            </a:r>
            <a:endParaRPr>
              <a:solidFill>
                <a:srgbClr val="20124D"/>
              </a:solidFill>
            </a:endParaRPr>
          </a:p>
          <a:p>
            <a:pPr indent="0" lvl="0" marL="0" marR="0" rtl="0" algn="l">
              <a:spcBef>
                <a:spcPts val="0"/>
              </a:spcBef>
              <a:spcAft>
                <a:spcPts val="0"/>
              </a:spcAft>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chemeClr val="dk1"/>
              </a:solidFill>
              <a:latin typeface="Calibri"/>
              <a:ea typeface="Calibri"/>
              <a:cs typeface="Calibri"/>
              <a:sym typeface="Calibri"/>
            </a:endParaRPr>
          </a:p>
        </p:txBody>
      </p:sp>
      <p:pic>
        <p:nvPicPr>
          <p:cNvPr id="216" name="Google Shape;216;p28"/>
          <p:cNvPicPr preferRelativeResize="0"/>
          <p:nvPr/>
        </p:nvPicPr>
        <p:blipFill rotWithShape="1">
          <a:blip r:embed="rId14">
            <a:alphaModFix/>
          </a:blip>
          <a:srcRect b="0" l="0" r="0" t="0"/>
          <a:stretch/>
        </p:blipFill>
        <p:spPr>
          <a:xfrm>
            <a:off x="5023636" y="3929860"/>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37"/>
          <p:cNvPicPr preferRelativeResize="0"/>
          <p:nvPr/>
        </p:nvPicPr>
        <p:blipFill rotWithShape="1">
          <a:blip r:embed="rId3">
            <a:alphaModFix/>
          </a:blip>
          <a:srcRect b="0" l="0" r="0" t="0"/>
          <a:stretch/>
        </p:blipFill>
        <p:spPr>
          <a:xfrm>
            <a:off x="437545" y="1703915"/>
            <a:ext cx="654309" cy="654309"/>
          </a:xfrm>
          <a:prstGeom prst="rect">
            <a:avLst/>
          </a:prstGeom>
          <a:noFill/>
          <a:ln>
            <a:noFill/>
          </a:ln>
        </p:spPr>
      </p:pic>
      <p:sp>
        <p:nvSpPr>
          <p:cNvPr id="398" name="Google Shape;398;p37"/>
          <p:cNvSpPr txBox="1"/>
          <p:nvPr/>
        </p:nvSpPr>
        <p:spPr>
          <a:xfrm>
            <a:off x="49178" y="2429662"/>
            <a:ext cx="13311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399" name="Google Shape;399;p37"/>
          <p:cNvGrpSpPr/>
          <p:nvPr/>
        </p:nvGrpSpPr>
        <p:grpSpPr>
          <a:xfrm>
            <a:off x="5880892" y="1500968"/>
            <a:ext cx="1425515" cy="1512738"/>
            <a:chOff x="9370185" y="5063444"/>
            <a:chExt cx="1425515" cy="1584176"/>
          </a:xfrm>
        </p:grpSpPr>
        <p:pic>
          <p:nvPicPr>
            <p:cNvPr descr="Resultado de imagen de icono dependiente" id="400" name="Google Shape;400;p37"/>
            <p:cNvPicPr preferRelativeResize="0"/>
            <p:nvPr/>
          </p:nvPicPr>
          <p:blipFill rotWithShape="1">
            <a:blip r:embed="rId4">
              <a:alphaModFix/>
            </a:blip>
            <a:srcRect b="0" l="0" r="0" t="0"/>
            <a:stretch/>
          </p:blipFill>
          <p:spPr>
            <a:xfrm>
              <a:off x="9634075" y="5063444"/>
              <a:ext cx="897736" cy="897736"/>
            </a:xfrm>
            <a:prstGeom prst="rect">
              <a:avLst/>
            </a:prstGeom>
            <a:noFill/>
            <a:ln>
              <a:noFill/>
            </a:ln>
          </p:spPr>
        </p:pic>
        <p:sp>
          <p:nvSpPr>
            <p:cNvPr id="401" name="Google Shape;401;p37"/>
            <p:cNvSpPr txBox="1"/>
            <p:nvPr/>
          </p:nvSpPr>
          <p:spPr>
            <a:xfrm>
              <a:off x="9370185" y="6062845"/>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Ubicación de</a:t>
              </a:r>
              <a:r>
                <a:rPr b="1" i="0" lang="es-ES" sz="1600" u="none" cap="none" strike="noStrike">
                  <a:solidFill>
                    <a:srgbClr val="0070C0"/>
                  </a:solidFill>
                  <a:latin typeface="Quattrocento Sans"/>
                  <a:ea typeface="Quattrocento Sans"/>
                  <a:cs typeface="Quattrocento Sans"/>
                  <a:sym typeface="Quattrocento Sans"/>
                </a:rPr>
                <a:t>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402" name="Google Shape;402;p37"/>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0B050"/>
                </a:solidFill>
                <a:latin typeface="Quattrocento Sans"/>
                <a:ea typeface="Quattrocento Sans"/>
                <a:cs typeface="Quattrocento Sans"/>
                <a:sym typeface="Quattrocento Sans"/>
              </a:rPr>
              <a:t>Calidad percibida 🡪 INSTALACIONES</a:t>
            </a:r>
            <a:endParaRPr/>
          </a:p>
        </p:txBody>
      </p:sp>
      <p:sp>
        <p:nvSpPr>
          <p:cNvPr descr="Resultado de imagen de tamaño icono" id="403" name="Google Shape;403;p3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04" name="Google Shape;404;p37"/>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05" name="Google Shape;405;p37"/>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06" name="Google Shape;406;p37"/>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07" name="Google Shape;407;p37"/>
          <p:cNvGrpSpPr/>
          <p:nvPr/>
        </p:nvGrpSpPr>
        <p:grpSpPr>
          <a:xfrm>
            <a:off x="94414" y="4111597"/>
            <a:ext cx="1425515" cy="1961403"/>
            <a:chOff x="4090250" y="3981142"/>
            <a:chExt cx="1425515" cy="1961403"/>
          </a:xfrm>
        </p:grpSpPr>
        <p:pic>
          <p:nvPicPr>
            <p:cNvPr id="408" name="Google Shape;408;p37"/>
            <p:cNvPicPr preferRelativeResize="0"/>
            <p:nvPr/>
          </p:nvPicPr>
          <p:blipFill rotWithShape="1">
            <a:blip r:embed="rId5">
              <a:alphaModFix/>
            </a:blip>
            <a:srcRect b="0" l="0" r="0" t="0"/>
            <a:stretch/>
          </p:blipFill>
          <p:spPr>
            <a:xfrm>
              <a:off x="4367014" y="3981142"/>
              <a:ext cx="873787" cy="873787"/>
            </a:xfrm>
            <a:prstGeom prst="rect">
              <a:avLst/>
            </a:prstGeom>
            <a:noFill/>
            <a:ln>
              <a:noFill/>
            </a:ln>
          </p:spPr>
        </p:pic>
        <p:sp>
          <p:nvSpPr>
            <p:cNvPr id="409" name="Google Shape;409;p37"/>
            <p:cNvSpPr txBox="1"/>
            <p:nvPr/>
          </p:nvSpPr>
          <p:spPr>
            <a:xfrm>
              <a:off x="4090250" y="4865327"/>
              <a:ext cx="1425515"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Diseño y distribución</a:t>
              </a:r>
              <a:r>
                <a:rPr b="1" i="0" lang="es-ES" sz="1600" u="none" cap="none" strike="noStrike">
                  <a:solidFill>
                    <a:srgbClr val="0070C0"/>
                  </a:solidFill>
                  <a:latin typeface="Quattrocento Sans"/>
                  <a:ea typeface="Quattrocento Sans"/>
                  <a:cs typeface="Quattrocento Sans"/>
                  <a:sym typeface="Quattrocento Sans"/>
                </a:rPr>
                <a:t> interior de la tienda</a:t>
              </a:r>
              <a:endParaRPr b="1" i="0" sz="1600" u="none" cap="none" strike="noStrike">
                <a:solidFill>
                  <a:srgbClr val="0070C0"/>
                </a:solidFill>
                <a:latin typeface="Quattrocento Sans"/>
                <a:ea typeface="Quattrocento Sans"/>
                <a:cs typeface="Quattrocento Sans"/>
                <a:sym typeface="Quattrocento Sans"/>
              </a:endParaRPr>
            </a:p>
          </p:txBody>
        </p:sp>
      </p:grpSp>
      <p:grpSp>
        <p:nvGrpSpPr>
          <p:cNvPr id="410" name="Google Shape;410;p37"/>
          <p:cNvGrpSpPr/>
          <p:nvPr/>
        </p:nvGrpSpPr>
        <p:grpSpPr>
          <a:xfrm>
            <a:off x="5955575" y="4203072"/>
            <a:ext cx="1425515" cy="1584176"/>
            <a:chOff x="7470680" y="4006675"/>
            <a:chExt cx="1425515" cy="1584176"/>
          </a:xfrm>
        </p:grpSpPr>
        <p:grpSp>
          <p:nvGrpSpPr>
            <p:cNvPr id="411" name="Google Shape;411;p37"/>
            <p:cNvGrpSpPr/>
            <p:nvPr/>
          </p:nvGrpSpPr>
          <p:grpSpPr>
            <a:xfrm>
              <a:off x="7670353" y="4006675"/>
              <a:ext cx="1021589" cy="943228"/>
              <a:chOff x="623275" y="4704424"/>
              <a:chExt cx="1021589" cy="943228"/>
            </a:xfrm>
          </p:grpSpPr>
          <p:pic>
            <p:nvPicPr>
              <p:cNvPr id="412" name="Google Shape;412;p37"/>
              <p:cNvPicPr preferRelativeResize="0"/>
              <p:nvPr/>
            </p:nvPicPr>
            <p:blipFill rotWithShape="1">
              <a:blip r:embed="rId6">
                <a:alphaModFix/>
              </a:blip>
              <a:srcRect b="0" l="0" r="0" t="0"/>
              <a:stretch/>
            </p:blipFill>
            <p:spPr>
              <a:xfrm>
                <a:off x="623275" y="4704424"/>
                <a:ext cx="1021589" cy="943228"/>
              </a:xfrm>
              <a:prstGeom prst="rect">
                <a:avLst/>
              </a:prstGeom>
              <a:noFill/>
              <a:ln>
                <a:noFill/>
              </a:ln>
            </p:spPr>
          </p:pic>
          <p:pic>
            <p:nvPicPr>
              <p:cNvPr id="413" name="Google Shape;413;p37"/>
              <p:cNvPicPr preferRelativeResize="0"/>
              <p:nvPr/>
            </p:nvPicPr>
            <p:blipFill rotWithShape="1">
              <a:blip r:embed="rId7">
                <a:alphaModFix/>
              </a:blip>
              <a:srcRect b="10972" l="0" r="0" t="7332"/>
              <a:stretch/>
            </p:blipFill>
            <p:spPr>
              <a:xfrm>
                <a:off x="951682" y="5058909"/>
                <a:ext cx="351784" cy="342872"/>
              </a:xfrm>
              <a:prstGeom prst="rect">
                <a:avLst/>
              </a:prstGeom>
              <a:noFill/>
              <a:ln>
                <a:noFill/>
              </a:ln>
            </p:spPr>
          </p:pic>
        </p:grpSp>
        <p:sp>
          <p:nvSpPr>
            <p:cNvPr id="414" name="Google Shape;414;p37"/>
            <p:cNvSpPr txBox="1"/>
            <p:nvPr/>
          </p:nvSpPr>
          <p:spPr>
            <a:xfrm>
              <a:off x="7470680" y="5006076"/>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r>
                <a:rPr b="1" i="0" lang="es-ES" sz="1600" u="none" cap="none" strike="noStrike">
                  <a:solidFill>
                    <a:srgbClr val="0070C0"/>
                  </a:solidFill>
                  <a:latin typeface="Quattrocento Sans"/>
                  <a:ea typeface="Quattrocento Sans"/>
                  <a:cs typeface="Quattrocento Sans"/>
                  <a:sym typeface="Quattrocento Sans"/>
                </a:rPr>
                <a:t> de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415" name="Google Shape;415;p37"/>
          <p:cNvSpPr txBox="1"/>
          <p:nvPr/>
        </p:nvSpPr>
        <p:spPr>
          <a:xfrm>
            <a:off x="98567" y="775154"/>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solidFill>
                  <a:schemeClr val="dk1"/>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endParaRPr b="1">
              <a:latin typeface="Quattrocento Sans"/>
              <a:ea typeface="Quattrocento Sans"/>
              <a:cs typeface="Quattrocento Sans"/>
              <a:sym typeface="Quattrocento Sans"/>
            </a:endParaRPr>
          </a:p>
          <a:p>
            <a:pPr indent="0" lvl="0" marL="0" marR="0" rtl="0" algn="l">
              <a:spcBef>
                <a:spcPts val="0"/>
              </a:spcBef>
              <a:spcAft>
                <a:spcPts val="0"/>
              </a:spcAft>
              <a:buClr>
                <a:srgbClr val="000000"/>
              </a:buClr>
              <a:buSzPts val="1400"/>
              <a:buFont typeface="Noto Sans Symbols"/>
              <a:buNone/>
            </a:pPr>
            <a:r>
              <a:t/>
            </a:r>
            <a:endParaRPr b="1">
              <a:solidFill>
                <a:schemeClr val="dk1"/>
              </a:solidFill>
              <a:latin typeface="Quattrocento Sans"/>
              <a:ea typeface="Quattrocento Sans"/>
              <a:cs typeface="Quattrocento Sans"/>
              <a:sym typeface="Quattrocento Sans"/>
            </a:endParaRPr>
          </a:p>
        </p:txBody>
      </p:sp>
      <p:pic>
        <p:nvPicPr>
          <p:cNvPr id="416" name="Google Shape;416;p37" title="Gráfico"/>
          <p:cNvPicPr preferRelativeResize="0"/>
          <p:nvPr/>
        </p:nvPicPr>
        <p:blipFill>
          <a:blip r:embed="rId8">
            <a:alphaModFix/>
          </a:blip>
          <a:stretch>
            <a:fillRect/>
          </a:stretch>
        </p:blipFill>
        <p:spPr>
          <a:xfrm>
            <a:off x="1278070" y="1114919"/>
            <a:ext cx="4416611" cy="2734550"/>
          </a:xfrm>
          <a:prstGeom prst="rect">
            <a:avLst/>
          </a:prstGeom>
          <a:noFill/>
          <a:ln>
            <a:noFill/>
          </a:ln>
        </p:spPr>
      </p:pic>
      <p:pic>
        <p:nvPicPr>
          <p:cNvPr id="417" name="Google Shape;417;p37" title="Gráfico"/>
          <p:cNvPicPr preferRelativeResize="0"/>
          <p:nvPr/>
        </p:nvPicPr>
        <p:blipFill>
          <a:blip r:embed="rId9">
            <a:alphaModFix/>
          </a:blip>
          <a:stretch>
            <a:fillRect/>
          </a:stretch>
        </p:blipFill>
        <p:spPr>
          <a:xfrm>
            <a:off x="7458807" y="1114919"/>
            <a:ext cx="4425513" cy="2734168"/>
          </a:xfrm>
          <a:prstGeom prst="rect">
            <a:avLst/>
          </a:prstGeom>
          <a:noFill/>
          <a:ln>
            <a:noFill/>
          </a:ln>
        </p:spPr>
      </p:pic>
      <p:pic>
        <p:nvPicPr>
          <p:cNvPr id="418" name="Google Shape;418;p37" title="Gráfico"/>
          <p:cNvPicPr preferRelativeResize="0"/>
          <p:nvPr/>
        </p:nvPicPr>
        <p:blipFill>
          <a:blip r:embed="rId10">
            <a:alphaModFix/>
          </a:blip>
          <a:stretch>
            <a:fillRect/>
          </a:stretch>
        </p:blipFill>
        <p:spPr>
          <a:xfrm>
            <a:off x="1380301" y="3854276"/>
            <a:ext cx="4425524" cy="2744063"/>
          </a:xfrm>
          <a:prstGeom prst="rect">
            <a:avLst/>
          </a:prstGeom>
          <a:noFill/>
          <a:ln>
            <a:noFill/>
          </a:ln>
        </p:spPr>
      </p:pic>
      <p:pic>
        <p:nvPicPr>
          <p:cNvPr id="419" name="Google Shape;419;p37" title="Gráfico"/>
          <p:cNvPicPr preferRelativeResize="0"/>
          <p:nvPr/>
        </p:nvPicPr>
        <p:blipFill>
          <a:blip r:embed="rId11">
            <a:alphaModFix/>
          </a:blip>
          <a:stretch>
            <a:fillRect/>
          </a:stretch>
        </p:blipFill>
        <p:spPr>
          <a:xfrm>
            <a:off x="7774812" y="3895497"/>
            <a:ext cx="4187599" cy="2584241"/>
          </a:xfrm>
          <a:prstGeom prst="rect">
            <a:avLst/>
          </a:prstGeom>
          <a:noFill/>
          <a:ln>
            <a:noFill/>
          </a:ln>
        </p:spPr>
      </p:pic>
      <p:cxnSp>
        <p:nvCxnSpPr>
          <p:cNvPr id="420" name="Google Shape;420;p37"/>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8"/>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 comprados en la red CACT</a:t>
            </a:r>
            <a:endParaRPr>
              <a:solidFill>
                <a:srgbClr val="FF9900"/>
              </a:solidFill>
            </a:endParaRPr>
          </a:p>
        </p:txBody>
      </p:sp>
      <p:sp>
        <p:nvSpPr>
          <p:cNvPr descr="Resultado de imagen de tamaño icono" id="427" name="Google Shape;427;p38"/>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28" name="Google Shape;428;p38"/>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29" name="Google Shape;429;p38"/>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30" name="Google Shape;430;p3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431" name="Google Shape;431;p38"/>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432" name="Google Shape;432;p38" title="Gráfico"/>
          <p:cNvPicPr preferRelativeResize="0"/>
          <p:nvPr/>
        </p:nvPicPr>
        <p:blipFill>
          <a:blip r:embed="rId4">
            <a:alphaModFix/>
          </a:blip>
          <a:stretch>
            <a:fillRect/>
          </a:stretch>
        </p:blipFill>
        <p:spPr>
          <a:xfrm>
            <a:off x="460375" y="1328850"/>
            <a:ext cx="8065324" cy="4983757"/>
          </a:xfrm>
          <a:prstGeom prst="rect">
            <a:avLst/>
          </a:prstGeom>
          <a:noFill/>
          <a:ln>
            <a:noFill/>
          </a:ln>
        </p:spPr>
      </p:pic>
      <p:sp>
        <p:nvSpPr>
          <p:cNvPr id="433" name="Google Shape;433;p38"/>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El producto más demandado en nuestras tiendas en general son los </a:t>
            </a:r>
            <a:r>
              <a:rPr b="1" lang="es-ES" sz="1600">
                <a:solidFill>
                  <a:schemeClr val="dk1"/>
                </a:solidFill>
                <a:latin typeface="Quattrocento Sans"/>
                <a:ea typeface="Quattrocento Sans"/>
                <a:cs typeface="Quattrocento Sans"/>
                <a:sym typeface="Quattrocento Sans"/>
              </a:rPr>
              <a:t>imanes/llaveros (19%).</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De los clasificados los menos demandados son los </a:t>
            </a:r>
            <a:r>
              <a:rPr b="1" lang="es-ES" sz="1600">
                <a:solidFill>
                  <a:schemeClr val="dk1"/>
                </a:solidFill>
                <a:latin typeface="Quattrocento Sans"/>
                <a:ea typeface="Quattrocento Sans"/>
                <a:cs typeface="Quattrocento Sans"/>
                <a:sym typeface="Quattrocento Sans"/>
              </a:rPr>
              <a:t>cosméticos/perfumería (5%).</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En “otros” (19% de artículos no clasificados), ninguno se cita con alta repetición (ropa, cactus, semillas…)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9"/>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a:t>
            </a:r>
            <a:r>
              <a:rPr b="1" lang="es-ES" sz="3200">
                <a:solidFill>
                  <a:srgbClr val="00B050"/>
                </a:solidFill>
                <a:latin typeface="Quattrocento Sans"/>
                <a:ea typeface="Quattrocento Sans"/>
                <a:cs typeface="Quattrocento Sans"/>
                <a:sym typeface="Quattrocento Sans"/>
              </a:rPr>
              <a:t> </a:t>
            </a:r>
            <a:r>
              <a:rPr b="1" lang="es-ES" sz="3200">
                <a:solidFill>
                  <a:srgbClr val="FF9900"/>
                </a:solidFill>
                <a:latin typeface="Quattrocento Sans"/>
                <a:ea typeface="Quattrocento Sans"/>
                <a:cs typeface="Quattrocento Sans"/>
                <a:sym typeface="Quattrocento Sans"/>
              </a:rPr>
              <a:t>comprados en la red CACT</a:t>
            </a:r>
            <a:endParaRPr/>
          </a:p>
        </p:txBody>
      </p:sp>
      <p:sp>
        <p:nvSpPr>
          <p:cNvPr descr="Resultado de imagen de tamaño icono" id="440" name="Google Shape;440;p39"/>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41" name="Google Shape;441;p39"/>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42" name="Google Shape;442;p39"/>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43" name="Google Shape;443;p39"/>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444" name="Google Shape;444;p39"/>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445" name="Google Shape;445;p39" title="Gráfico"/>
          <p:cNvPicPr preferRelativeResize="0"/>
          <p:nvPr/>
        </p:nvPicPr>
        <p:blipFill>
          <a:blip r:embed="rId4">
            <a:alphaModFix/>
          </a:blip>
          <a:stretch>
            <a:fillRect/>
          </a:stretch>
        </p:blipFill>
        <p:spPr>
          <a:xfrm>
            <a:off x="460375" y="1326475"/>
            <a:ext cx="8040726" cy="4971851"/>
          </a:xfrm>
          <a:prstGeom prst="rect">
            <a:avLst/>
          </a:prstGeom>
          <a:noFill/>
          <a:ln>
            <a:noFill/>
          </a:ln>
        </p:spPr>
      </p:pic>
      <p:sp>
        <p:nvSpPr>
          <p:cNvPr id="446" name="Google Shape;446;p39"/>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Los productos más demandados según centro son:</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JA</a:t>
            </a:r>
            <a:r>
              <a:rPr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Librería/Papelería (100%)</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MF</a:t>
            </a:r>
            <a:r>
              <a:rPr lang="es-ES" sz="1600">
                <a:solidFill>
                  <a:schemeClr val="dk1"/>
                </a:solidFill>
                <a:latin typeface="Quattrocento Sans"/>
                <a:ea typeface="Quattrocento Sans"/>
                <a:cs typeface="Quattrocento Sans"/>
                <a:sym typeface="Quattrocento Sans"/>
              </a:rPr>
              <a:t>: Otros (27.3%)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MR:</a:t>
            </a:r>
            <a:r>
              <a:rPr lang="es-ES" sz="1600">
                <a:solidFill>
                  <a:schemeClr val="dk1"/>
                </a:solidFill>
                <a:latin typeface="Quattrocento Sans"/>
                <a:ea typeface="Quattrocento Sans"/>
                <a:cs typeface="Quattrocento Sans"/>
                <a:sym typeface="Quattrocento Sans"/>
              </a:rPr>
              <a:t> J</a:t>
            </a:r>
            <a:r>
              <a:rPr lang="es-ES" sz="1600">
                <a:solidFill>
                  <a:schemeClr val="dk1"/>
                </a:solidFill>
                <a:latin typeface="Quattrocento Sans"/>
                <a:ea typeface="Quattrocento Sans"/>
                <a:cs typeface="Quattrocento Sans"/>
                <a:sym typeface="Quattrocento Sans"/>
              </a:rPr>
              <a:t>oyería/Bisutería (21.2%)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MC</a:t>
            </a:r>
            <a:r>
              <a:rPr lang="es-ES" sz="1600">
                <a:solidFill>
                  <a:schemeClr val="dk1"/>
                </a:solidFill>
                <a:latin typeface="Quattrocento Sans"/>
                <a:ea typeface="Quattrocento Sans"/>
                <a:cs typeface="Quattrocento Sans"/>
                <a:sym typeface="Quattrocento Sans"/>
              </a:rPr>
              <a:t>: Artesanía/imanes/otros (27.3%)</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JC</a:t>
            </a:r>
            <a:r>
              <a:rPr lang="es-ES" sz="1600">
                <a:solidFill>
                  <a:schemeClr val="dk1"/>
                </a:solidFill>
                <a:latin typeface="Quattrocento Sans"/>
                <a:ea typeface="Quattrocento Sans"/>
                <a:cs typeface="Quattrocento Sans"/>
                <a:sym typeface="Quattrocento Sans"/>
              </a:rPr>
              <a:t>: Imanes/Llaveros (23.3%)</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0"/>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a:t>
            </a:r>
            <a:r>
              <a:rPr b="1" lang="es-ES" sz="3200">
                <a:solidFill>
                  <a:srgbClr val="9900FF"/>
                </a:solidFill>
                <a:latin typeface="Quattrocento Sans"/>
                <a:ea typeface="Quattrocento Sans"/>
                <a:cs typeface="Quattrocento Sans"/>
                <a:sym typeface="Quattrocento Sans"/>
              </a:rPr>
              <a:t>🡪 clientes de las tiendas </a:t>
            </a:r>
            <a:endParaRPr>
              <a:solidFill>
                <a:srgbClr val="9900FF"/>
              </a:solidFill>
            </a:endParaRPr>
          </a:p>
        </p:txBody>
      </p:sp>
      <p:sp>
        <p:nvSpPr>
          <p:cNvPr descr="Resultado de imagen de tamaño icono" id="453" name="Google Shape;453;p4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54" name="Google Shape;454;p40"/>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55" name="Google Shape;455;p40"/>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56" name="Google Shape;456;p40"/>
          <p:cNvSpPr txBox="1"/>
          <p:nvPr>
            <p:ph idx="12" type="sldNum"/>
          </p:nvPr>
        </p:nvSpPr>
        <p:spPr>
          <a:xfrm>
            <a:off x="8750364" y="64590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457" name="Google Shape;457;p40" title="Gráfico"/>
          <p:cNvPicPr preferRelativeResize="0"/>
          <p:nvPr/>
        </p:nvPicPr>
        <p:blipFill>
          <a:blip r:embed="rId3">
            <a:alphaModFix/>
          </a:blip>
          <a:stretch>
            <a:fillRect/>
          </a:stretch>
        </p:blipFill>
        <p:spPr>
          <a:xfrm>
            <a:off x="1756925" y="1016187"/>
            <a:ext cx="8676551" cy="5369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1"/>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 clientes de las tiendas </a:t>
            </a:r>
            <a:endParaRPr>
              <a:solidFill>
                <a:srgbClr val="9900FF"/>
              </a:solidFill>
            </a:endParaRPr>
          </a:p>
        </p:txBody>
      </p:sp>
      <p:sp>
        <p:nvSpPr>
          <p:cNvPr descr="Resultado de imagen de tamaño icono" id="464" name="Google Shape;464;p4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65" name="Google Shape;465;p41"/>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66" name="Google Shape;466;p41"/>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67" name="Google Shape;467;p41"/>
          <p:cNvSpPr txBox="1"/>
          <p:nvPr>
            <p:ph idx="12" type="sldNum"/>
          </p:nvPr>
        </p:nvSpPr>
        <p:spPr>
          <a:xfrm>
            <a:off x="8696789" y="668174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468" name="Google Shape;468;p41" title="Gráfico"/>
          <p:cNvPicPr preferRelativeResize="0"/>
          <p:nvPr/>
        </p:nvPicPr>
        <p:blipFill>
          <a:blip r:embed="rId3">
            <a:alphaModFix/>
          </a:blip>
          <a:stretch>
            <a:fillRect/>
          </a:stretch>
        </p:blipFill>
        <p:spPr>
          <a:xfrm>
            <a:off x="1941113" y="1044613"/>
            <a:ext cx="8308181" cy="51363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2"/>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474" name="Google Shape;474;p42"/>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475" name="Google Shape;475;p42"/>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476" name="Google Shape;476;p4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3"/>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483" name="Google Shape;483;p43"/>
          <p:cNvSpPr txBox="1"/>
          <p:nvPr/>
        </p:nvSpPr>
        <p:spPr>
          <a:xfrm>
            <a:off x="320975" y="731874"/>
            <a:ext cx="11535000" cy="57258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chemeClr val="dk1"/>
                </a:solidFill>
                <a:latin typeface="Calibri"/>
                <a:ea typeface="Calibri"/>
                <a:cs typeface="Calibri"/>
                <a:sym typeface="Calibri"/>
              </a:rPr>
              <a:t>Las conclusiones que se exponen a continuación están descritas en base a los resultados del conjunto de las tiendas de los CACT: </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700">
              <a:solidFill>
                <a:schemeClr val="dk1"/>
              </a:solidFill>
              <a:latin typeface="Calibri"/>
              <a:ea typeface="Calibri"/>
              <a:cs typeface="Calibri"/>
              <a:sym typeface="Calibri"/>
            </a:endParaRPr>
          </a:p>
          <a:p>
            <a:pPr indent="-450820" lvl="0" marL="457170" marR="0" rtl="0" algn="just">
              <a:spcBef>
                <a:spcPts val="0"/>
              </a:spcBef>
              <a:spcAft>
                <a:spcPts val="0"/>
              </a:spcAft>
              <a:buSzPts val="1900"/>
              <a:buFont typeface="Calibri"/>
              <a:buAutoNum type="arabicPeriod"/>
            </a:pPr>
            <a:r>
              <a:rPr lang="es-ES" sz="1900">
                <a:latin typeface="Calibri"/>
                <a:ea typeface="Calibri"/>
                <a:cs typeface="Calibri"/>
                <a:sym typeface="Calibri"/>
              </a:rPr>
              <a:t>El nivel de </a:t>
            </a:r>
            <a:r>
              <a:rPr b="1" lang="es-ES" sz="1900">
                <a:latin typeface="Calibri"/>
                <a:ea typeface="Calibri"/>
                <a:cs typeface="Calibri"/>
                <a:sym typeface="Calibri"/>
              </a:rPr>
              <a:t>p</a:t>
            </a:r>
            <a:r>
              <a:rPr b="1" lang="es-ES" sz="1900">
                <a:latin typeface="Calibri"/>
                <a:ea typeface="Calibri"/>
                <a:cs typeface="Calibri"/>
                <a:sym typeface="Calibri"/>
              </a:rPr>
              <a:t>romotores sigue </a:t>
            </a:r>
            <a:r>
              <a:rPr lang="es-ES" sz="1900">
                <a:latin typeface="Calibri"/>
                <a:ea typeface="Calibri"/>
                <a:cs typeface="Calibri"/>
                <a:sym typeface="Calibri"/>
              </a:rPr>
              <a:t>disminuyendo respecto a los trimestres precedentes:</a:t>
            </a:r>
            <a:endParaRPr sz="1900">
              <a:solidFill>
                <a:schemeClr val="dk1"/>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Promotores </a:t>
            </a:r>
            <a:r>
              <a:rPr b="1" lang="es-ES" sz="1900">
                <a:solidFill>
                  <a:srgbClr val="4A86E8"/>
                </a:solidFill>
                <a:latin typeface="Calibri"/>
                <a:ea typeface="Calibri"/>
                <a:cs typeface="Calibri"/>
                <a:sym typeface="Calibri"/>
              </a:rPr>
              <a:t>(42%)</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NPS </a:t>
            </a:r>
            <a:r>
              <a:rPr b="1" lang="es-ES" sz="1900">
                <a:solidFill>
                  <a:srgbClr val="4A86E8"/>
                </a:solidFill>
                <a:latin typeface="Calibri"/>
                <a:ea typeface="Calibri"/>
                <a:cs typeface="Calibri"/>
                <a:sym typeface="Calibri"/>
              </a:rPr>
              <a:t>(13%) </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AutoNum type="arabicPeriod"/>
            </a:pPr>
            <a:r>
              <a:rPr lang="es-ES" sz="1900">
                <a:latin typeface="Calibri"/>
                <a:ea typeface="Calibri"/>
                <a:cs typeface="Calibri"/>
                <a:sym typeface="Calibri"/>
              </a:rPr>
              <a:t>En relación a las </a:t>
            </a:r>
            <a:r>
              <a:rPr b="1" lang="es-ES" sz="1900">
                <a:latin typeface="Calibri"/>
                <a:ea typeface="Calibri"/>
                <a:cs typeface="Calibri"/>
                <a:sym typeface="Calibri"/>
              </a:rPr>
              <a:t>expectativas </a:t>
            </a:r>
            <a:r>
              <a:rPr lang="es-ES" sz="1900">
                <a:latin typeface="Calibri"/>
                <a:ea typeface="Calibri"/>
                <a:cs typeface="Calibri"/>
                <a:sym typeface="Calibri"/>
              </a:rPr>
              <a:t>también disminuyen</a:t>
            </a:r>
            <a:r>
              <a:rPr b="1" lang="es-ES" sz="1900">
                <a:latin typeface="Calibri"/>
                <a:ea typeface="Calibri"/>
                <a:cs typeface="Calibri"/>
                <a:sym typeface="Calibri"/>
              </a:rPr>
              <a:t>, </a:t>
            </a:r>
            <a:r>
              <a:rPr lang="es-ES" sz="1900">
                <a:latin typeface="Calibri"/>
                <a:ea typeface="Calibri"/>
                <a:cs typeface="Calibri"/>
                <a:sym typeface="Calibri"/>
              </a:rPr>
              <a:t>quedan superadas en: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Expectativas</a:t>
            </a:r>
            <a:r>
              <a:rPr lang="es-ES" sz="1900">
                <a:solidFill>
                  <a:schemeClr val="dk1"/>
                </a:solidFill>
                <a:latin typeface="Calibri"/>
                <a:ea typeface="Calibri"/>
                <a:cs typeface="Calibri"/>
                <a:sym typeface="Calibri"/>
              </a:rPr>
              <a:t> </a:t>
            </a:r>
            <a:r>
              <a:rPr b="1" lang="es-ES" sz="1900">
                <a:solidFill>
                  <a:srgbClr val="4A86E8"/>
                </a:solidFill>
                <a:latin typeface="Calibri"/>
                <a:ea typeface="Calibri"/>
                <a:cs typeface="Calibri"/>
                <a:sym typeface="Calibri"/>
              </a:rPr>
              <a:t>(51%)</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marR="0" rtl="0" algn="just">
              <a:spcBef>
                <a:spcPts val="0"/>
              </a:spcBef>
              <a:spcAft>
                <a:spcPts val="0"/>
              </a:spcAft>
              <a:buSzPts val="1900"/>
              <a:buFont typeface="Quattrocento Sans"/>
              <a:buAutoNum type="arabicPeriod"/>
            </a:pPr>
            <a:r>
              <a:rPr lang="es-ES" sz="1900">
                <a:latin typeface="Calibri"/>
                <a:ea typeface="Calibri"/>
                <a:cs typeface="Calibri"/>
                <a:sym typeface="Calibri"/>
              </a:rPr>
              <a:t>Por su parte, en l</a:t>
            </a:r>
            <a:r>
              <a:rPr lang="es-ES" sz="1900">
                <a:latin typeface="Calibri"/>
                <a:ea typeface="Calibri"/>
                <a:cs typeface="Calibri"/>
                <a:sym typeface="Calibri"/>
              </a:rPr>
              <a:t>a </a:t>
            </a:r>
            <a:r>
              <a:rPr b="1" lang="es-ES" sz="1900">
                <a:latin typeface="Calibri"/>
                <a:ea typeface="Calibri"/>
                <a:cs typeface="Calibri"/>
                <a:sym typeface="Calibri"/>
              </a:rPr>
              <a:t>relación Calidad - Precio</a:t>
            </a:r>
            <a:r>
              <a:rPr lang="es-ES" sz="1900">
                <a:latin typeface="Calibri"/>
                <a:ea typeface="Calibri"/>
                <a:cs typeface="Calibri"/>
                <a:sym typeface="Calibri"/>
              </a:rPr>
              <a:t>, la media de satisfechos se mantiene:  </a:t>
            </a:r>
            <a:endParaRPr sz="1900">
              <a:latin typeface="Calibri"/>
              <a:ea typeface="Calibri"/>
              <a:cs typeface="Calibri"/>
              <a:sym typeface="Calibri"/>
            </a:endParaRPr>
          </a:p>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t/>
            </a:r>
            <a:endParaRPr sz="1900">
              <a:latin typeface="Calibri"/>
              <a:ea typeface="Calibri"/>
              <a:cs typeface="Calibri"/>
              <a:sym typeface="Calibri"/>
            </a:endParaRPr>
          </a:p>
          <a:p>
            <a:pPr indent="-349250" lvl="0" marL="914400" marR="0" rtl="0" algn="just">
              <a:spcBef>
                <a:spcPts val="0"/>
              </a:spcBef>
              <a:spcAft>
                <a:spcPts val="0"/>
              </a:spcAft>
              <a:buSzPts val="1900"/>
              <a:buFont typeface="Calibri"/>
              <a:buChar char="➔"/>
            </a:pPr>
            <a:r>
              <a:rPr lang="es-ES" sz="1900">
                <a:latin typeface="Calibri"/>
                <a:ea typeface="Calibri"/>
                <a:cs typeface="Calibri"/>
                <a:sym typeface="Calibri"/>
              </a:rPr>
              <a:t>Calidad-precio </a:t>
            </a:r>
            <a:r>
              <a:rPr b="1" lang="es-ES" sz="1900">
                <a:solidFill>
                  <a:srgbClr val="4A86E8"/>
                </a:solidFill>
                <a:latin typeface="Calibri"/>
                <a:ea typeface="Calibri"/>
                <a:cs typeface="Calibri"/>
                <a:sym typeface="Calibri"/>
              </a:rPr>
              <a:t>(62%)</a:t>
            </a:r>
            <a:endParaRPr sz="1900">
              <a:latin typeface="Calibri"/>
              <a:ea typeface="Calibri"/>
              <a:cs typeface="Calibri"/>
              <a:sym typeface="Calibri"/>
            </a:endParaRPr>
          </a:p>
        </p:txBody>
      </p:sp>
      <p:sp>
        <p:nvSpPr>
          <p:cNvPr id="484" name="Google Shape;484;p43"/>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485" name="Google Shape;485;p43"/>
          <p:cNvSpPr txBox="1"/>
          <p:nvPr/>
        </p:nvSpPr>
        <p:spPr>
          <a:xfrm>
            <a:off x="3782188" y="1890088"/>
            <a:ext cx="3114300" cy="9852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Promotores</a:t>
            </a:r>
            <a:r>
              <a:rPr b="1" lang="es-ES" sz="1900">
                <a:solidFill>
                  <a:srgbClr val="4A86E8"/>
                </a:solidFill>
                <a:latin typeface="Calibri"/>
                <a:ea typeface="Calibri"/>
                <a:cs typeface="Calibri"/>
                <a:sym typeface="Calibri"/>
              </a:rPr>
              <a:t> (49%)</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NPS</a:t>
            </a:r>
            <a:r>
              <a:rPr b="1" lang="es-ES" sz="1900">
                <a:solidFill>
                  <a:srgbClr val="4A86E8"/>
                </a:solidFill>
                <a:latin typeface="Calibri"/>
                <a:ea typeface="Calibri"/>
                <a:cs typeface="Calibri"/>
                <a:sym typeface="Calibri"/>
              </a:rPr>
              <a:t> (29%)</a:t>
            </a:r>
            <a:endParaRPr>
              <a:latin typeface="Calibri"/>
              <a:ea typeface="Calibri"/>
              <a:cs typeface="Calibri"/>
              <a:sym typeface="Calibri"/>
            </a:endParaRPr>
          </a:p>
        </p:txBody>
      </p:sp>
      <p:sp>
        <p:nvSpPr>
          <p:cNvPr id="486" name="Google Shape;486;p43"/>
          <p:cNvSpPr txBox="1"/>
          <p:nvPr/>
        </p:nvSpPr>
        <p:spPr>
          <a:xfrm>
            <a:off x="7486413" y="1890100"/>
            <a:ext cx="3114300" cy="9852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Promotores</a:t>
            </a:r>
            <a:r>
              <a:rPr b="1" lang="es-ES" sz="1900">
                <a:solidFill>
                  <a:srgbClr val="4A86E8"/>
                </a:solidFill>
                <a:latin typeface="Calibri"/>
                <a:ea typeface="Calibri"/>
                <a:cs typeface="Calibri"/>
                <a:sym typeface="Calibri"/>
              </a:rPr>
              <a:t> (52%)</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NPS</a:t>
            </a:r>
            <a:r>
              <a:rPr b="1" lang="es-ES" sz="1900">
                <a:solidFill>
                  <a:srgbClr val="4A86E8"/>
                </a:solidFill>
                <a:latin typeface="Calibri"/>
                <a:ea typeface="Calibri"/>
                <a:cs typeface="Calibri"/>
                <a:sym typeface="Calibri"/>
              </a:rPr>
              <a:t> (35%)</a:t>
            </a:r>
            <a:endParaRPr b="1" sz="1900">
              <a:solidFill>
                <a:srgbClr val="4A86E8"/>
              </a:solidFill>
              <a:latin typeface="Calibri"/>
              <a:ea typeface="Calibri"/>
              <a:cs typeface="Calibri"/>
              <a:sym typeface="Calibri"/>
            </a:endParaRPr>
          </a:p>
        </p:txBody>
      </p:sp>
      <p:sp>
        <p:nvSpPr>
          <p:cNvPr id="487" name="Google Shape;487;p43"/>
          <p:cNvSpPr txBox="1"/>
          <p:nvPr/>
        </p:nvSpPr>
        <p:spPr>
          <a:xfrm>
            <a:off x="3782188" y="3840000"/>
            <a:ext cx="3114300" cy="69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Expectativas</a:t>
            </a:r>
            <a:r>
              <a:rPr b="1" lang="es-ES" sz="1900">
                <a:solidFill>
                  <a:srgbClr val="4A86E8"/>
                </a:solidFill>
                <a:latin typeface="Calibri"/>
                <a:ea typeface="Calibri"/>
                <a:cs typeface="Calibri"/>
                <a:sym typeface="Calibri"/>
              </a:rPr>
              <a:t> (55%)</a:t>
            </a:r>
            <a:endParaRPr>
              <a:latin typeface="Calibri"/>
              <a:ea typeface="Calibri"/>
              <a:cs typeface="Calibri"/>
              <a:sym typeface="Calibri"/>
            </a:endParaRPr>
          </a:p>
        </p:txBody>
      </p:sp>
      <p:sp>
        <p:nvSpPr>
          <p:cNvPr id="488" name="Google Shape;488;p43"/>
          <p:cNvSpPr txBox="1"/>
          <p:nvPr/>
        </p:nvSpPr>
        <p:spPr>
          <a:xfrm>
            <a:off x="7486413" y="3840000"/>
            <a:ext cx="3114300" cy="69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Expectativas</a:t>
            </a:r>
            <a:r>
              <a:rPr b="1" lang="es-ES" sz="1900">
                <a:solidFill>
                  <a:srgbClr val="4A86E8"/>
                </a:solidFill>
                <a:latin typeface="Calibri"/>
                <a:ea typeface="Calibri"/>
                <a:cs typeface="Calibri"/>
                <a:sym typeface="Calibri"/>
              </a:rPr>
              <a:t> (64%)</a:t>
            </a:r>
            <a:endParaRPr b="1" sz="1900">
              <a:solidFill>
                <a:srgbClr val="4A86E8"/>
              </a:solidFill>
              <a:latin typeface="Calibri"/>
              <a:ea typeface="Calibri"/>
              <a:cs typeface="Calibri"/>
              <a:sym typeface="Calibri"/>
            </a:endParaRPr>
          </a:p>
        </p:txBody>
      </p:sp>
      <p:sp>
        <p:nvSpPr>
          <p:cNvPr id="489" name="Google Shape;489;p43"/>
          <p:cNvSpPr txBox="1"/>
          <p:nvPr/>
        </p:nvSpPr>
        <p:spPr>
          <a:xfrm>
            <a:off x="3782188" y="5497400"/>
            <a:ext cx="3114300" cy="69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Calidad-precio </a:t>
            </a:r>
            <a:r>
              <a:rPr b="1" lang="es-ES" sz="1900">
                <a:solidFill>
                  <a:srgbClr val="4A86E8"/>
                </a:solidFill>
                <a:latin typeface="Calibri"/>
                <a:ea typeface="Calibri"/>
                <a:cs typeface="Calibri"/>
                <a:sym typeface="Calibri"/>
              </a:rPr>
              <a:t>(63%)</a:t>
            </a:r>
            <a:endParaRPr b="1" sz="1900">
              <a:solidFill>
                <a:srgbClr val="4A86E8"/>
              </a:solidFill>
              <a:latin typeface="Calibri"/>
              <a:ea typeface="Calibri"/>
              <a:cs typeface="Calibri"/>
              <a:sym typeface="Calibri"/>
            </a:endParaRPr>
          </a:p>
        </p:txBody>
      </p:sp>
      <p:sp>
        <p:nvSpPr>
          <p:cNvPr id="490" name="Google Shape;490;p43"/>
          <p:cNvSpPr txBox="1"/>
          <p:nvPr/>
        </p:nvSpPr>
        <p:spPr>
          <a:xfrm>
            <a:off x="7486413" y="5497400"/>
            <a:ext cx="3114300" cy="69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Calidad-precio</a:t>
            </a:r>
            <a:r>
              <a:rPr b="1" lang="es-ES" sz="1900">
                <a:solidFill>
                  <a:srgbClr val="4A86E8"/>
                </a:solidFill>
                <a:latin typeface="Calibri"/>
                <a:ea typeface="Calibri"/>
                <a:cs typeface="Calibri"/>
                <a:sym typeface="Calibri"/>
              </a:rPr>
              <a:t> (62%)</a:t>
            </a:r>
            <a:endParaRPr b="1" sz="1900">
              <a:solidFill>
                <a:srgbClr val="4A86E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4"/>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497" name="Google Shape;497;p44"/>
          <p:cNvSpPr txBox="1"/>
          <p:nvPr/>
        </p:nvSpPr>
        <p:spPr>
          <a:xfrm>
            <a:off x="320975" y="731875"/>
            <a:ext cx="11535000" cy="57174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900">
                <a:latin typeface="Calibri"/>
                <a:ea typeface="Calibri"/>
                <a:cs typeface="Calibri"/>
                <a:sym typeface="Calibri"/>
              </a:rPr>
              <a:t>    4.  </a:t>
            </a:r>
            <a:r>
              <a:rPr lang="es-ES" sz="1900">
                <a:latin typeface="Calibri"/>
                <a:ea typeface="Calibri"/>
                <a:cs typeface="Calibri"/>
                <a:sym typeface="Calibri"/>
              </a:rPr>
              <a:t>En cuanto a los factores de calidad, respecto a la siguiente agrupación, se extraen las siguientes conclusiones:</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Producto</a:t>
            </a:r>
            <a:r>
              <a:rPr lang="es-ES" sz="1900">
                <a:latin typeface="Calibri"/>
                <a:ea typeface="Calibri"/>
                <a:cs typeface="Calibri"/>
                <a:sym typeface="Calibri"/>
              </a:rPr>
              <a:t>, promotores: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Presentación </a:t>
            </a:r>
            <a:r>
              <a:rPr b="1" lang="es-ES" sz="1900">
                <a:solidFill>
                  <a:srgbClr val="4A86E8"/>
                </a:solidFill>
                <a:latin typeface="Calibri"/>
                <a:ea typeface="Calibri"/>
                <a:cs typeface="Calibri"/>
                <a:sym typeface="Calibri"/>
              </a:rPr>
              <a:t>(74%) </a:t>
            </a:r>
            <a:endParaRPr sz="1900">
              <a:solidFill>
                <a:schemeClr val="dk1"/>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Calidad </a:t>
            </a:r>
            <a:r>
              <a:rPr b="1" lang="es-ES" sz="1900">
                <a:solidFill>
                  <a:srgbClr val="4A86E8"/>
                </a:solidFill>
                <a:latin typeface="Calibri"/>
                <a:ea typeface="Calibri"/>
                <a:cs typeface="Calibri"/>
                <a:sym typeface="Calibri"/>
              </a:rPr>
              <a:t>(67%) </a:t>
            </a:r>
            <a:endParaRPr sz="1900">
              <a:solidFill>
                <a:schemeClr val="dk1"/>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Variedad </a:t>
            </a:r>
            <a:r>
              <a:rPr b="1" lang="es-ES" sz="1900">
                <a:solidFill>
                  <a:srgbClr val="4A86E8"/>
                </a:solidFill>
                <a:latin typeface="Calibri"/>
                <a:ea typeface="Calibri"/>
                <a:cs typeface="Calibri"/>
                <a:sym typeface="Calibri"/>
              </a:rPr>
              <a:t>(62%)</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Servicio</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marR="0" rtl="0" algn="just">
              <a:spcBef>
                <a:spcPts val="0"/>
              </a:spcBef>
              <a:spcAft>
                <a:spcPts val="0"/>
              </a:spcAft>
              <a:buNone/>
            </a:pPr>
            <a:r>
              <a:rPr lang="es-ES" sz="1900">
                <a:latin typeface="Calibri"/>
                <a:ea typeface="Calibri"/>
                <a:cs typeface="Calibri"/>
                <a:sym typeface="Calibri"/>
              </a:rPr>
              <a:t>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Amabilidad </a:t>
            </a:r>
            <a:r>
              <a:rPr b="1" lang="es-ES" sz="1900">
                <a:solidFill>
                  <a:srgbClr val="4A86E8"/>
                </a:solidFill>
                <a:latin typeface="Calibri"/>
                <a:ea typeface="Calibri"/>
                <a:cs typeface="Calibri"/>
                <a:sym typeface="Calibri"/>
              </a:rPr>
              <a:t>(76%)</a:t>
            </a:r>
            <a:endParaRPr sz="1900">
              <a:solidFill>
                <a:schemeClr val="dk1"/>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(67%)</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Instalaciones</a:t>
            </a:r>
            <a:r>
              <a:rPr lang="es-ES" sz="1900">
                <a:latin typeface="Calibri"/>
                <a:ea typeface="Calibri"/>
                <a:cs typeface="Calibri"/>
                <a:sym typeface="Calibri"/>
              </a:rPr>
              <a:t>, promotores:</a:t>
            </a:r>
            <a:r>
              <a:rPr lang="es-ES" sz="1900">
                <a:latin typeface="Calibri"/>
                <a:ea typeface="Calibri"/>
                <a:cs typeface="Calibri"/>
                <a:sym typeface="Calibri"/>
              </a:rPr>
              <a:t>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Limpieza </a:t>
            </a:r>
            <a:r>
              <a:rPr b="1" lang="es-ES" sz="1900">
                <a:solidFill>
                  <a:srgbClr val="4A86E8"/>
                </a:solidFill>
                <a:latin typeface="Calibri"/>
                <a:ea typeface="Calibri"/>
                <a:cs typeface="Calibri"/>
                <a:sym typeface="Calibri"/>
              </a:rPr>
              <a:t>(85%)</a:t>
            </a:r>
            <a:endParaRPr sz="1900">
              <a:solidFill>
                <a:schemeClr val="dk1"/>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Ubicación </a:t>
            </a:r>
            <a:r>
              <a:rPr b="1" lang="es-ES" sz="1900">
                <a:solidFill>
                  <a:srgbClr val="4A86E8"/>
                </a:solidFill>
                <a:latin typeface="Calibri"/>
                <a:ea typeface="Calibri"/>
                <a:cs typeface="Calibri"/>
                <a:sym typeface="Calibri"/>
              </a:rPr>
              <a:t>(77%)</a:t>
            </a:r>
            <a:endParaRPr sz="1900">
              <a:solidFill>
                <a:schemeClr val="dk1"/>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Diseño</a:t>
            </a:r>
            <a:r>
              <a:rPr b="1" lang="es-ES" sz="1900">
                <a:solidFill>
                  <a:srgbClr val="4A86E8"/>
                </a:solidFill>
                <a:latin typeface="Calibri"/>
                <a:ea typeface="Calibri"/>
                <a:cs typeface="Calibri"/>
                <a:sym typeface="Calibri"/>
              </a:rPr>
              <a:t> (78%)</a:t>
            </a:r>
            <a:endParaRPr b="1" sz="1900">
              <a:solidFill>
                <a:srgbClr val="4A86E8"/>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Tamaño</a:t>
            </a:r>
            <a:r>
              <a:rPr b="1" lang="es-ES" sz="1900">
                <a:solidFill>
                  <a:srgbClr val="4A86E8"/>
                </a:solidFill>
                <a:latin typeface="Calibri"/>
                <a:ea typeface="Calibri"/>
                <a:cs typeface="Calibri"/>
                <a:sym typeface="Calibri"/>
              </a:rPr>
              <a:t> (61%) </a:t>
            </a:r>
            <a:endParaRPr sz="1900">
              <a:latin typeface="Calibri"/>
              <a:ea typeface="Calibri"/>
              <a:cs typeface="Calibri"/>
              <a:sym typeface="Calibri"/>
            </a:endParaRPr>
          </a:p>
        </p:txBody>
      </p:sp>
      <p:sp>
        <p:nvSpPr>
          <p:cNvPr id="498" name="Google Shape;498;p44"/>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499" name="Google Shape;499;p44"/>
          <p:cNvSpPr txBox="1"/>
          <p:nvPr/>
        </p:nvSpPr>
        <p:spPr>
          <a:xfrm>
            <a:off x="4245863" y="4820300"/>
            <a:ext cx="3114300" cy="15699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Limpieza </a:t>
            </a:r>
            <a:r>
              <a:rPr b="1" lang="es-ES" sz="1900">
                <a:solidFill>
                  <a:srgbClr val="4A86E8"/>
                </a:solidFill>
                <a:latin typeface="Calibri"/>
                <a:ea typeface="Calibri"/>
                <a:cs typeface="Calibri"/>
                <a:sym typeface="Calibri"/>
              </a:rPr>
              <a:t>(85%)</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Ubicación </a:t>
            </a:r>
            <a:r>
              <a:rPr b="1" lang="es-ES" sz="1900">
                <a:solidFill>
                  <a:srgbClr val="4A86E8"/>
                </a:solidFill>
                <a:latin typeface="Calibri"/>
                <a:ea typeface="Calibri"/>
                <a:cs typeface="Calibri"/>
                <a:sym typeface="Calibri"/>
              </a:rPr>
              <a:t>(81%)</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Diseño</a:t>
            </a:r>
            <a:r>
              <a:rPr b="1" lang="es-ES" sz="1900">
                <a:solidFill>
                  <a:srgbClr val="4A86E8"/>
                </a:solidFill>
                <a:latin typeface="Calibri"/>
                <a:ea typeface="Calibri"/>
                <a:cs typeface="Calibri"/>
                <a:sym typeface="Calibri"/>
              </a:rPr>
              <a:t> (80%)</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Tamaño</a:t>
            </a:r>
            <a:r>
              <a:rPr b="1" lang="es-ES" sz="1900">
                <a:solidFill>
                  <a:srgbClr val="4A86E8"/>
                </a:solidFill>
                <a:latin typeface="Calibri"/>
                <a:ea typeface="Calibri"/>
                <a:cs typeface="Calibri"/>
                <a:sym typeface="Calibri"/>
              </a:rPr>
              <a:t> (64%) </a:t>
            </a:r>
            <a:endParaRPr sz="1800">
              <a:solidFill>
                <a:schemeClr val="dk1"/>
              </a:solidFill>
              <a:latin typeface="Calibri"/>
              <a:ea typeface="Calibri"/>
              <a:cs typeface="Calibri"/>
              <a:sym typeface="Calibri"/>
            </a:endParaRPr>
          </a:p>
        </p:txBody>
      </p:sp>
      <p:sp>
        <p:nvSpPr>
          <p:cNvPr id="500" name="Google Shape;500;p44"/>
          <p:cNvSpPr txBox="1"/>
          <p:nvPr/>
        </p:nvSpPr>
        <p:spPr>
          <a:xfrm>
            <a:off x="4245863" y="3310925"/>
            <a:ext cx="3114300" cy="9852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Amabilidad </a:t>
            </a:r>
            <a:r>
              <a:rPr b="1" lang="es-ES" sz="1900">
                <a:solidFill>
                  <a:srgbClr val="4A86E8"/>
                </a:solidFill>
                <a:latin typeface="Calibri"/>
                <a:ea typeface="Calibri"/>
                <a:cs typeface="Calibri"/>
                <a:sym typeface="Calibri"/>
              </a:rPr>
              <a:t>(78%)</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(69%)</a:t>
            </a:r>
            <a:endParaRPr sz="1800">
              <a:solidFill>
                <a:schemeClr val="dk1"/>
              </a:solidFill>
              <a:latin typeface="Calibri"/>
              <a:ea typeface="Calibri"/>
              <a:cs typeface="Calibri"/>
              <a:sym typeface="Calibri"/>
            </a:endParaRPr>
          </a:p>
        </p:txBody>
      </p:sp>
      <p:sp>
        <p:nvSpPr>
          <p:cNvPr id="501" name="Google Shape;501;p44"/>
          <p:cNvSpPr txBox="1"/>
          <p:nvPr/>
        </p:nvSpPr>
        <p:spPr>
          <a:xfrm>
            <a:off x="4245863" y="1585450"/>
            <a:ext cx="3114300" cy="12774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Calidad </a:t>
            </a:r>
            <a:r>
              <a:rPr b="1" lang="es-ES" sz="1900">
                <a:solidFill>
                  <a:srgbClr val="4A86E8"/>
                </a:solidFill>
                <a:latin typeface="Calibri"/>
                <a:ea typeface="Calibri"/>
                <a:cs typeface="Calibri"/>
                <a:sym typeface="Calibri"/>
              </a:rPr>
              <a:t>(78%)</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Presentación </a:t>
            </a:r>
            <a:r>
              <a:rPr b="1" lang="es-ES" sz="1900">
                <a:solidFill>
                  <a:srgbClr val="4A86E8"/>
                </a:solidFill>
                <a:latin typeface="Calibri"/>
                <a:ea typeface="Calibri"/>
                <a:cs typeface="Calibri"/>
                <a:sym typeface="Calibri"/>
              </a:rPr>
              <a:t>(77%)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Variedad </a:t>
            </a:r>
            <a:r>
              <a:rPr b="1" lang="es-ES" sz="1900">
                <a:solidFill>
                  <a:srgbClr val="4A86E8"/>
                </a:solidFill>
                <a:latin typeface="Calibri"/>
                <a:ea typeface="Calibri"/>
                <a:cs typeface="Calibri"/>
                <a:sym typeface="Calibri"/>
              </a:rPr>
              <a:t>(65%)</a:t>
            </a:r>
            <a:endParaRPr sz="1800">
              <a:solidFill>
                <a:schemeClr val="dk1"/>
              </a:solidFill>
              <a:latin typeface="Calibri"/>
              <a:ea typeface="Calibri"/>
              <a:cs typeface="Calibri"/>
              <a:sym typeface="Calibri"/>
            </a:endParaRPr>
          </a:p>
        </p:txBody>
      </p:sp>
      <p:sp>
        <p:nvSpPr>
          <p:cNvPr id="502" name="Google Shape;502;p44"/>
          <p:cNvSpPr txBox="1"/>
          <p:nvPr/>
        </p:nvSpPr>
        <p:spPr>
          <a:xfrm>
            <a:off x="7993213" y="4820300"/>
            <a:ext cx="3114300" cy="15699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Limpieza </a:t>
            </a:r>
            <a:r>
              <a:rPr b="1" lang="es-ES" sz="1900">
                <a:solidFill>
                  <a:srgbClr val="4A86E8"/>
                </a:solidFill>
                <a:latin typeface="Calibri"/>
                <a:ea typeface="Calibri"/>
                <a:cs typeface="Calibri"/>
                <a:sym typeface="Calibri"/>
              </a:rPr>
              <a:t>(86%)</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Ubicación </a:t>
            </a:r>
            <a:r>
              <a:rPr b="1" lang="es-ES" sz="1900">
                <a:solidFill>
                  <a:srgbClr val="4A86E8"/>
                </a:solidFill>
                <a:latin typeface="Calibri"/>
                <a:ea typeface="Calibri"/>
                <a:cs typeface="Calibri"/>
                <a:sym typeface="Calibri"/>
              </a:rPr>
              <a:t>(75%)</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Diseño</a:t>
            </a:r>
            <a:r>
              <a:rPr b="1" lang="es-ES" sz="1900">
                <a:solidFill>
                  <a:srgbClr val="4A86E8"/>
                </a:solidFill>
                <a:latin typeface="Calibri"/>
                <a:ea typeface="Calibri"/>
                <a:cs typeface="Calibri"/>
                <a:sym typeface="Calibri"/>
              </a:rPr>
              <a:t> (82%)</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Tamaño</a:t>
            </a:r>
            <a:r>
              <a:rPr b="1" lang="es-ES" sz="1900">
                <a:solidFill>
                  <a:srgbClr val="4A86E8"/>
                </a:solidFill>
                <a:latin typeface="Calibri"/>
                <a:ea typeface="Calibri"/>
                <a:cs typeface="Calibri"/>
                <a:sym typeface="Calibri"/>
              </a:rPr>
              <a:t> (66%) </a:t>
            </a:r>
            <a:endParaRPr sz="1800">
              <a:solidFill>
                <a:schemeClr val="dk1"/>
              </a:solidFill>
              <a:latin typeface="Calibri"/>
              <a:ea typeface="Calibri"/>
              <a:cs typeface="Calibri"/>
              <a:sym typeface="Calibri"/>
            </a:endParaRPr>
          </a:p>
        </p:txBody>
      </p:sp>
      <p:sp>
        <p:nvSpPr>
          <p:cNvPr id="503" name="Google Shape;503;p44"/>
          <p:cNvSpPr txBox="1"/>
          <p:nvPr/>
        </p:nvSpPr>
        <p:spPr>
          <a:xfrm>
            <a:off x="7993213" y="3252025"/>
            <a:ext cx="3114300" cy="9852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Amabilidad </a:t>
            </a:r>
            <a:r>
              <a:rPr b="1" lang="es-ES" sz="1900">
                <a:solidFill>
                  <a:srgbClr val="4A86E8"/>
                </a:solidFill>
                <a:latin typeface="Calibri"/>
                <a:ea typeface="Calibri"/>
                <a:cs typeface="Calibri"/>
                <a:sym typeface="Calibri"/>
              </a:rPr>
              <a:t>(79%)</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(78%)</a:t>
            </a:r>
            <a:endParaRPr sz="1800">
              <a:solidFill>
                <a:schemeClr val="dk1"/>
              </a:solidFill>
              <a:latin typeface="Calibri"/>
              <a:ea typeface="Calibri"/>
              <a:cs typeface="Calibri"/>
              <a:sym typeface="Calibri"/>
            </a:endParaRPr>
          </a:p>
        </p:txBody>
      </p:sp>
      <p:sp>
        <p:nvSpPr>
          <p:cNvPr id="504" name="Google Shape;504;p44"/>
          <p:cNvSpPr txBox="1"/>
          <p:nvPr/>
        </p:nvSpPr>
        <p:spPr>
          <a:xfrm>
            <a:off x="7993213" y="1585450"/>
            <a:ext cx="3114300" cy="12774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Presentación </a:t>
            </a:r>
            <a:r>
              <a:rPr b="1" lang="es-ES" sz="1900">
                <a:solidFill>
                  <a:srgbClr val="4A86E8"/>
                </a:solidFill>
                <a:latin typeface="Calibri"/>
                <a:ea typeface="Calibri"/>
                <a:cs typeface="Calibri"/>
                <a:sym typeface="Calibri"/>
              </a:rPr>
              <a:t>(79%)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Calidad </a:t>
            </a:r>
            <a:r>
              <a:rPr b="1" lang="es-ES" sz="1900">
                <a:solidFill>
                  <a:srgbClr val="4A86E8"/>
                </a:solidFill>
                <a:latin typeface="Calibri"/>
                <a:ea typeface="Calibri"/>
                <a:cs typeface="Calibri"/>
                <a:sym typeface="Calibri"/>
              </a:rPr>
              <a:t>(81%)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Variedad </a:t>
            </a:r>
            <a:r>
              <a:rPr b="1" lang="es-ES" sz="1900">
                <a:solidFill>
                  <a:srgbClr val="4A86E8"/>
                </a:solidFill>
                <a:latin typeface="Calibri"/>
                <a:ea typeface="Calibri"/>
                <a:cs typeface="Calibri"/>
                <a:sym typeface="Calibri"/>
              </a:rPr>
              <a:t>(69%)</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5"/>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11" name="Google Shape;511;p45"/>
          <p:cNvSpPr txBox="1"/>
          <p:nvPr/>
        </p:nvSpPr>
        <p:spPr>
          <a:xfrm>
            <a:off x="320966" y="731887"/>
            <a:ext cx="11535000" cy="5447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None/>
            </a:pPr>
            <a:r>
              <a:rPr lang="es-ES" sz="1900">
                <a:solidFill>
                  <a:schemeClr val="dk1"/>
                </a:solidFill>
                <a:latin typeface="Calibri"/>
                <a:ea typeface="Calibri"/>
                <a:cs typeface="Calibri"/>
                <a:sym typeface="Calibri"/>
              </a:rPr>
              <a:t>5.    </a:t>
            </a:r>
            <a:r>
              <a:rPr lang="es-ES" sz="1900">
                <a:solidFill>
                  <a:schemeClr val="dk1"/>
                </a:solidFill>
                <a:latin typeface="Calibri"/>
                <a:ea typeface="Calibri"/>
                <a:cs typeface="Calibri"/>
                <a:sym typeface="Calibri"/>
              </a:rPr>
              <a:t>Los productos más vendidos en las tiendas: </a:t>
            </a:r>
            <a:endParaRPr sz="1900">
              <a:solidFill>
                <a:schemeClr val="dk1"/>
              </a:solidFill>
              <a:latin typeface="Calibri"/>
              <a:ea typeface="Calibri"/>
              <a:cs typeface="Calibri"/>
              <a:sym typeface="Calibri"/>
            </a:endParaRPr>
          </a:p>
          <a:p>
            <a:pPr indent="0" lvl="0" marL="0" rtl="0" algn="just">
              <a:spcBef>
                <a:spcPts val="0"/>
              </a:spcBef>
              <a:spcAft>
                <a:spcPts val="0"/>
              </a:spcAft>
              <a:buNone/>
            </a:pPr>
            <a:r>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Imanes/Llaveros </a:t>
            </a:r>
            <a:r>
              <a:rPr b="1" lang="es-ES" sz="1900">
                <a:solidFill>
                  <a:srgbClr val="4A86E8"/>
                </a:solidFill>
                <a:latin typeface="Calibri"/>
                <a:ea typeface="Calibri"/>
                <a:cs typeface="Calibri"/>
                <a:sym typeface="Calibri"/>
              </a:rPr>
              <a:t>(19%)</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Otros</a:t>
            </a:r>
            <a:r>
              <a:rPr b="1" lang="es-ES" sz="1900">
                <a:solidFill>
                  <a:srgbClr val="4A86E8"/>
                </a:solidFill>
                <a:latin typeface="Calibri"/>
                <a:ea typeface="Calibri"/>
                <a:cs typeface="Calibri"/>
                <a:sym typeface="Calibri"/>
              </a:rPr>
              <a:t> (19%)</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Joyería/Bisutería </a:t>
            </a:r>
            <a:r>
              <a:rPr b="1" lang="es-ES" sz="1900">
                <a:solidFill>
                  <a:srgbClr val="4A86E8"/>
                </a:solidFill>
                <a:latin typeface="Calibri"/>
                <a:ea typeface="Calibri"/>
                <a:cs typeface="Calibri"/>
                <a:sym typeface="Calibri"/>
              </a:rPr>
              <a:t>(15%)</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Artesanía</a:t>
            </a:r>
            <a:r>
              <a:rPr b="1" lang="es-ES" sz="1900">
                <a:solidFill>
                  <a:srgbClr val="4A86E8"/>
                </a:solidFill>
                <a:latin typeface="Calibri"/>
                <a:ea typeface="Calibri"/>
                <a:cs typeface="Calibri"/>
                <a:sym typeface="Calibri"/>
              </a:rPr>
              <a:t> (14%)</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Postales </a:t>
            </a:r>
            <a:r>
              <a:rPr b="1" lang="es-ES" sz="1900">
                <a:solidFill>
                  <a:srgbClr val="4A86E8"/>
                </a:solidFill>
                <a:latin typeface="Calibri"/>
                <a:ea typeface="Calibri"/>
                <a:cs typeface="Calibri"/>
                <a:sym typeface="Calibri"/>
              </a:rPr>
              <a:t>(12%)</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Librería/Papelería </a:t>
            </a:r>
            <a:r>
              <a:rPr b="1" lang="es-ES" sz="1900">
                <a:solidFill>
                  <a:srgbClr val="4A86E8"/>
                </a:solidFill>
                <a:latin typeface="Calibri"/>
                <a:ea typeface="Calibri"/>
                <a:cs typeface="Calibri"/>
                <a:sym typeface="Calibri"/>
              </a:rPr>
              <a:t>(9%)</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Golosinas </a:t>
            </a:r>
            <a:r>
              <a:rPr b="1" lang="es-ES" sz="1900">
                <a:solidFill>
                  <a:srgbClr val="4A86E8"/>
                </a:solidFill>
                <a:latin typeface="Calibri"/>
                <a:ea typeface="Calibri"/>
                <a:cs typeface="Calibri"/>
                <a:sym typeface="Calibri"/>
              </a:rPr>
              <a:t>(6%)</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Cosmética/Perfumería</a:t>
            </a:r>
            <a:r>
              <a:rPr b="1" lang="es-ES" sz="1900">
                <a:solidFill>
                  <a:srgbClr val="4A86E8"/>
                </a:solidFill>
                <a:latin typeface="Calibri"/>
                <a:ea typeface="Calibri"/>
                <a:cs typeface="Calibri"/>
                <a:sym typeface="Calibri"/>
              </a:rPr>
              <a:t> (5%)</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0" lvl="0" marL="0" rtl="0" algn="just">
              <a:spcBef>
                <a:spcPts val="0"/>
              </a:spcBef>
              <a:spcAft>
                <a:spcPts val="0"/>
              </a:spcAft>
              <a:buNone/>
            </a:pPr>
            <a:r>
              <a:rPr lang="es-ES" sz="1900">
                <a:solidFill>
                  <a:schemeClr val="dk1"/>
                </a:solidFill>
                <a:latin typeface="Calibri"/>
                <a:ea typeface="Calibri"/>
                <a:cs typeface="Calibri"/>
                <a:sym typeface="Calibri"/>
              </a:rPr>
              <a:t>6.    La </a:t>
            </a:r>
            <a:r>
              <a:rPr b="1" lang="es-ES" sz="1900">
                <a:solidFill>
                  <a:schemeClr val="dk1"/>
                </a:solidFill>
                <a:latin typeface="Calibri"/>
                <a:ea typeface="Calibri"/>
                <a:cs typeface="Calibri"/>
                <a:sym typeface="Calibri"/>
              </a:rPr>
              <a:t>nacionalidad </a:t>
            </a:r>
            <a:r>
              <a:rPr lang="es-ES" sz="1900">
                <a:solidFill>
                  <a:schemeClr val="dk1"/>
                </a:solidFill>
                <a:latin typeface="Calibri"/>
                <a:ea typeface="Calibri"/>
                <a:cs typeface="Calibri"/>
                <a:sym typeface="Calibri"/>
              </a:rPr>
              <a:t>de la mayoría de los clientes de las tiendas en su conjunto es:</a:t>
            </a:r>
            <a:endParaRPr sz="1900">
              <a:solidFill>
                <a:schemeClr val="dk1"/>
              </a:solidFill>
              <a:latin typeface="Calibri"/>
              <a:ea typeface="Calibri"/>
              <a:cs typeface="Calibri"/>
              <a:sym typeface="Calibri"/>
            </a:endParaRPr>
          </a:p>
          <a:p>
            <a:pPr indent="0" lvl="0" marL="0" rtl="0" algn="just">
              <a:spcBef>
                <a:spcPts val="0"/>
              </a:spcBef>
              <a:spcAft>
                <a:spcPts val="0"/>
              </a:spcAft>
              <a:buNone/>
            </a:pPr>
            <a:r>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Española</a:t>
            </a:r>
            <a:r>
              <a:rPr b="1" lang="es-ES" sz="1900">
                <a:solidFill>
                  <a:srgbClr val="4A86E8"/>
                </a:solidFill>
                <a:latin typeface="Calibri"/>
                <a:ea typeface="Calibri"/>
                <a:cs typeface="Calibri"/>
                <a:sym typeface="Calibri"/>
              </a:rPr>
              <a:t> (24%)</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Francesa </a:t>
            </a:r>
            <a:r>
              <a:rPr b="1" lang="es-ES" sz="1900">
                <a:solidFill>
                  <a:srgbClr val="4A86E8"/>
                </a:solidFill>
                <a:latin typeface="Calibri"/>
                <a:ea typeface="Calibri"/>
                <a:cs typeface="Calibri"/>
                <a:sym typeface="Calibri"/>
              </a:rPr>
              <a:t>(21%)</a:t>
            </a:r>
            <a:r>
              <a:rPr lang="es-ES"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Alemania</a:t>
            </a:r>
            <a:r>
              <a:rPr b="1" lang="es-ES" sz="1900">
                <a:solidFill>
                  <a:srgbClr val="4A86E8"/>
                </a:solidFill>
                <a:latin typeface="Calibri"/>
                <a:ea typeface="Calibri"/>
                <a:cs typeface="Calibri"/>
                <a:sym typeface="Calibri"/>
              </a:rPr>
              <a:t> (15%)</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rPr lang="es-ES" sz="1900">
                <a:latin typeface="Calibri"/>
                <a:ea typeface="Calibri"/>
                <a:cs typeface="Calibri"/>
                <a:sym typeface="Calibri"/>
              </a:rPr>
              <a:t>*Tener en cuenta que las muestras de este trimestre no son representativas para ningún centro ni en el global.</a:t>
            </a:r>
            <a:endParaRPr sz="1900">
              <a:latin typeface="Calibri"/>
              <a:ea typeface="Calibri"/>
              <a:cs typeface="Calibri"/>
              <a:sym typeface="Calibri"/>
            </a:endParaRPr>
          </a:p>
        </p:txBody>
      </p:sp>
      <p:sp>
        <p:nvSpPr>
          <p:cNvPr id="512" name="Google Shape;512;p45"/>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13" name="Google Shape;513;p45"/>
          <p:cNvSpPr txBox="1"/>
          <p:nvPr/>
        </p:nvSpPr>
        <p:spPr>
          <a:xfrm>
            <a:off x="5537050" y="1045625"/>
            <a:ext cx="3871800" cy="27399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Imanes/Llaveros </a:t>
            </a:r>
            <a:r>
              <a:rPr b="1" lang="es-ES" sz="1900">
                <a:solidFill>
                  <a:srgbClr val="4A86E8"/>
                </a:solidFill>
                <a:latin typeface="Calibri"/>
                <a:ea typeface="Calibri"/>
                <a:cs typeface="Calibri"/>
                <a:sym typeface="Calibri"/>
              </a:rPr>
              <a:t>(18%)</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Joyería/Bisutería </a:t>
            </a:r>
            <a:r>
              <a:rPr b="1" lang="es-ES" sz="1900">
                <a:solidFill>
                  <a:srgbClr val="4A86E8"/>
                </a:solidFill>
                <a:latin typeface="Calibri"/>
                <a:ea typeface="Calibri"/>
                <a:cs typeface="Calibri"/>
                <a:sym typeface="Calibri"/>
              </a:rPr>
              <a:t>(17%)</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Artesanía</a:t>
            </a:r>
            <a:r>
              <a:rPr b="1" lang="es-ES" sz="1900">
                <a:solidFill>
                  <a:srgbClr val="4A86E8"/>
                </a:solidFill>
                <a:latin typeface="Calibri"/>
                <a:ea typeface="Calibri"/>
                <a:cs typeface="Calibri"/>
                <a:sym typeface="Calibri"/>
              </a:rPr>
              <a:t> (15%)</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Otros</a:t>
            </a:r>
            <a:r>
              <a:rPr b="1" lang="es-ES" sz="1900">
                <a:solidFill>
                  <a:srgbClr val="4A86E8"/>
                </a:solidFill>
                <a:latin typeface="Calibri"/>
                <a:ea typeface="Calibri"/>
                <a:cs typeface="Calibri"/>
                <a:sym typeface="Calibri"/>
              </a:rPr>
              <a:t> (14%)</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Librería/Papelería </a:t>
            </a:r>
            <a:r>
              <a:rPr b="1" lang="es-ES" sz="1900">
                <a:solidFill>
                  <a:srgbClr val="4A86E8"/>
                </a:solidFill>
                <a:latin typeface="Calibri"/>
                <a:ea typeface="Calibri"/>
                <a:cs typeface="Calibri"/>
                <a:sym typeface="Calibri"/>
              </a:rPr>
              <a:t>(10.3%)</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Postales </a:t>
            </a:r>
            <a:r>
              <a:rPr b="1" lang="es-ES" sz="1900">
                <a:solidFill>
                  <a:srgbClr val="4A86E8"/>
                </a:solidFill>
                <a:latin typeface="Calibri"/>
                <a:ea typeface="Calibri"/>
                <a:cs typeface="Calibri"/>
                <a:sym typeface="Calibri"/>
              </a:rPr>
              <a:t>(10%)</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Golosinas </a:t>
            </a:r>
            <a:r>
              <a:rPr b="1" lang="es-ES" sz="1900">
                <a:solidFill>
                  <a:srgbClr val="4A86E8"/>
                </a:solidFill>
                <a:latin typeface="Calibri"/>
                <a:ea typeface="Calibri"/>
                <a:cs typeface="Calibri"/>
                <a:sym typeface="Calibri"/>
              </a:rPr>
              <a:t>(10%)</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Cosmética/Perfumería</a:t>
            </a:r>
            <a:r>
              <a:rPr b="1" lang="es-ES" sz="1900">
                <a:solidFill>
                  <a:srgbClr val="4A86E8"/>
                </a:solidFill>
                <a:latin typeface="Calibri"/>
                <a:ea typeface="Calibri"/>
                <a:cs typeface="Calibri"/>
                <a:sym typeface="Calibri"/>
              </a:rPr>
              <a:t> (6%)</a:t>
            </a:r>
            <a:endParaRPr sz="1900">
              <a:solidFill>
                <a:schemeClr val="dk1"/>
              </a:solidFill>
              <a:latin typeface="Calibri"/>
              <a:ea typeface="Calibri"/>
              <a:cs typeface="Calibri"/>
              <a:sym typeface="Calibri"/>
            </a:endParaRPr>
          </a:p>
        </p:txBody>
      </p:sp>
      <p:sp>
        <p:nvSpPr>
          <p:cNvPr id="514" name="Google Shape;514;p45"/>
          <p:cNvSpPr txBox="1"/>
          <p:nvPr/>
        </p:nvSpPr>
        <p:spPr>
          <a:xfrm>
            <a:off x="5537050" y="4218725"/>
            <a:ext cx="3871800" cy="12774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Española</a:t>
            </a:r>
            <a:r>
              <a:rPr b="1" lang="es-ES" sz="1900">
                <a:solidFill>
                  <a:srgbClr val="4A86E8"/>
                </a:solidFill>
                <a:latin typeface="Calibri"/>
                <a:ea typeface="Calibri"/>
                <a:cs typeface="Calibri"/>
                <a:sym typeface="Calibri"/>
              </a:rPr>
              <a:t> (53%)</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Francesa </a:t>
            </a:r>
            <a:r>
              <a:rPr b="1" lang="es-ES" sz="1900">
                <a:solidFill>
                  <a:srgbClr val="4A86E8"/>
                </a:solidFill>
                <a:latin typeface="Calibri"/>
                <a:ea typeface="Calibri"/>
                <a:cs typeface="Calibri"/>
                <a:sym typeface="Calibri"/>
              </a:rPr>
              <a:t>(16%)</a:t>
            </a:r>
            <a:r>
              <a:rPr lang="es-ES"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Canaria</a:t>
            </a:r>
            <a:r>
              <a:rPr b="1" lang="es-ES" sz="1900">
                <a:solidFill>
                  <a:srgbClr val="4A86E8"/>
                </a:solidFill>
                <a:latin typeface="Calibri"/>
                <a:ea typeface="Calibri"/>
                <a:cs typeface="Calibri"/>
                <a:sym typeface="Calibri"/>
              </a:rPr>
              <a:t> (9.3%</a:t>
            </a:r>
            <a:endParaRPr sz="19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6"/>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521" name="Google Shape;521;p46"/>
          <p:cNvSpPr txBox="1"/>
          <p:nvPr/>
        </p:nvSpPr>
        <p:spPr>
          <a:xfrm>
            <a:off x="320966" y="731887"/>
            <a:ext cx="11535000" cy="5447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marR="0" rtl="0" algn="just">
              <a:spcBef>
                <a:spcPts val="0"/>
              </a:spcBef>
              <a:spcAft>
                <a:spcPts val="0"/>
              </a:spcAft>
              <a:buNone/>
            </a:pPr>
            <a:r>
              <a:t/>
            </a:r>
            <a:endParaRPr sz="1900">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Dada la poca representatividad de las encuestas recabadas, se considera no dar recomendaciones y </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trabajar en el aumento de la muestra.</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900">
              <a:solidFill>
                <a:schemeClr val="dk1"/>
              </a:solidFill>
              <a:latin typeface="Calibri"/>
              <a:ea typeface="Calibri"/>
              <a:cs typeface="Calibri"/>
              <a:sym typeface="Calibri"/>
            </a:endParaRPr>
          </a:p>
        </p:txBody>
      </p:sp>
      <p:sp>
        <p:nvSpPr>
          <p:cNvPr id="522" name="Google Shape;522;p46"/>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descr="Resultado de imagen de iconos compras" id="221" name="Google Shape;221;p2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222" name="Google Shape;222;p2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23" name="Google Shape;223;p29"/>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224" name="Google Shape;224;p29"/>
          <p:cNvSpPr/>
          <p:nvPr/>
        </p:nvSpPr>
        <p:spPr>
          <a:xfrm>
            <a:off x="951670" y="929464"/>
            <a:ext cx="10378975" cy="390151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Técnica……………………………………………..……………………………...…....3</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Expectativas………………………………………………………………………………………..………………..5</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a:t>
            </a:r>
            <a:r>
              <a:rPr lang="es-ES" sz="2400">
                <a:solidFill>
                  <a:srgbClr val="595959"/>
                </a:solidFill>
                <a:latin typeface="Quattrocento Sans"/>
                <a:ea typeface="Quattrocento Sans"/>
                <a:cs typeface="Quattrocento Sans"/>
                <a:sym typeface="Quattrocento Sans"/>
              </a:rPr>
              <a:t>…………………………………………………………………..…………………6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a:t>
            </a:r>
            <a:r>
              <a:rPr lang="es-ES" sz="2400">
                <a:solidFill>
                  <a:srgbClr val="595959"/>
                </a:solidFill>
                <a:latin typeface="Quattrocento Sans"/>
                <a:ea typeface="Quattrocento Sans"/>
                <a:cs typeface="Quattrocento Sans"/>
                <a:sym typeface="Quattrocento Sans"/>
              </a:rPr>
              <a:t>…………………………………………………………………………………………..…….7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Productos……………………………………………………………………………………………...…………..….11</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Nacionalidad…………………………………………………………………………………………..…………...13</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Recomendaciones………………………………………………….......….……15</a:t>
            </a:r>
            <a:endParaRPr/>
          </a:p>
          <a:p>
            <a:pPr indent="0" lvl="0" marL="0" marR="0" rtl="0" algn="just">
              <a:lnSpc>
                <a:spcPct val="150000"/>
              </a:lnSpc>
              <a:spcBef>
                <a:spcPts val="0"/>
              </a:spcBef>
              <a:spcAft>
                <a:spcPts val="0"/>
              </a:spcAft>
              <a:buNone/>
            </a:pPr>
            <a:r>
              <a:t/>
            </a:r>
            <a:endParaRPr/>
          </a:p>
        </p:txBody>
      </p:sp>
      <p:sp>
        <p:nvSpPr>
          <p:cNvPr id="225" name="Google Shape;225;p2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0"/>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FF0000"/>
              </a:buClr>
              <a:buSzPts val="3800"/>
              <a:buFont typeface="Quattrocento Sans"/>
              <a:buNone/>
            </a:pPr>
            <a:r>
              <a:rPr b="1" lang="es-ES" sz="3800">
                <a:solidFill>
                  <a:srgbClr val="073763"/>
                </a:solidFill>
                <a:latin typeface="Quattrocento Sans"/>
                <a:ea typeface="Quattrocento Sans"/>
                <a:cs typeface="Quattrocento Sans"/>
                <a:sym typeface="Quattrocento Sans"/>
              </a:rPr>
              <a:t>Objetivo y ficha técnica</a:t>
            </a:r>
            <a:endParaRPr>
              <a:solidFill>
                <a:srgbClr val="073763"/>
              </a:solidFill>
            </a:endParaRPr>
          </a:p>
        </p:txBody>
      </p:sp>
      <p:sp>
        <p:nvSpPr>
          <p:cNvPr id="233" name="Google Shape;233;p30"/>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Objetivo</a:t>
            </a:r>
            <a:endParaRPr sz="1700">
              <a:solidFill>
                <a:srgbClr val="434343"/>
              </a:solidFill>
              <a:latin typeface="Quattrocento Sans"/>
              <a:ea typeface="Quattrocento Sans"/>
              <a:cs typeface="Quattrocento Sans"/>
              <a:sym typeface="Quattrocento Sans"/>
            </a:endParaRPr>
          </a:p>
        </p:txBody>
      </p:sp>
      <p:sp>
        <p:nvSpPr>
          <p:cNvPr id="234" name="Google Shape;234;p30"/>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700">
                <a:solidFill>
                  <a:schemeClr val="lt1"/>
                </a:solidFill>
                <a:latin typeface="Quattrocento Sans"/>
                <a:ea typeface="Quattrocento Sans"/>
                <a:cs typeface="Quattrocento Sans"/>
                <a:sym typeface="Quattrocento Sans"/>
              </a:rPr>
              <a:t>Ajustar el  </a:t>
            </a:r>
            <a:r>
              <a:rPr b="1" lang="es-ES" sz="2100">
                <a:solidFill>
                  <a:srgbClr val="0070C0"/>
                </a:solidFill>
                <a:latin typeface="Quattrocento Sans"/>
                <a:ea typeface="Quattrocento Sans"/>
                <a:cs typeface="Quattrocento Sans"/>
                <a:sym typeface="Quattrocento Sans"/>
              </a:rPr>
              <a:t>sistema de escucha de TIENDAS </a:t>
            </a:r>
            <a:r>
              <a:rPr b="1" lang="es-ES" sz="1700">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235" name="Google Shape;235;p30"/>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lang="es-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36" name="Google Shape;236;p30"/>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Universo</a:t>
            </a:r>
            <a:endParaRPr sz="1700">
              <a:solidFill>
                <a:srgbClr val="434343"/>
              </a:solidFill>
              <a:latin typeface="Quattrocento Sans"/>
              <a:ea typeface="Quattrocento Sans"/>
              <a:cs typeface="Quattrocento Sans"/>
              <a:sym typeface="Quattrocento Sans"/>
            </a:endParaRPr>
          </a:p>
        </p:txBody>
      </p:sp>
      <p:sp>
        <p:nvSpPr>
          <p:cNvPr id="237" name="Google Shape;237;p30"/>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Clientes CACT</a:t>
            </a:r>
            <a:endParaRPr/>
          </a:p>
        </p:txBody>
      </p:sp>
      <p:sp>
        <p:nvSpPr>
          <p:cNvPr id="238" name="Google Shape;238;p30"/>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239" name="Google Shape;239;p30"/>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300">
                <a:solidFill>
                  <a:srgbClr val="0070C0"/>
                </a:solidFill>
                <a:latin typeface="Quattrocento Sans"/>
                <a:ea typeface="Quattrocento Sans"/>
                <a:cs typeface="Quattrocento Sans"/>
                <a:sym typeface="Quattrocento Sans"/>
              </a:rPr>
              <a:t>Cuestionarios en IPADs y administrado por los vendedores</a:t>
            </a:r>
            <a:endParaRPr/>
          </a:p>
        </p:txBody>
      </p:sp>
      <p:sp>
        <p:nvSpPr>
          <p:cNvPr id="240" name="Google Shape;240;p30"/>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241" name="Google Shape;241;p30"/>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242" name="Google Shape;242;p30"/>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600">
                <a:solidFill>
                  <a:srgbClr val="0070C0"/>
                </a:solidFill>
                <a:latin typeface="Quattrocento Sans"/>
                <a:ea typeface="Quattrocento Sans"/>
                <a:cs typeface="Quattrocento Sans"/>
                <a:sym typeface="Quattrocento Sans"/>
              </a:rPr>
              <a:t>Customer Experience</a:t>
            </a:r>
            <a:endParaRPr/>
          </a:p>
        </p:txBody>
      </p:sp>
      <p:sp>
        <p:nvSpPr>
          <p:cNvPr id="243" name="Google Shape;243;p30"/>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Alcance </a:t>
            </a:r>
            <a:endParaRPr sz="1700">
              <a:solidFill>
                <a:srgbClr val="434343"/>
              </a:solidFill>
              <a:latin typeface="Quattrocento Sans"/>
              <a:ea typeface="Quattrocento Sans"/>
              <a:cs typeface="Quattrocento Sans"/>
              <a:sym typeface="Quattrocento Sans"/>
            </a:endParaRPr>
          </a:p>
        </p:txBody>
      </p:sp>
      <p:sp>
        <p:nvSpPr>
          <p:cNvPr id="244" name="Google Shape;244;p30"/>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TIENDAS</a:t>
            </a:r>
            <a:endParaRPr/>
          </a:p>
        </p:txBody>
      </p:sp>
      <p:sp>
        <p:nvSpPr>
          <p:cNvPr id="245" name="Google Shape;245;p30"/>
          <p:cNvSpPr/>
          <p:nvPr/>
        </p:nvSpPr>
        <p:spPr>
          <a:xfrm>
            <a:off x="334418" y="6166098"/>
            <a:ext cx="11561146" cy="309968"/>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lang="es-ES" sz="1300">
                <a:solidFill>
                  <a:srgbClr val="0070C0"/>
                </a:solidFill>
                <a:latin typeface="Calibri"/>
                <a:ea typeface="Calibri"/>
                <a:cs typeface="Calibri"/>
                <a:sym typeface="Calibri"/>
              </a:rPr>
              <a:t>Notas:</a:t>
            </a:r>
            <a:r>
              <a:rPr lang="es-ES" sz="1300">
                <a:solidFill>
                  <a:srgbClr val="0070C0"/>
                </a:solidFill>
                <a:latin typeface="Quattrocento Sans"/>
                <a:ea typeface="Quattrocento Sans"/>
                <a:cs typeface="Quattrocento Sans"/>
                <a:sym typeface="Quattrocento Sans"/>
              </a:rPr>
              <a:t>. Todos los errores muestrales han sido calculados para un Nivel de Confianza del 95%</a:t>
            </a:r>
            <a:endParaRPr sz="1300">
              <a:solidFill>
                <a:srgbClr val="0070C0"/>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s-ES" sz="1300">
                <a:solidFill>
                  <a:srgbClr val="0070C0"/>
                </a:solidFill>
                <a:latin typeface="Quattrocento Sans"/>
                <a:ea typeface="Quattrocento Sans"/>
                <a:cs typeface="Quattrocento Sans"/>
                <a:sym typeface="Quattrocento Sans"/>
              </a:rPr>
              <a:t>En este periodo ningún centro obtiene una muestra representativa, por lo que los datos no obtienen suficiente fiabilidad.</a:t>
            </a:r>
            <a:endParaRPr sz="1300">
              <a:solidFill>
                <a:srgbClr val="0070C0"/>
              </a:solidFill>
              <a:latin typeface="Quattrocento Sans"/>
              <a:ea typeface="Quattrocento Sans"/>
              <a:cs typeface="Quattrocento Sans"/>
              <a:sym typeface="Quattrocento Sans"/>
            </a:endParaRPr>
          </a:p>
        </p:txBody>
      </p:sp>
      <p:sp>
        <p:nvSpPr>
          <p:cNvPr id="246" name="Google Shape;246;p30"/>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1/10 al 31/12</a:t>
            </a:r>
            <a:endParaRPr/>
          </a:p>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del 2021</a:t>
            </a:r>
            <a:endParaRPr/>
          </a:p>
        </p:txBody>
      </p:sp>
      <p:sp>
        <p:nvSpPr>
          <p:cNvPr id="247" name="Google Shape;247;p30"/>
          <p:cNvSpPr txBox="1"/>
          <p:nvPr/>
        </p:nvSpPr>
        <p:spPr>
          <a:xfrm>
            <a:off x="737619" y="5418947"/>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 Global</a:t>
            </a:r>
            <a:endParaRPr sz="1400">
              <a:solidFill>
                <a:srgbClr val="434343"/>
              </a:solidFill>
              <a:latin typeface="Quattrocento Sans"/>
              <a:ea typeface="Quattrocento Sans"/>
              <a:cs typeface="Quattrocento Sans"/>
              <a:sym typeface="Quattrocento Sans"/>
            </a:endParaRPr>
          </a:p>
        </p:txBody>
      </p:sp>
      <p:sp>
        <p:nvSpPr>
          <p:cNvPr id="248" name="Google Shape;248;p30"/>
          <p:cNvSpPr/>
          <p:nvPr/>
        </p:nvSpPr>
        <p:spPr>
          <a:xfrm>
            <a:off x="2211719" y="5297967"/>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231</a:t>
            </a:r>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encuestas</a:t>
            </a:r>
            <a:endParaRPr/>
          </a:p>
        </p:txBody>
      </p:sp>
      <p:sp>
        <p:nvSpPr>
          <p:cNvPr id="249" name="Google Shape;249;p30"/>
          <p:cNvSpPr txBox="1"/>
          <p:nvPr/>
        </p:nvSpPr>
        <p:spPr>
          <a:xfrm>
            <a:off x="751641" y="4567560"/>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Error</a:t>
            </a:r>
            <a:endParaRPr>
              <a:solidFill>
                <a:srgbClr val="434343"/>
              </a:solidFill>
            </a:endParaRPr>
          </a:p>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Muestral Globa</a:t>
            </a:r>
            <a:r>
              <a:rPr lang="es-ES" sz="1600">
                <a:solidFill>
                  <a:srgbClr val="434343"/>
                </a:solidFill>
                <a:latin typeface="Quattrocento Sans"/>
                <a:ea typeface="Quattrocento Sans"/>
                <a:cs typeface="Quattrocento Sans"/>
                <a:sym typeface="Quattrocento Sans"/>
              </a:rPr>
              <a:t>l</a:t>
            </a:r>
            <a:endParaRPr sz="1600">
              <a:solidFill>
                <a:srgbClr val="434343"/>
              </a:solidFill>
              <a:latin typeface="Quattrocento Sans"/>
              <a:ea typeface="Quattrocento Sans"/>
              <a:cs typeface="Quattrocento Sans"/>
              <a:sym typeface="Quattrocento Sans"/>
            </a:endParaRPr>
          </a:p>
        </p:txBody>
      </p:sp>
      <p:sp>
        <p:nvSpPr>
          <p:cNvPr id="250" name="Google Shape;250;p30"/>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3</a:t>
            </a:r>
            <a:endParaRPr/>
          </a:p>
        </p:txBody>
      </p:sp>
      <p:sp>
        <p:nvSpPr>
          <p:cNvPr id="251" name="Google Shape;251;p30"/>
          <p:cNvSpPr/>
          <p:nvPr/>
        </p:nvSpPr>
        <p:spPr>
          <a:xfrm>
            <a:off x="2211719" y="4567545"/>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FF0000"/>
                </a:solidFill>
                <a:latin typeface="Calibri"/>
                <a:ea typeface="Calibri"/>
                <a:cs typeface="Calibri"/>
                <a:sym typeface="Calibri"/>
              </a:rPr>
              <a:t>∓6.4%</a:t>
            </a:r>
            <a:endParaRPr b="1" sz="1800">
              <a:solidFill>
                <a:srgbClr val="FF000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None/>
            </a:pPr>
            <a:r>
              <a:rPr b="1" lang="es-ES" sz="1800">
                <a:solidFill>
                  <a:srgbClr val="FF0000"/>
                </a:solidFill>
                <a:latin typeface="Quattrocento Sans"/>
                <a:ea typeface="Quattrocento Sans"/>
                <a:cs typeface="Quattrocento Sans"/>
                <a:sym typeface="Quattrocento Sans"/>
              </a:rPr>
              <a:t>NC 95%</a:t>
            </a:r>
            <a:endParaRPr>
              <a:solidFill>
                <a:srgbClr val="FF0000"/>
              </a:solidFill>
            </a:endParaRPr>
          </a:p>
        </p:txBody>
      </p:sp>
      <p:grpSp>
        <p:nvGrpSpPr>
          <p:cNvPr id="252" name="Google Shape;252;p30"/>
          <p:cNvGrpSpPr/>
          <p:nvPr/>
        </p:nvGrpSpPr>
        <p:grpSpPr>
          <a:xfrm>
            <a:off x="4543465" y="3836552"/>
            <a:ext cx="5274878" cy="2122837"/>
            <a:chOff x="6671270" y="3717505"/>
            <a:chExt cx="5040495" cy="2122837"/>
          </a:xfrm>
        </p:grpSpPr>
        <p:sp>
          <p:nvSpPr>
            <p:cNvPr id="253" name="Google Shape;253;p30"/>
            <p:cNvSpPr/>
            <p:nvPr/>
          </p:nvSpPr>
          <p:spPr>
            <a:xfrm>
              <a:off x="6757734"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73</a:t>
              </a:r>
              <a:endParaRPr/>
            </a:p>
          </p:txBody>
        </p:sp>
        <p:sp>
          <p:nvSpPr>
            <p:cNvPr id="254" name="Google Shape;254;p30"/>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Jardín de Cactus</a:t>
              </a:r>
              <a:endParaRPr sz="1400">
                <a:solidFill>
                  <a:srgbClr val="434343"/>
                </a:solidFill>
                <a:latin typeface="Quattrocento Sans"/>
                <a:ea typeface="Quattrocento Sans"/>
                <a:cs typeface="Quattrocento Sans"/>
                <a:sym typeface="Quattrocento Sans"/>
              </a:endParaRPr>
            </a:p>
          </p:txBody>
        </p:sp>
        <p:sp>
          <p:nvSpPr>
            <p:cNvPr id="255" name="Google Shape;255;p30"/>
            <p:cNvSpPr/>
            <p:nvPr/>
          </p:nvSpPr>
          <p:spPr>
            <a:xfrm>
              <a:off x="8053878"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9</a:t>
              </a:r>
              <a:endParaRPr/>
            </a:p>
          </p:txBody>
        </p:sp>
        <p:sp>
          <p:nvSpPr>
            <p:cNvPr id="256" name="Google Shape;256;p30"/>
            <p:cNvSpPr txBox="1"/>
            <p:nvPr/>
          </p:nvSpPr>
          <p:spPr>
            <a:xfrm>
              <a:off x="7823397" y="371750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Casa-Museo  del Campesino</a:t>
              </a:r>
              <a:endParaRPr sz="1400">
                <a:solidFill>
                  <a:srgbClr val="434343"/>
                </a:solidFill>
                <a:latin typeface="Quattrocento Sans"/>
                <a:ea typeface="Quattrocento Sans"/>
                <a:cs typeface="Quattrocento Sans"/>
                <a:sym typeface="Quattrocento Sans"/>
              </a:endParaRPr>
            </a:p>
          </p:txBody>
        </p:sp>
        <p:sp>
          <p:nvSpPr>
            <p:cNvPr id="257" name="Google Shape;257;p30"/>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129</a:t>
              </a:r>
              <a:endParaRPr/>
            </a:p>
          </p:txBody>
        </p:sp>
        <p:sp>
          <p:nvSpPr>
            <p:cNvPr id="258" name="Google Shape;258;p30"/>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Mirador del Río</a:t>
              </a:r>
              <a:endParaRPr sz="1400">
                <a:solidFill>
                  <a:srgbClr val="434343"/>
                </a:solidFill>
                <a:latin typeface="Quattrocento Sans"/>
                <a:ea typeface="Quattrocento Sans"/>
                <a:cs typeface="Quattrocento Sans"/>
                <a:sym typeface="Quattrocento Sans"/>
              </a:endParaRPr>
            </a:p>
          </p:txBody>
        </p:sp>
        <p:sp>
          <p:nvSpPr>
            <p:cNvPr id="259" name="Google Shape;259;p30"/>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11.4% </a:t>
              </a:r>
              <a:endParaRPr>
                <a:solidFill>
                  <a:srgbClr val="FF0000"/>
                </a:solidFill>
              </a:endParaRPr>
            </a:p>
          </p:txBody>
        </p:sp>
        <p:sp>
          <p:nvSpPr>
            <p:cNvPr id="260" name="Google Shape;260;p30"/>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32.6% </a:t>
              </a:r>
              <a:endParaRPr/>
            </a:p>
          </p:txBody>
        </p:sp>
        <p:sp>
          <p:nvSpPr>
            <p:cNvPr id="261" name="Google Shape;261;p30"/>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8.5%</a:t>
              </a:r>
              <a:endParaRPr>
                <a:solidFill>
                  <a:srgbClr val="FF0000"/>
                </a:solidFill>
              </a:endParaRPr>
            </a:p>
          </p:txBody>
        </p:sp>
        <p:sp>
          <p:nvSpPr>
            <p:cNvPr id="262" name="Google Shape;262;p30"/>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19</a:t>
              </a:r>
              <a:endParaRPr/>
            </a:p>
          </p:txBody>
        </p:sp>
        <p:sp>
          <p:nvSpPr>
            <p:cNvPr id="263" name="Google Shape;263;p30"/>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Montañas del Fuego</a:t>
              </a:r>
              <a:endParaRPr sz="1400">
                <a:solidFill>
                  <a:srgbClr val="434343"/>
                </a:solidFill>
                <a:latin typeface="Quattrocento Sans"/>
                <a:ea typeface="Quattrocento Sans"/>
                <a:cs typeface="Quattrocento Sans"/>
                <a:sym typeface="Quattrocento Sans"/>
              </a:endParaRPr>
            </a:p>
          </p:txBody>
        </p:sp>
        <p:sp>
          <p:nvSpPr>
            <p:cNvPr id="264" name="Google Shape;264;p30"/>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22.5%</a:t>
              </a:r>
              <a:endParaRPr>
                <a:solidFill>
                  <a:srgbClr val="FF0000"/>
                </a:solidFill>
              </a:endParaRPr>
            </a:p>
          </p:txBody>
        </p:sp>
      </p:grpSp>
      <p:sp>
        <p:nvSpPr>
          <p:cNvPr id="265" name="Google Shape;265;p30"/>
          <p:cNvSpPr txBox="1"/>
          <p:nvPr/>
        </p:nvSpPr>
        <p:spPr>
          <a:xfrm>
            <a:off x="9890443" y="3847398"/>
            <a:ext cx="11151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Jameos del Agua</a:t>
            </a:r>
            <a:endParaRPr sz="1400">
              <a:solidFill>
                <a:srgbClr val="434343"/>
              </a:solidFill>
              <a:latin typeface="Quattrocento Sans"/>
              <a:ea typeface="Quattrocento Sans"/>
              <a:cs typeface="Quattrocento Sans"/>
              <a:sym typeface="Quattrocento Sans"/>
            </a:endParaRPr>
          </a:p>
        </p:txBody>
      </p:sp>
      <p:sp>
        <p:nvSpPr>
          <p:cNvPr id="266" name="Google Shape;266;p30"/>
          <p:cNvSpPr/>
          <p:nvPr/>
        </p:nvSpPr>
        <p:spPr>
          <a:xfrm>
            <a:off x="9996768" y="4620411"/>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∓22.5 %</a:t>
            </a:r>
            <a:endParaRPr>
              <a:solidFill>
                <a:srgbClr val="FF0000"/>
              </a:solidFill>
            </a:endParaRPr>
          </a:p>
        </p:txBody>
      </p:sp>
      <p:sp>
        <p:nvSpPr>
          <p:cNvPr id="267" name="Google Shape;267;p30"/>
          <p:cNvSpPr/>
          <p:nvPr/>
        </p:nvSpPr>
        <p:spPr>
          <a:xfrm>
            <a:off x="9996768" y="5393239"/>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1</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31" title="Gráfico"/>
          <p:cNvPicPr preferRelativeResize="0"/>
          <p:nvPr/>
        </p:nvPicPr>
        <p:blipFill>
          <a:blip r:embed="rId3">
            <a:alphaModFix/>
          </a:blip>
          <a:stretch>
            <a:fillRect/>
          </a:stretch>
        </p:blipFill>
        <p:spPr>
          <a:xfrm>
            <a:off x="6461662" y="3015625"/>
            <a:ext cx="5556315" cy="3435675"/>
          </a:xfrm>
          <a:prstGeom prst="rect">
            <a:avLst/>
          </a:prstGeom>
          <a:noFill/>
          <a:ln>
            <a:noFill/>
          </a:ln>
        </p:spPr>
      </p:pic>
      <p:sp>
        <p:nvSpPr>
          <p:cNvPr id="274" name="Google Shape;274;p31"/>
          <p:cNvSpPr txBox="1"/>
          <p:nvPr/>
        </p:nvSpPr>
        <p:spPr>
          <a:xfrm>
            <a:off x="237290" y="1572406"/>
            <a:ext cx="8143932"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5400"/>
              <a:buFont typeface="Calibri"/>
              <a:buNone/>
            </a:pPr>
            <a:r>
              <a:rPr b="1" lang="es-ES" sz="5400">
                <a:solidFill>
                  <a:srgbClr val="00B0F0"/>
                </a:solidFill>
                <a:latin typeface="Calibri"/>
                <a:ea typeface="Calibri"/>
                <a:cs typeface="Calibri"/>
                <a:sym typeface="Calibri"/>
              </a:rPr>
              <a:t>42</a:t>
            </a:r>
            <a:r>
              <a:rPr b="1" i="0" lang="es-ES" sz="5400" u="none" cap="none" strike="noStrike">
                <a:solidFill>
                  <a:srgbClr val="00B0F0"/>
                </a:solidFill>
                <a:latin typeface="Calibri"/>
                <a:ea typeface="Calibri"/>
                <a:cs typeface="Calibri"/>
                <a:sym typeface="Calibri"/>
              </a:rPr>
              <a:t>%  </a:t>
            </a:r>
            <a:r>
              <a:rPr b="1" lang="es-ES" sz="2000">
                <a:solidFill>
                  <a:schemeClr val="dk1"/>
                </a:solidFill>
                <a:latin typeface="Calibri"/>
                <a:ea typeface="Calibri"/>
                <a:cs typeface="Calibri"/>
                <a:sym typeface="Calibri"/>
              </a:rPr>
              <a:t>de los visitantes recomiendan las tiendas de los</a:t>
            </a:r>
            <a:r>
              <a:rPr b="1" lang="es-ES" sz="2000">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200" u="none" cap="none" strike="noStrike">
              <a:solidFill>
                <a:srgbClr val="00B0F0"/>
              </a:solidFill>
              <a:latin typeface="Calibri"/>
              <a:ea typeface="Calibri"/>
              <a:cs typeface="Calibri"/>
              <a:sym typeface="Calibri"/>
            </a:endParaRPr>
          </a:p>
        </p:txBody>
      </p:sp>
      <p:sp>
        <p:nvSpPr>
          <p:cNvPr id="275" name="Google Shape;275;p31"/>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Recomendación</a:t>
            </a:r>
            <a:endParaRPr b="1" i="0" sz="3200" u="none" cap="none" strike="noStrike">
              <a:solidFill>
                <a:srgbClr val="073763"/>
              </a:solidFill>
              <a:latin typeface="Quattrocento Sans"/>
              <a:ea typeface="Quattrocento Sans"/>
              <a:cs typeface="Quattrocento Sans"/>
              <a:sym typeface="Quattrocento Sans"/>
            </a:endParaRPr>
          </a:p>
        </p:txBody>
      </p:sp>
      <p:sp>
        <p:nvSpPr>
          <p:cNvPr id="276" name="Google Shape;276;p31"/>
          <p:cNvSpPr txBox="1"/>
          <p:nvPr/>
        </p:nvSpPr>
        <p:spPr>
          <a:xfrm>
            <a:off x="142876" y="786588"/>
            <a:ext cx="11024428" cy="64294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277" name="Google Shape;277;p31"/>
          <p:cNvSpPr txBox="1"/>
          <p:nvPr>
            <p:ph idx="12" type="sldNum"/>
          </p:nvPr>
        </p:nvSpPr>
        <p:spPr>
          <a:xfrm>
            <a:off x="9011416" y="64512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278" name="Google Shape;278;p31"/>
          <p:cNvPicPr preferRelativeResize="0"/>
          <p:nvPr/>
        </p:nvPicPr>
        <p:blipFill rotWithShape="1">
          <a:blip r:embed="rId4">
            <a:alphaModFix/>
          </a:blip>
          <a:srcRect b="0" l="0" r="0" t="0"/>
          <a:stretch/>
        </p:blipFill>
        <p:spPr>
          <a:xfrm>
            <a:off x="7428344" y="3898993"/>
            <a:ext cx="3809100" cy="2143200"/>
          </a:xfrm>
          <a:prstGeom prst="rect">
            <a:avLst/>
          </a:prstGeom>
          <a:noFill/>
          <a:ln>
            <a:noFill/>
          </a:ln>
        </p:spPr>
      </p:pic>
      <p:sp>
        <p:nvSpPr>
          <p:cNvPr id="279" name="Google Shape;279;p31"/>
          <p:cNvSpPr txBox="1"/>
          <p:nvPr/>
        </p:nvSpPr>
        <p:spPr>
          <a:xfrm>
            <a:off x="3237686" y="0"/>
            <a:ext cx="12190413" cy="1683473"/>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indent="0" lvl="0" marL="0" marR="0" rtl="0" algn="just">
              <a:lnSpc>
                <a:spcPct val="150000"/>
              </a:lnSpc>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    empresa de retener a sus clientes. </a:t>
            </a:r>
            <a:endParaRPr/>
          </a:p>
          <a:p>
            <a:pPr indent="0" lvl="0" marL="0" marR="0" rtl="0" algn="just">
              <a:lnSpc>
                <a:spcPct val="150000"/>
              </a:lnSpc>
              <a:spcBef>
                <a:spcPts val="420"/>
              </a:spcBef>
              <a:spcAft>
                <a:spcPts val="0"/>
              </a:spcAft>
              <a:buClr>
                <a:srgbClr val="888888"/>
              </a:buClr>
              <a:buSzPts val="2100"/>
              <a:buFont typeface="Noto Sans Symbols"/>
              <a:buNone/>
            </a:pPr>
            <a:r>
              <a:t/>
            </a:r>
            <a:endParaRPr sz="2100">
              <a:solidFill>
                <a:srgbClr val="000000"/>
              </a:solidFill>
              <a:latin typeface="Quattrocento Sans"/>
              <a:ea typeface="Quattrocento Sans"/>
              <a:cs typeface="Quattrocento Sans"/>
              <a:sym typeface="Quattrocento Sans"/>
            </a:endParaRPr>
          </a:p>
        </p:txBody>
      </p:sp>
      <p:sp>
        <p:nvSpPr>
          <p:cNvPr id="280" name="Google Shape;280;p31"/>
          <p:cNvSpPr txBox="1"/>
          <p:nvPr/>
        </p:nvSpPr>
        <p:spPr>
          <a:xfrm>
            <a:off x="8813581" y="4369110"/>
            <a:ext cx="7143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400"/>
              <a:buFont typeface="Quattrocento Sans"/>
              <a:buNone/>
            </a:pPr>
            <a:r>
              <a:rPr b="1" i="0" lang="es-ES" sz="2400" u="none" cap="none" strike="noStrike">
                <a:solidFill>
                  <a:srgbClr val="003794"/>
                </a:solidFill>
                <a:latin typeface="Quattrocento Sans"/>
                <a:ea typeface="Quattrocento Sans"/>
                <a:cs typeface="Quattrocento Sans"/>
                <a:sym typeface="Quattrocento Sans"/>
              </a:rPr>
              <a:t>NPS</a:t>
            </a:r>
            <a:endParaRPr b="1" i="0" sz="2400" u="none" cap="none" strike="noStrike">
              <a:solidFill>
                <a:srgbClr val="003794"/>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3794"/>
              </a:buClr>
              <a:buSzPts val="2400"/>
              <a:buFont typeface="Quattrocento Sans"/>
              <a:buNone/>
            </a:pPr>
            <a:r>
              <a:rPr b="1" lang="es-ES" sz="2400">
                <a:solidFill>
                  <a:srgbClr val="003794"/>
                </a:solidFill>
                <a:latin typeface="Quattrocento Sans"/>
                <a:ea typeface="Quattrocento Sans"/>
                <a:cs typeface="Quattrocento Sans"/>
                <a:sym typeface="Quattrocento Sans"/>
              </a:rPr>
              <a:t>13%</a:t>
            </a:r>
            <a:endParaRPr b="1" sz="2400">
              <a:solidFill>
                <a:srgbClr val="003794"/>
              </a:solidFill>
              <a:latin typeface="Quattrocento Sans"/>
              <a:ea typeface="Quattrocento Sans"/>
              <a:cs typeface="Quattrocento Sans"/>
              <a:sym typeface="Quattrocento Sans"/>
            </a:endParaRPr>
          </a:p>
        </p:txBody>
      </p:sp>
      <p:pic>
        <p:nvPicPr>
          <p:cNvPr id="281" name="Google Shape;281;p31" title="Gráfico"/>
          <p:cNvPicPr preferRelativeResize="0"/>
          <p:nvPr/>
        </p:nvPicPr>
        <p:blipFill>
          <a:blip r:embed="rId5">
            <a:alphaModFix/>
          </a:blip>
          <a:stretch>
            <a:fillRect/>
          </a:stretch>
        </p:blipFill>
        <p:spPr>
          <a:xfrm>
            <a:off x="152400" y="2648136"/>
            <a:ext cx="6551431" cy="40590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2"/>
          <p:cNvSpPr txBox="1"/>
          <p:nvPr>
            <p:ph idx="12" type="sldNum"/>
          </p:nvPr>
        </p:nvSpPr>
        <p:spPr>
          <a:xfrm>
            <a:off x="9011416"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288" name="Google Shape;288;p32"/>
          <p:cNvSpPr txBox="1"/>
          <p:nvPr/>
        </p:nvSpPr>
        <p:spPr>
          <a:xfrm>
            <a:off x="237291" y="0"/>
            <a:ext cx="11573100" cy="1857300"/>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B050"/>
              </a:buClr>
              <a:buSzPts val="3600"/>
              <a:buFont typeface="Quattrocento Sans"/>
              <a:buNone/>
            </a:pPr>
            <a:r>
              <a:rPr b="1" lang="es-ES" sz="3600">
                <a:solidFill>
                  <a:srgbClr val="073763"/>
                </a:solidFill>
                <a:latin typeface="Quattrocento Sans"/>
                <a:ea typeface="Quattrocento Sans"/>
                <a:cs typeface="Quattrocento Sans"/>
                <a:sym typeface="Quattrocento Sans"/>
              </a:rPr>
              <a:t>Expectativas</a:t>
            </a:r>
            <a:r>
              <a:rPr b="1" lang="es-ES" sz="1600">
                <a:solidFill>
                  <a:srgbClr val="073763"/>
                </a:solidFill>
                <a:latin typeface="Quattrocento Sans"/>
                <a:ea typeface="Quattrocento Sans"/>
                <a:cs typeface="Quattrocento Sans"/>
                <a:sym typeface="Quattrocento Sans"/>
              </a:rPr>
              <a:t> </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sp>
        <p:nvSpPr>
          <p:cNvPr id="289" name="Google Shape;289;p32"/>
          <p:cNvSpPr txBox="1"/>
          <p:nvPr>
            <p:ph idx="4294967295" type="body"/>
          </p:nvPr>
        </p:nvSpPr>
        <p:spPr>
          <a:xfrm>
            <a:off x="165852" y="6475298"/>
            <a:ext cx="11500200" cy="35730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grpSp>
        <p:nvGrpSpPr>
          <p:cNvPr id="290" name="Google Shape;290;p32"/>
          <p:cNvGrpSpPr/>
          <p:nvPr/>
        </p:nvGrpSpPr>
        <p:grpSpPr>
          <a:xfrm>
            <a:off x="1270690" y="1518832"/>
            <a:ext cx="11742720" cy="1220031"/>
            <a:chOff x="-2552887" y="3370787"/>
            <a:chExt cx="14634496" cy="3300057"/>
          </a:xfrm>
        </p:grpSpPr>
        <p:sp>
          <p:nvSpPr>
            <p:cNvPr id="291" name="Google Shape;291;p32"/>
            <p:cNvSpPr txBox="1"/>
            <p:nvPr/>
          </p:nvSpPr>
          <p:spPr>
            <a:xfrm>
              <a:off x="-2552887" y="3757244"/>
              <a:ext cx="5163600" cy="291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rPr b="1" i="0" lang="es-ES" sz="2000" u="none" cap="none" strike="noStrike">
                  <a:solidFill>
                    <a:srgbClr val="00B0F0"/>
                  </a:solidFill>
                  <a:latin typeface="Calibri"/>
                  <a:ea typeface="Calibri"/>
                  <a:cs typeface="Calibri"/>
                  <a:sym typeface="Calibri"/>
                </a:rPr>
                <a:t>La expectativa</a:t>
              </a:r>
              <a:r>
                <a:rPr b="1" i="0" lang="es-ES" sz="2000" u="none" cap="none" strike="noStrike">
                  <a:solidFill>
                    <a:srgbClr val="00B0F0"/>
                  </a:solidFill>
                  <a:latin typeface="Calibri"/>
                  <a:ea typeface="Calibri"/>
                  <a:cs typeface="Calibri"/>
                  <a:sym typeface="Calibri"/>
                </a:rPr>
                <a:t> </a:t>
              </a:r>
              <a:r>
                <a:rPr b="1" i="0" lang="es-ES" sz="2000" u="none" cap="none" strike="noStrike">
                  <a:solidFill>
                    <a:srgbClr val="00B0F0"/>
                  </a:solidFill>
                  <a:latin typeface="Calibri"/>
                  <a:ea typeface="Calibri"/>
                  <a:cs typeface="Calibri"/>
                  <a:sym typeface="Calibri"/>
                </a:rPr>
                <a:t>en las</a:t>
              </a:r>
              <a:r>
                <a:rPr b="1" i="0" lang="es-ES" sz="2000" u="none" cap="none" strike="noStrike">
                  <a:solidFill>
                    <a:srgbClr val="00B0F0"/>
                  </a:solidFill>
                  <a:latin typeface="Calibri"/>
                  <a:ea typeface="Calibri"/>
                  <a:cs typeface="Calibri"/>
                  <a:sym typeface="Calibri"/>
                </a:rPr>
                <a:t> tiendas</a:t>
              </a:r>
              <a:r>
                <a:rPr b="1" i="0" lang="es-ES" sz="2000" u="none" cap="none" strike="noStrike">
                  <a:solidFill>
                    <a:srgbClr val="00B0F0"/>
                  </a:solidFill>
                  <a:latin typeface="Calibri"/>
                  <a:ea typeface="Calibri"/>
                  <a:cs typeface="Calibri"/>
                  <a:sym typeface="Calibri"/>
                </a:rPr>
                <a:t> </a:t>
              </a:r>
              <a:r>
                <a:rPr b="1" i="0" lang="es-ES" sz="2800" u="none" cap="none" strike="noStrike">
                  <a:solidFill>
                    <a:srgbClr val="00B0F0"/>
                  </a:solidFill>
                  <a:latin typeface="Calibri"/>
                  <a:ea typeface="Calibri"/>
                  <a:cs typeface="Calibri"/>
                  <a:sym typeface="Calibri"/>
                </a:rPr>
                <a:t>CACT </a:t>
              </a:r>
              <a:endParaRPr b="1" i="0" sz="2000" u="none" cap="none" strike="noStrike">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292" name="Google Shape;292;p32"/>
            <p:cNvSpPr txBox="1"/>
            <p:nvPr/>
          </p:nvSpPr>
          <p:spPr>
            <a:xfrm>
              <a:off x="8575809" y="3370787"/>
              <a:ext cx="35058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293" name="Google Shape;293;p32"/>
          <p:cNvSpPr/>
          <p:nvPr/>
        </p:nvSpPr>
        <p:spPr>
          <a:xfrm>
            <a:off x="4799062" y="1202327"/>
            <a:ext cx="83811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  </a:t>
            </a:r>
            <a:r>
              <a:rPr b="1" lang="es-ES" sz="2000">
                <a:solidFill>
                  <a:srgbClr val="00B0F0"/>
                </a:solidFill>
                <a:latin typeface="Calibri"/>
                <a:ea typeface="Calibri"/>
                <a:cs typeface="Calibri"/>
                <a:sym typeface="Calibri"/>
              </a:rPr>
              <a:t>es superada en un </a:t>
            </a:r>
            <a:r>
              <a:rPr b="1" lang="es-ES" sz="6600">
                <a:solidFill>
                  <a:srgbClr val="00B0F0"/>
                </a:solidFill>
                <a:latin typeface="Calibri"/>
                <a:ea typeface="Calibri"/>
                <a:cs typeface="Calibri"/>
                <a:sym typeface="Calibri"/>
              </a:rPr>
              <a:t>51</a:t>
            </a:r>
            <a:r>
              <a:rPr b="1" lang="es-ES" sz="66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media. </a:t>
            </a:r>
            <a:endParaRPr sz="6000">
              <a:solidFill>
                <a:schemeClr val="dk1"/>
              </a:solidFill>
              <a:latin typeface="Calibri"/>
              <a:ea typeface="Calibri"/>
              <a:cs typeface="Calibri"/>
              <a:sym typeface="Calibri"/>
            </a:endParaRPr>
          </a:p>
        </p:txBody>
      </p:sp>
      <p:pic>
        <p:nvPicPr>
          <p:cNvPr id="294" name="Google Shape;294;p32" title="Gráfico"/>
          <p:cNvPicPr preferRelativeResize="0"/>
          <p:nvPr/>
        </p:nvPicPr>
        <p:blipFill>
          <a:blip r:embed="rId3">
            <a:alphaModFix/>
          </a:blip>
          <a:stretch>
            <a:fillRect/>
          </a:stretch>
        </p:blipFill>
        <p:spPr>
          <a:xfrm>
            <a:off x="1637050" y="2249750"/>
            <a:ext cx="7884426" cy="3833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33" title="Gráfico"/>
          <p:cNvPicPr preferRelativeResize="0"/>
          <p:nvPr/>
        </p:nvPicPr>
        <p:blipFill>
          <a:blip r:embed="rId3">
            <a:alphaModFix/>
          </a:blip>
          <a:stretch>
            <a:fillRect/>
          </a:stretch>
        </p:blipFill>
        <p:spPr>
          <a:xfrm>
            <a:off x="310150" y="1555028"/>
            <a:ext cx="8572500" cy="1831825"/>
          </a:xfrm>
          <a:prstGeom prst="rect">
            <a:avLst/>
          </a:prstGeom>
          <a:noFill/>
          <a:ln>
            <a:noFill/>
          </a:ln>
        </p:spPr>
      </p:pic>
      <p:sp>
        <p:nvSpPr>
          <p:cNvPr id="300" name="Google Shape;300;p33"/>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 Relación calidad/precio</a:t>
            </a:r>
            <a:endParaRPr>
              <a:solidFill>
                <a:srgbClr val="073763"/>
              </a:solidFill>
            </a:endParaRPr>
          </a:p>
        </p:txBody>
      </p:sp>
      <p:sp>
        <p:nvSpPr>
          <p:cNvPr id="301" name="Google Shape;301;p33"/>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Noto Sans Symbols"/>
              <a:buNone/>
            </a:pPr>
            <a:r>
              <a:rPr b="1" lang="es-ES" sz="1600" u="none">
                <a:solidFill>
                  <a:schemeClr val="dk1"/>
                </a:solidFill>
                <a:latin typeface="Quattrocento Sans"/>
                <a:ea typeface="Quattrocento Sans"/>
                <a:cs typeface="Quattrocento Sans"/>
                <a:sym typeface="Quattrocento Sans"/>
              </a:rPr>
              <a:t>Positiva = Muy adecuado +  Adecuado.          Negativa = Inadecuada+ Muy inadecuada.</a:t>
            </a:r>
            <a:endParaRPr/>
          </a:p>
        </p:txBody>
      </p:sp>
      <p:grpSp>
        <p:nvGrpSpPr>
          <p:cNvPr id="302" name="Google Shape;302;p33"/>
          <p:cNvGrpSpPr/>
          <p:nvPr/>
        </p:nvGrpSpPr>
        <p:grpSpPr>
          <a:xfrm>
            <a:off x="8663742" y="1072340"/>
            <a:ext cx="3526671" cy="2428892"/>
            <a:chOff x="8709860" y="1591078"/>
            <a:chExt cx="2438243" cy="1397288"/>
          </a:xfrm>
        </p:grpSpPr>
        <p:sp>
          <p:nvSpPr>
            <p:cNvPr id="303" name="Google Shape;303;p33"/>
            <p:cNvSpPr txBox="1"/>
            <p:nvPr/>
          </p:nvSpPr>
          <p:spPr>
            <a:xfrm>
              <a:off x="9289218" y="1591078"/>
              <a:ext cx="1279526" cy="6374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62</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304" name="Google Shape;304;p33"/>
            <p:cNvSpPr txBox="1"/>
            <p:nvPr/>
          </p:nvSpPr>
          <p:spPr>
            <a:xfrm>
              <a:off x="8709860" y="2237001"/>
              <a:ext cx="2438243" cy="7513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Quattrocento Sans"/>
                  <a:ea typeface="Quattrocento Sans"/>
                  <a:cs typeface="Quattrocento Sans"/>
                  <a:sym typeface="Quattrocento Sans"/>
                </a:rPr>
                <a:t>de los visitantes CACT </a:t>
              </a:r>
              <a:r>
                <a:rPr b="1" i="1" lang="es-ES" sz="1600">
                  <a:solidFill>
                    <a:srgbClr val="000000"/>
                  </a:solidFill>
                  <a:latin typeface="Quattrocento Sans"/>
                  <a:ea typeface="Quattrocento Sans"/>
                  <a:cs typeface="Quattrocento Sans"/>
                  <a:sym typeface="Quattrocento Sans"/>
                </a:rPr>
                <a:t>valora positivamente la calidad precio.</a:t>
              </a:r>
              <a:endParaRPr i="1" sz="16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05" name="Google Shape;305;p33"/>
          <p:cNvSpPr txBox="1"/>
          <p:nvPr>
            <p:ph idx="12" type="sldNum"/>
          </p:nvPr>
        </p:nvSpPr>
        <p:spPr>
          <a:xfrm>
            <a:off x="8918014" y="630034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06" name="Google Shape;306;p33"/>
          <p:cNvSpPr txBox="1"/>
          <p:nvPr/>
        </p:nvSpPr>
        <p:spPr>
          <a:xfrm>
            <a:off x="4309256" y="143646"/>
            <a:ext cx="7881157" cy="1503424"/>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el valor del servicio o racionalidad del precio percibido por el cliente, modula el impacto de las expectativas y la calidad percibida sobre la satisfacción.</a:t>
            </a:r>
            <a:endParaRPr/>
          </a:p>
          <a:p>
            <a:pPr indent="0" lvl="0" marL="0" marR="0" rtl="0" algn="just">
              <a:lnSpc>
                <a:spcPct val="150000"/>
              </a:lnSpc>
              <a:spcBef>
                <a:spcPts val="320"/>
              </a:spcBef>
              <a:spcAft>
                <a:spcPts val="0"/>
              </a:spcAft>
              <a:buClr>
                <a:srgbClr val="888888"/>
              </a:buClr>
              <a:buSzPts val="1600"/>
              <a:buFont typeface="Noto Sans Symbols"/>
              <a:buNone/>
            </a:pPr>
            <a:r>
              <a:t/>
            </a:r>
            <a:endParaRPr sz="1600">
              <a:solidFill>
                <a:srgbClr val="000000"/>
              </a:solidFill>
              <a:latin typeface="Quattrocento Sans"/>
              <a:ea typeface="Quattrocento Sans"/>
              <a:cs typeface="Quattrocento Sans"/>
              <a:sym typeface="Quattrocento Sans"/>
            </a:endParaRPr>
          </a:p>
        </p:txBody>
      </p:sp>
      <p:sp>
        <p:nvSpPr>
          <p:cNvPr id="307" name="Google Shape;307;p33"/>
          <p:cNvSpPr txBox="1"/>
          <p:nvPr/>
        </p:nvSpPr>
        <p:spPr>
          <a:xfrm>
            <a:off x="2112969" y="3501241"/>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08" name="Google Shape;308;p33"/>
          <p:cNvSpPr txBox="1"/>
          <p:nvPr/>
        </p:nvSpPr>
        <p:spPr>
          <a:xfrm>
            <a:off x="8837140" y="3430604"/>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09" name="Google Shape;309;p33"/>
          <p:cNvSpPr txBox="1"/>
          <p:nvPr/>
        </p:nvSpPr>
        <p:spPr>
          <a:xfrm>
            <a:off x="2675706" y="1500968"/>
            <a:ext cx="2786082"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CACT</a:t>
            </a:r>
            <a:endParaRPr b="0" i="1" sz="1600" u="none" cap="none" strike="noStrike">
              <a:solidFill>
                <a:srgbClr val="000000"/>
              </a:solidFill>
              <a:latin typeface="Quattrocento Sans"/>
              <a:ea typeface="Quattrocento Sans"/>
              <a:cs typeface="Quattrocento Sans"/>
              <a:sym typeface="Quattrocento Sans"/>
            </a:endParaRPr>
          </a:p>
        </p:txBody>
      </p:sp>
      <p:graphicFrame>
        <p:nvGraphicFramePr>
          <p:cNvPr id="310" name="Google Shape;310;p33"/>
          <p:cNvGraphicFramePr/>
          <p:nvPr/>
        </p:nvGraphicFramePr>
        <p:xfrm>
          <a:off x="7633375" y="3813050"/>
          <a:ext cx="3000000" cy="3000000"/>
        </p:xfrm>
        <a:graphic>
          <a:graphicData uri="http://schemas.openxmlformats.org/drawingml/2006/table">
            <a:tbl>
              <a:tblPr>
                <a:noFill/>
                <a:tableStyleId>{7F7646B8-366B-4467-A890-3ADD481562CB}</a:tableStyleId>
              </a:tblPr>
              <a:tblGrid>
                <a:gridCol w="942975"/>
                <a:gridCol w="952500"/>
                <a:gridCol w="952500"/>
                <a:gridCol w="942975"/>
              </a:tblGrid>
              <a:tr h="190500">
                <a:tc>
                  <a:txBody>
                    <a:bodyPr/>
                    <a:lstStyle/>
                    <a:p>
                      <a:pPr indent="0" lvl="0" marL="0" rtl="0" algn="l">
                        <a:spcBef>
                          <a:spcPts val="0"/>
                        </a:spcBef>
                        <a:spcAft>
                          <a:spcPts val="0"/>
                        </a:spcAft>
                        <a:buNone/>
                      </a:pPr>
                      <a:r>
                        <a:t/>
                      </a:r>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CONFORME</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NO 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Jameos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100%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Montañas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69%</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19%</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Mirador</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60%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17%</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Monumento</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43%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43%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14%</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Jardín</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64%</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23%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ES" sz="1000"/>
                        <a:t>13%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latin typeface="Calibri"/>
                          <a:ea typeface="Calibri"/>
                          <a:cs typeface="Calibri"/>
                          <a:sym typeface="Calibri"/>
                        </a:rPr>
                        <a:t>CACT</a:t>
                      </a:r>
                      <a:endParaRPr sz="10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61,62%</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23,24%</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15,14%</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311" name="Google Shape;311;p33" title="Gráfico"/>
          <p:cNvPicPr preferRelativeResize="0"/>
          <p:nvPr/>
        </p:nvPicPr>
        <p:blipFill>
          <a:blip r:embed="rId4">
            <a:alphaModFix/>
          </a:blip>
          <a:stretch>
            <a:fillRect/>
          </a:stretch>
        </p:blipFill>
        <p:spPr>
          <a:xfrm>
            <a:off x="1315125" y="3839950"/>
            <a:ext cx="4560445" cy="282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317" name="Google Shape;317;p34"/>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18" name="Google Shape;318;p34"/>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grpSp>
        <p:nvGrpSpPr>
          <p:cNvPr id="319" name="Google Shape;319;p34"/>
          <p:cNvGrpSpPr/>
          <p:nvPr/>
        </p:nvGrpSpPr>
        <p:grpSpPr>
          <a:xfrm>
            <a:off x="7809718" y="1010536"/>
            <a:ext cx="1126283" cy="1167328"/>
            <a:chOff x="142273" y="1868891"/>
            <a:chExt cx="1425516" cy="1560839"/>
          </a:xfrm>
        </p:grpSpPr>
        <p:sp>
          <p:nvSpPr>
            <p:cNvPr id="320" name="Google Shape;320;p34"/>
            <p:cNvSpPr txBox="1"/>
            <p:nvPr/>
          </p:nvSpPr>
          <p:spPr>
            <a:xfrm>
              <a:off x="142273" y="2812436"/>
              <a:ext cx="1425516"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del producto</a:t>
              </a:r>
              <a:endParaRPr/>
            </a:p>
          </p:txBody>
        </p:sp>
        <p:pic>
          <p:nvPicPr>
            <p:cNvPr id="321" name="Google Shape;321;p34"/>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grpSp>
        <p:nvGrpSpPr>
          <p:cNvPr id="322" name="Google Shape;322;p34"/>
          <p:cNvGrpSpPr/>
          <p:nvPr/>
        </p:nvGrpSpPr>
        <p:grpSpPr>
          <a:xfrm>
            <a:off x="9238478" y="1010536"/>
            <a:ext cx="1344430" cy="1167328"/>
            <a:chOff x="2301317" y="1101255"/>
            <a:chExt cx="1701620" cy="1560838"/>
          </a:xfrm>
        </p:grpSpPr>
        <p:pic>
          <p:nvPicPr>
            <p:cNvPr id="323" name="Google Shape;323;p34"/>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324" name="Google Shape;324;p34"/>
            <p:cNvSpPr txBox="1"/>
            <p:nvPr/>
          </p:nvSpPr>
          <p:spPr>
            <a:xfrm>
              <a:off x="2301317" y="2044799"/>
              <a:ext cx="1701620"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 productos</a:t>
              </a:r>
              <a:endParaRPr/>
            </a:p>
          </p:txBody>
        </p:sp>
      </p:grpSp>
      <p:grpSp>
        <p:nvGrpSpPr>
          <p:cNvPr id="325" name="Google Shape;325;p34"/>
          <p:cNvGrpSpPr/>
          <p:nvPr/>
        </p:nvGrpSpPr>
        <p:grpSpPr>
          <a:xfrm>
            <a:off x="10595800" y="1000902"/>
            <a:ext cx="1357322" cy="1396604"/>
            <a:chOff x="4081362" y="1042578"/>
            <a:chExt cx="1710486" cy="1867403"/>
          </a:xfrm>
        </p:grpSpPr>
        <p:pic>
          <p:nvPicPr>
            <p:cNvPr descr="Resultado de imagen de storage rak icon" id="326" name="Google Shape;326;p34"/>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327" name="Google Shape;327;p34"/>
            <p:cNvSpPr txBox="1"/>
            <p:nvPr/>
          </p:nvSpPr>
          <p:spPr>
            <a:xfrm>
              <a:off x="4081362" y="2045770"/>
              <a:ext cx="1710486" cy="86421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Presentación de los productos en la tienda</a:t>
              </a:r>
              <a:endParaRPr b="1" sz="1600">
                <a:solidFill>
                  <a:srgbClr val="0070C0"/>
                </a:solidFill>
                <a:latin typeface="Quattrocento Sans"/>
                <a:ea typeface="Quattrocento Sans"/>
                <a:cs typeface="Quattrocento Sans"/>
                <a:sym typeface="Quattrocento Sans"/>
              </a:endParaRPr>
            </a:p>
          </p:txBody>
        </p:sp>
      </p:grpSp>
      <p:grpSp>
        <p:nvGrpSpPr>
          <p:cNvPr id="328" name="Google Shape;328;p34"/>
          <p:cNvGrpSpPr/>
          <p:nvPr/>
        </p:nvGrpSpPr>
        <p:grpSpPr>
          <a:xfrm>
            <a:off x="9309916" y="2715414"/>
            <a:ext cx="1428760" cy="1643074"/>
            <a:chOff x="4312181" y="1736853"/>
            <a:chExt cx="1588778" cy="1552792"/>
          </a:xfrm>
        </p:grpSpPr>
        <p:pic>
          <p:nvPicPr>
            <p:cNvPr descr="Resultado de imagen de icono profesional" id="329" name="Google Shape;329;p34"/>
            <p:cNvPicPr preferRelativeResize="0"/>
            <p:nvPr/>
          </p:nvPicPr>
          <p:blipFill rotWithShape="1">
            <a:blip r:embed="rId6">
              <a:alphaModFix/>
            </a:blip>
            <a:srcRect b="0" l="0" r="0" t="0"/>
            <a:stretch/>
          </p:blipFill>
          <p:spPr>
            <a:xfrm>
              <a:off x="4686513" y="1736853"/>
              <a:ext cx="792088" cy="792088"/>
            </a:xfrm>
            <a:prstGeom prst="rect">
              <a:avLst/>
            </a:prstGeom>
            <a:noFill/>
            <a:ln>
              <a:noFill/>
            </a:ln>
          </p:spPr>
        </p:pic>
        <p:sp>
          <p:nvSpPr>
            <p:cNvPr id="330" name="Google Shape;330;p34"/>
            <p:cNvSpPr txBox="1"/>
            <p:nvPr/>
          </p:nvSpPr>
          <p:spPr>
            <a:xfrm>
              <a:off x="4312181" y="2643314"/>
              <a:ext cx="158877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331" name="Google Shape;331;p34"/>
          <p:cNvGrpSpPr/>
          <p:nvPr/>
        </p:nvGrpSpPr>
        <p:grpSpPr>
          <a:xfrm>
            <a:off x="7809718" y="2858290"/>
            <a:ext cx="1214446" cy="1329212"/>
            <a:chOff x="2523051" y="1713478"/>
            <a:chExt cx="1425515" cy="1543526"/>
          </a:xfrm>
        </p:grpSpPr>
        <p:sp>
          <p:nvSpPr>
            <p:cNvPr id="332" name="Google Shape;332;p34"/>
            <p:cNvSpPr txBox="1"/>
            <p:nvPr/>
          </p:nvSpPr>
          <p:spPr>
            <a:xfrm>
              <a:off x="2523051" y="2610673"/>
              <a:ext cx="142551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Amabilidad y trato del personal</a:t>
              </a:r>
              <a:endParaRPr/>
            </a:p>
          </p:txBody>
        </p:sp>
        <p:pic>
          <p:nvPicPr>
            <p:cNvPr id="333" name="Google Shape;333;p34"/>
            <p:cNvPicPr preferRelativeResize="0"/>
            <p:nvPr/>
          </p:nvPicPr>
          <p:blipFill rotWithShape="1">
            <a:blip r:embed="rId7">
              <a:alphaModFix/>
            </a:blip>
            <a:srcRect b="0" l="0" r="0" t="0"/>
            <a:stretch/>
          </p:blipFill>
          <p:spPr>
            <a:xfrm>
              <a:off x="2865046" y="1713478"/>
              <a:ext cx="838838" cy="838838"/>
            </a:xfrm>
            <a:prstGeom prst="rect">
              <a:avLst/>
            </a:prstGeom>
            <a:noFill/>
            <a:ln>
              <a:noFill/>
            </a:ln>
          </p:spPr>
        </p:pic>
      </p:grpSp>
      <p:pic>
        <p:nvPicPr>
          <p:cNvPr id="334" name="Google Shape;334;p34"/>
          <p:cNvPicPr preferRelativeResize="0"/>
          <p:nvPr/>
        </p:nvPicPr>
        <p:blipFill rotWithShape="1">
          <a:blip r:embed="rId8">
            <a:alphaModFix/>
          </a:blip>
          <a:srcRect b="0" l="0" r="0" t="0"/>
          <a:stretch/>
        </p:blipFill>
        <p:spPr>
          <a:xfrm>
            <a:off x="10999951" y="2833813"/>
            <a:ext cx="810295" cy="738857"/>
          </a:xfrm>
          <a:prstGeom prst="rect">
            <a:avLst/>
          </a:prstGeom>
          <a:noFill/>
          <a:ln>
            <a:noFill/>
          </a:ln>
        </p:spPr>
      </p:pic>
      <p:sp>
        <p:nvSpPr>
          <p:cNvPr id="335" name="Google Shape;335;p34"/>
          <p:cNvSpPr txBox="1"/>
          <p:nvPr/>
        </p:nvSpPr>
        <p:spPr>
          <a:xfrm>
            <a:off x="10667238" y="3786984"/>
            <a:ext cx="133112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336" name="Google Shape;336;p34"/>
          <p:cNvGrpSpPr/>
          <p:nvPr/>
        </p:nvGrpSpPr>
        <p:grpSpPr>
          <a:xfrm>
            <a:off x="7741525" y="4559193"/>
            <a:ext cx="1425515" cy="1370931"/>
            <a:chOff x="9370185" y="5063444"/>
            <a:chExt cx="1425515" cy="1506831"/>
          </a:xfrm>
        </p:grpSpPr>
        <p:pic>
          <p:nvPicPr>
            <p:cNvPr descr="Resultado de imagen de icono dependiente" id="337" name="Google Shape;337;p34"/>
            <p:cNvPicPr preferRelativeResize="0"/>
            <p:nvPr/>
          </p:nvPicPr>
          <p:blipFill rotWithShape="1">
            <a:blip r:embed="rId9">
              <a:alphaModFix/>
            </a:blip>
            <a:srcRect b="0" l="0" r="0" t="0"/>
            <a:stretch/>
          </p:blipFill>
          <p:spPr>
            <a:xfrm>
              <a:off x="9634075" y="5063444"/>
              <a:ext cx="897736" cy="897736"/>
            </a:xfrm>
            <a:prstGeom prst="rect">
              <a:avLst/>
            </a:prstGeom>
            <a:noFill/>
            <a:ln>
              <a:noFill/>
            </a:ln>
          </p:spPr>
        </p:pic>
        <p:sp>
          <p:nvSpPr>
            <p:cNvPr id="338" name="Google Shape;338;p34"/>
            <p:cNvSpPr txBox="1"/>
            <p:nvPr/>
          </p:nvSpPr>
          <p:spPr>
            <a:xfrm>
              <a:off x="9370185" y="6062845"/>
              <a:ext cx="1425515" cy="5074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Ubicación de</a:t>
              </a:r>
              <a:r>
                <a:rPr b="1" i="0" lang="es-ES" sz="1200" u="none" cap="none" strike="noStrike">
                  <a:solidFill>
                    <a:srgbClr val="0070C0"/>
                  </a:solidFill>
                  <a:latin typeface="Quattrocento Sans"/>
                  <a:ea typeface="Quattrocento Sans"/>
                  <a:cs typeface="Quattrocento Sans"/>
                  <a:sym typeface="Quattrocento Sans"/>
                </a:rPr>
                <a:t>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339" name="Google Shape;339;p34"/>
          <p:cNvGrpSpPr/>
          <p:nvPr/>
        </p:nvGrpSpPr>
        <p:grpSpPr>
          <a:xfrm>
            <a:off x="9238478" y="4501364"/>
            <a:ext cx="1571636" cy="1714512"/>
            <a:chOff x="4090250" y="3981142"/>
            <a:chExt cx="1425515" cy="1715182"/>
          </a:xfrm>
        </p:grpSpPr>
        <p:pic>
          <p:nvPicPr>
            <p:cNvPr id="340" name="Google Shape;340;p34"/>
            <p:cNvPicPr preferRelativeResize="0"/>
            <p:nvPr/>
          </p:nvPicPr>
          <p:blipFill rotWithShape="1">
            <a:blip r:embed="rId10">
              <a:alphaModFix/>
            </a:blip>
            <a:srcRect b="0" l="0" r="0" t="0"/>
            <a:stretch/>
          </p:blipFill>
          <p:spPr>
            <a:xfrm>
              <a:off x="4367014" y="3981142"/>
              <a:ext cx="873787" cy="873787"/>
            </a:xfrm>
            <a:prstGeom prst="rect">
              <a:avLst/>
            </a:prstGeom>
            <a:noFill/>
            <a:ln>
              <a:noFill/>
            </a:ln>
          </p:spPr>
        </p:pic>
        <p:sp>
          <p:nvSpPr>
            <p:cNvPr id="341" name="Google Shape;341;p34"/>
            <p:cNvSpPr txBox="1"/>
            <p:nvPr/>
          </p:nvSpPr>
          <p:spPr>
            <a:xfrm>
              <a:off x="4090250" y="4865327"/>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Diseño y distribución</a:t>
              </a:r>
              <a:r>
                <a:rPr b="1" i="0" lang="es-ES" sz="1200" u="none" cap="none" strike="noStrike">
                  <a:solidFill>
                    <a:srgbClr val="0070C0"/>
                  </a:solidFill>
                  <a:latin typeface="Quattrocento Sans"/>
                  <a:ea typeface="Quattrocento Sans"/>
                  <a:cs typeface="Quattrocento Sans"/>
                  <a:sym typeface="Quattrocento Sans"/>
                </a:rPr>
                <a:t> interior de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342" name="Google Shape;342;p34"/>
          <p:cNvGrpSpPr/>
          <p:nvPr/>
        </p:nvGrpSpPr>
        <p:grpSpPr>
          <a:xfrm>
            <a:off x="10667238" y="4540496"/>
            <a:ext cx="1285883" cy="1461066"/>
            <a:chOff x="7470680" y="4006675"/>
            <a:chExt cx="1425515" cy="1461066"/>
          </a:xfrm>
        </p:grpSpPr>
        <p:grpSp>
          <p:nvGrpSpPr>
            <p:cNvPr id="343" name="Google Shape;343;p34"/>
            <p:cNvGrpSpPr/>
            <p:nvPr/>
          </p:nvGrpSpPr>
          <p:grpSpPr>
            <a:xfrm>
              <a:off x="7670353" y="4006675"/>
              <a:ext cx="1021589" cy="943228"/>
              <a:chOff x="623275" y="4704424"/>
              <a:chExt cx="1021589" cy="943228"/>
            </a:xfrm>
          </p:grpSpPr>
          <p:pic>
            <p:nvPicPr>
              <p:cNvPr id="344" name="Google Shape;344;p34"/>
              <p:cNvPicPr preferRelativeResize="0"/>
              <p:nvPr/>
            </p:nvPicPr>
            <p:blipFill rotWithShape="1">
              <a:blip r:embed="rId11">
                <a:alphaModFix/>
              </a:blip>
              <a:srcRect b="0" l="0" r="0" t="0"/>
              <a:stretch/>
            </p:blipFill>
            <p:spPr>
              <a:xfrm>
                <a:off x="623275" y="4704424"/>
                <a:ext cx="1021589" cy="943228"/>
              </a:xfrm>
              <a:prstGeom prst="rect">
                <a:avLst/>
              </a:prstGeom>
              <a:noFill/>
              <a:ln>
                <a:noFill/>
              </a:ln>
            </p:spPr>
          </p:pic>
          <p:pic>
            <p:nvPicPr>
              <p:cNvPr id="345" name="Google Shape;345;p34"/>
              <p:cNvPicPr preferRelativeResize="0"/>
              <p:nvPr/>
            </p:nvPicPr>
            <p:blipFill rotWithShape="1">
              <a:blip r:embed="rId12">
                <a:alphaModFix/>
              </a:blip>
              <a:srcRect b="10972" l="0" r="0" t="7332"/>
              <a:stretch/>
            </p:blipFill>
            <p:spPr>
              <a:xfrm>
                <a:off x="951682" y="5058909"/>
                <a:ext cx="351784" cy="342872"/>
              </a:xfrm>
              <a:prstGeom prst="rect">
                <a:avLst/>
              </a:prstGeom>
              <a:noFill/>
              <a:ln>
                <a:noFill/>
              </a:ln>
            </p:spPr>
          </p:pic>
        </p:grpSp>
        <p:sp>
          <p:nvSpPr>
            <p:cNvPr id="346" name="Google Shape;346;p34"/>
            <p:cNvSpPr txBox="1"/>
            <p:nvPr/>
          </p:nvSpPr>
          <p:spPr>
            <a:xfrm>
              <a:off x="7470680" y="5006076"/>
              <a:ext cx="1425515"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Limpieza</a:t>
              </a:r>
              <a:r>
                <a:rPr b="1" i="0" lang="es-ES" sz="1200" u="none" cap="none" strike="noStrike">
                  <a:solidFill>
                    <a:srgbClr val="0070C0"/>
                  </a:solidFill>
                  <a:latin typeface="Quattrocento Sans"/>
                  <a:ea typeface="Quattrocento Sans"/>
                  <a:cs typeface="Quattrocento Sans"/>
                  <a:sym typeface="Quattrocento Sans"/>
                </a:rPr>
                <a:t> de la tienda</a:t>
              </a:r>
              <a:endParaRPr b="1" i="0" sz="1200" u="none" cap="none" strike="noStrike">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grpSp>
        <p:nvGrpSpPr>
          <p:cNvPr id="352" name="Google Shape;352;p35"/>
          <p:cNvGrpSpPr/>
          <p:nvPr/>
        </p:nvGrpSpPr>
        <p:grpSpPr>
          <a:xfrm>
            <a:off x="-10830" y="1829466"/>
            <a:ext cx="1425516" cy="1528320"/>
            <a:chOff x="142273" y="1868891"/>
            <a:chExt cx="1425516" cy="1528320"/>
          </a:xfrm>
        </p:grpSpPr>
        <p:sp>
          <p:nvSpPr>
            <p:cNvPr id="353" name="Google Shape;353;p35"/>
            <p:cNvSpPr txBox="1"/>
            <p:nvPr/>
          </p:nvSpPr>
          <p:spPr>
            <a:xfrm>
              <a:off x="142273" y="2812436"/>
              <a:ext cx="14255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del producto</a:t>
              </a:r>
              <a:endParaRPr/>
            </a:p>
          </p:txBody>
        </p:sp>
        <p:pic>
          <p:nvPicPr>
            <p:cNvPr id="354" name="Google Shape;354;p35"/>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sp>
        <p:nvSpPr>
          <p:cNvPr id="355" name="Google Shape;355;p35"/>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73763"/>
                </a:solidFill>
                <a:latin typeface="Quattrocento Sans"/>
                <a:ea typeface="Quattrocento Sans"/>
                <a:cs typeface="Quattrocento Sans"/>
                <a:sym typeface="Quattrocento Sans"/>
              </a:rPr>
              <a:t>Calidad percibida 🡪 PRODUCTO</a:t>
            </a:r>
            <a:endParaRPr>
              <a:solidFill>
                <a:srgbClr val="073763"/>
              </a:solidFill>
            </a:endParaRPr>
          </a:p>
        </p:txBody>
      </p:sp>
      <p:grpSp>
        <p:nvGrpSpPr>
          <p:cNvPr id="356" name="Google Shape;356;p35"/>
          <p:cNvGrpSpPr/>
          <p:nvPr/>
        </p:nvGrpSpPr>
        <p:grpSpPr>
          <a:xfrm>
            <a:off x="5679470" y="1830036"/>
            <a:ext cx="1701620" cy="1528320"/>
            <a:chOff x="2301317" y="1101255"/>
            <a:chExt cx="1701620" cy="1528320"/>
          </a:xfrm>
        </p:grpSpPr>
        <p:pic>
          <p:nvPicPr>
            <p:cNvPr id="357" name="Google Shape;357;p35"/>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358" name="Google Shape;358;p35"/>
            <p:cNvSpPr txBox="1"/>
            <p:nvPr/>
          </p:nvSpPr>
          <p:spPr>
            <a:xfrm>
              <a:off x="2301317" y="2044800"/>
              <a:ext cx="170162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 productos</a:t>
              </a:r>
              <a:endParaRPr/>
            </a:p>
          </p:txBody>
        </p:sp>
      </p:grpSp>
      <p:sp>
        <p:nvSpPr>
          <p:cNvPr id="359" name="Google Shape;359;p35"/>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360" name="Google Shape;360;p35"/>
          <p:cNvGrpSpPr/>
          <p:nvPr/>
        </p:nvGrpSpPr>
        <p:grpSpPr>
          <a:xfrm>
            <a:off x="46534" y="4287050"/>
            <a:ext cx="1476640" cy="2080411"/>
            <a:chOff x="4261415" y="1042578"/>
            <a:chExt cx="1470236" cy="2080411"/>
          </a:xfrm>
        </p:grpSpPr>
        <p:pic>
          <p:nvPicPr>
            <p:cNvPr descr="Resultado de imagen de storage rak icon" id="361" name="Google Shape;361;p35"/>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362" name="Google Shape;362;p35"/>
            <p:cNvSpPr txBox="1"/>
            <p:nvPr/>
          </p:nvSpPr>
          <p:spPr>
            <a:xfrm>
              <a:off x="4261415" y="2045771"/>
              <a:ext cx="1470236"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Presentación de los productos en la tienda</a:t>
              </a:r>
              <a:endParaRPr/>
            </a:p>
          </p:txBody>
        </p:sp>
      </p:grpSp>
      <p:sp>
        <p:nvSpPr>
          <p:cNvPr id="363" name="Google Shape;363;p35"/>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sz="1400" u="none">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r>
              <a:rPr b="1" lang="es-ES" sz="1400" u="none">
                <a:solidFill>
                  <a:schemeClr val="dk1"/>
                </a:solidFill>
                <a:latin typeface="Quattrocento Sans"/>
                <a:ea typeface="Quattrocento Sans"/>
                <a:cs typeface="Quattrocento Sans"/>
                <a:sym typeface="Quattrocento Sans"/>
              </a:rPr>
              <a:t>Media CACT ponderada               </a:t>
            </a:r>
            <a:endParaRPr b="1" sz="1400" u="none">
              <a:solidFill>
                <a:srgbClr val="000000"/>
              </a:solidFill>
              <a:latin typeface="Quattrocento Sans"/>
              <a:ea typeface="Quattrocento Sans"/>
              <a:cs typeface="Quattrocento Sans"/>
              <a:sym typeface="Quattrocento Sans"/>
            </a:endParaRPr>
          </a:p>
        </p:txBody>
      </p:sp>
      <p:cxnSp>
        <p:nvCxnSpPr>
          <p:cNvPr id="364" name="Google Shape;364;p35"/>
          <p:cNvCxnSpPr/>
          <p:nvPr/>
        </p:nvCxnSpPr>
        <p:spPr>
          <a:xfrm>
            <a:off x="6920086" y="823971"/>
            <a:ext cx="341400" cy="0"/>
          </a:xfrm>
          <a:prstGeom prst="straightConnector1">
            <a:avLst/>
          </a:prstGeom>
          <a:noFill/>
          <a:ln cap="flat" cmpd="sng" w="38100">
            <a:solidFill>
              <a:srgbClr val="00B050"/>
            </a:solidFill>
            <a:prstDash val="solid"/>
            <a:round/>
            <a:headEnd len="sm" w="sm" type="none"/>
            <a:tailEnd len="sm" w="sm" type="none"/>
          </a:ln>
        </p:spPr>
      </p:cxnSp>
      <p:grpSp>
        <p:nvGrpSpPr>
          <p:cNvPr id="365" name="Google Shape;365;p35"/>
          <p:cNvGrpSpPr/>
          <p:nvPr/>
        </p:nvGrpSpPr>
        <p:grpSpPr>
          <a:xfrm>
            <a:off x="6815288" y="3861841"/>
            <a:ext cx="4910007" cy="1213631"/>
            <a:chOff x="8820480" y="1880455"/>
            <a:chExt cx="918691" cy="561192"/>
          </a:xfrm>
        </p:grpSpPr>
        <p:sp>
          <p:nvSpPr>
            <p:cNvPr id="366" name="Google Shape;366;p35"/>
            <p:cNvSpPr txBox="1"/>
            <p:nvPr/>
          </p:nvSpPr>
          <p:spPr>
            <a:xfrm>
              <a:off x="9361622" y="1929302"/>
              <a:ext cx="329211" cy="5123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74</a:t>
              </a:r>
              <a:r>
                <a:rPr b="1" i="0" lang="es-ES" sz="6600" u="none" cap="none" strike="noStrike">
                  <a:solidFill>
                    <a:srgbClr val="00B0F0"/>
                  </a:solidFill>
                  <a:latin typeface="Calibri"/>
                  <a:ea typeface="Calibri"/>
                  <a:cs typeface="Calibri"/>
                  <a:sym typeface="Calibri"/>
                </a:rPr>
                <a:t>% </a:t>
              </a:r>
              <a:endParaRPr/>
            </a:p>
          </p:txBody>
        </p:sp>
        <p:sp>
          <p:nvSpPr>
            <p:cNvPr id="367" name="Google Shape;367;p35"/>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En relación al producto, el factor mejor valorado es la </a:t>
              </a:r>
              <a:r>
                <a:rPr b="1" lang="es-ES" sz="1600">
                  <a:solidFill>
                    <a:srgbClr val="00B0F0"/>
                  </a:solidFill>
                  <a:latin typeface="Quattrocento Sans"/>
                  <a:ea typeface="Quattrocento Sans"/>
                  <a:cs typeface="Quattrocento Sans"/>
                  <a:sym typeface="Quattrocento Sans"/>
                </a:rPr>
                <a:t>la presentaci</a:t>
              </a:r>
              <a:r>
                <a:rPr b="1" lang="es-ES" sz="1600">
                  <a:solidFill>
                    <a:srgbClr val="00B0F0"/>
                  </a:solidFill>
                  <a:latin typeface="Quattrocento Sans"/>
                  <a:ea typeface="Quattrocento Sans"/>
                  <a:cs typeface="Quattrocento Sans"/>
                  <a:sym typeface="Quattrocento Sans"/>
                </a:rPr>
                <a:t>ón</a:t>
              </a:r>
              <a:r>
                <a:rPr b="1" lang="es-ES" sz="1600">
                  <a:solidFill>
                    <a:srgbClr val="000000"/>
                  </a:solidFill>
                  <a:latin typeface="Quattrocento Sans"/>
                  <a:ea typeface="Quattrocento Sans"/>
                  <a:cs typeface="Quattrocento Sans"/>
                  <a:sym typeface="Quattrocento Sans"/>
                </a:rPr>
                <a:t> con un </a:t>
              </a:r>
              <a:endParaRPr b="0" sz="1600" u="none" cap="none" strike="noStrike">
                <a:solidFill>
                  <a:srgbClr val="000000"/>
                </a:solidFill>
                <a:latin typeface="Quattrocento Sans"/>
                <a:ea typeface="Quattrocento Sans"/>
                <a:cs typeface="Quattrocento Sans"/>
                <a:sym typeface="Quattrocento Sans"/>
              </a:endParaRPr>
            </a:p>
          </p:txBody>
        </p:sp>
      </p:grpSp>
      <p:grpSp>
        <p:nvGrpSpPr>
          <p:cNvPr id="368" name="Google Shape;368;p35"/>
          <p:cNvGrpSpPr/>
          <p:nvPr/>
        </p:nvGrpSpPr>
        <p:grpSpPr>
          <a:xfrm>
            <a:off x="6823502" y="4950100"/>
            <a:ext cx="5077634" cy="1357686"/>
            <a:chOff x="8766587" y="1839030"/>
            <a:chExt cx="950055" cy="781047"/>
          </a:xfrm>
        </p:grpSpPr>
        <p:sp>
          <p:nvSpPr>
            <p:cNvPr id="369" name="Google Shape;369;p35"/>
            <p:cNvSpPr txBox="1"/>
            <p:nvPr/>
          </p:nvSpPr>
          <p:spPr>
            <a:xfrm>
              <a:off x="9311590" y="1982671"/>
              <a:ext cx="329211" cy="637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62</a:t>
              </a:r>
              <a:r>
                <a:rPr b="1" i="0" lang="es-ES" sz="6600" u="none" cap="none" strike="noStrike">
                  <a:solidFill>
                    <a:srgbClr val="00B0F0"/>
                  </a:solidFill>
                  <a:latin typeface="Calibri"/>
                  <a:ea typeface="Calibri"/>
                  <a:cs typeface="Calibri"/>
                  <a:sym typeface="Calibri"/>
                </a:rPr>
                <a:t>% </a:t>
              </a:r>
              <a:endParaRPr/>
            </a:p>
          </p:txBody>
        </p:sp>
        <p:sp>
          <p:nvSpPr>
            <p:cNvPr id="370" name="Google Shape;370;p35"/>
            <p:cNvSpPr txBox="1"/>
            <p:nvPr/>
          </p:nvSpPr>
          <p:spPr>
            <a:xfrm>
              <a:off x="8766587" y="1839030"/>
              <a:ext cx="950055" cy="1947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Por su parte el peor valorado es la </a:t>
              </a:r>
              <a:r>
                <a:rPr b="1" lang="es-ES" sz="1600">
                  <a:solidFill>
                    <a:srgbClr val="00B0F0"/>
                  </a:solidFill>
                  <a:latin typeface="Quattrocento Sans"/>
                  <a:ea typeface="Quattrocento Sans"/>
                  <a:cs typeface="Quattrocento Sans"/>
                  <a:sym typeface="Quattrocento Sans"/>
                </a:rPr>
                <a:t>variedad </a:t>
              </a:r>
              <a:r>
                <a:rPr b="1" lang="es-ES" sz="1600">
                  <a:solidFill>
                    <a:schemeClr val="dk1"/>
                  </a:solidFill>
                  <a:latin typeface="Quattrocento Sans"/>
                  <a:ea typeface="Quattrocento Sans"/>
                  <a:cs typeface="Quattrocento Sans"/>
                  <a:sym typeface="Quattrocento Sans"/>
                </a:rPr>
                <a:t>con un</a:t>
              </a:r>
              <a:endParaRPr b="0" sz="1600" u="none" cap="none" strike="noStrike">
                <a:solidFill>
                  <a:srgbClr val="00B0F0"/>
                </a:solidFill>
                <a:latin typeface="Quattrocento Sans"/>
                <a:ea typeface="Quattrocento Sans"/>
                <a:cs typeface="Quattrocento Sans"/>
                <a:sym typeface="Quattrocento Sans"/>
              </a:endParaRPr>
            </a:p>
          </p:txBody>
        </p:sp>
      </p:grpSp>
      <p:pic>
        <p:nvPicPr>
          <p:cNvPr id="371" name="Google Shape;371;p35" title="Gráfico"/>
          <p:cNvPicPr preferRelativeResize="0"/>
          <p:nvPr/>
        </p:nvPicPr>
        <p:blipFill>
          <a:blip r:embed="rId6">
            <a:alphaModFix/>
          </a:blip>
          <a:stretch>
            <a:fillRect/>
          </a:stretch>
        </p:blipFill>
        <p:spPr>
          <a:xfrm>
            <a:off x="1523425" y="1135825"/>
            <a:ext cx="4178799" cy="2581584"/>
          </a:xfrm>
          <a:prstGeom prst="rect">
            <a:avLst/>
          </a:prstGeom>
          <a:noFill/>
          <a:ln>
            <a:noFill/>
          </a:ln>
        </p:spPr>
      </p:pic>
      <p:pic>
        <p:nvPicPr>
          <p:cNvPr id="372" name="Google Shape;372;p35" title="Gráfico"/>
          <p:cNvPicPr preferRelativeResize="0"/>
          <p:nvPr/>
        </p:nvPicPr>
        <p:blipFill>
          <a:blip r:embed="rId7">
            <a:alphaModFix/>
          </a:blip>
          <a:stretch>
            <a:fillRect/>
          </a:stretch>
        </p:blipFill>
        <p:spPr>
          <a:xfrm>
            <a:off x="7434776" y="1135825"/>
            <a:ext cx="4236076" cy="2662553"/>
          </a:xfrm>
          <a:prstGeom prst="rect">
            <a:avLst/>
          </a:prstGeom>
          <a:noFill/>
          <a:ln>
            <a:noFill/>
          </a:ln>
        </p:spPr>
      </p:pic>
      <p:pic>
        <p:nvPicPr>
          <p:cNvPr id="373" name="Google Shape;373;p35" title="Gráfico"/>
          <p:cNvPicPr preferRelativeResize="0"/>
          <p:nvPr/>
        </p:nvPicPr>
        <p:blipFill>
          <a:blip r:embed="rId8">
            <a:alphaModFix/>
          </a:blip>
          <a:stretch>
            <a:fillRect/>
          </a:stretch>
        </p:blipFill>
        <p:spPr>
          <a:xfrm>
            <a:off x="1577300" y="3939400"/>
            <a:ext cx="4178799" cy="2581575"/>
          </a:xfrm>
          <a:prstGeom prst="rect">
            <a:avLst/>
          </a:prstGeom>
          <a:noFill/>
          <a:ln>
            <a:noFill/>
          </a:ln>
        </p:spPr>
      </p:pic>
      <p:cxnSp>
        <p:nvCxnSpPr>
          <p:cNvPr id="374" name="Google Shape;374;p35"/>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grpSp>
        <p:nvGrpSpPr>
          <p:cNvPr id="379" name="Google Shape;379;p36"/>
          <p:cNvGrpSpPr/>
          <p:nvPr/>
        </p:nvGrpSpPr>
        <p:grpSpPr>
          <a:xfrm>
            <a:off x="5880892" y="1429530"/>
            <a:ext cx="1714512" cy="1588376"/>
            <a:chOff x="4312181" y="1736853"/>
            <a:chExt cx="1906534" cy="1901030"/>
          </a:xfrm>
        </p:grpSpPr>
        <p:pic>
          <p:nvPicPr>
            <p:cNvPr descr="Resultado de imagen de icono profesional" id="380" name="Google Shape;380;p36"/>
            <p:cNvPicPr preferRelativeResize="0"/>
            <p:nvPr/>
          </p:nvPicPr>
          <p:blipFill rotWithShape="1">
            <a:blip r:embed="rId3">
              <a:alphaModFix/>
            </a:blip>
            <a:srcRect b="0" l="0" r="0" t="0"/>
            <a:stretch/>
          </p:blipFill>
          <p:spPr>
            <a:xfrm>
              <a:off x="4870554" y="1736853"/>
              <a:ext cx="792088" cy="792088"/>
            </a:xfrm>
            <a:prstGeom prst="rect">
              <a:avLst/>
            </a:prstGeom>
            <a:noFill/>
            <a:ln>
              <a:noFill/>
            </a:ln>
          </p:spPr>
        </p:pic>
        <p:sp>
          <p:nvSpPr>
            <p:cNvPr id="381" name="Google Shape;381;p36"/>
            <p:cNvSpPr txBox="1"/>
            <p:nvPr/>
          </p:nvSpPr>
          <p:spPr>
            <a:xfrm>
              <a:off x="4312181" y="2643314"/>
              <a:ext cx="1906534" cy="9945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382" name="Google Shape;382;p36"/>
          <p:cNvGrpSpPr/>
          <p:nvPr/>
        </p:nvGrpSpPr>
        <p:grpSpPr>
          <a:xfrm>
            <a:off x="0" y="1429530"/>
            <a:ext cx="1405771" cy="1441300"/>
            <a:chOff x="2523051" y="1713478"/>
            <a:chExt cx="1425515" cy="1728192"/>
          </a:xfrm>
        </p:grpSpPr>
        <p:sp>
          <p:nvSpPr>
            <p:cNvPr id="383" name="Google Shape;383;p36"/>
            <p:cNvSpPr txBox="1"/>
            <p:nvPr/>
          </p:nvSpPr>
          <p:spPr>
            <a:xfrm>
              <a:off x="2523051" y="2610673"/>
              <a:ext cx="1425515"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Amabilidad y trato del personal</a:t>
              </a:r>
              <a:endParaRPr/>
            </a:p>
          </p:txBody>
        </p:sp>
        <p:pic>
          <p:nvPicPr>
            <p:cNvPr id="384" name="Google Shape;384;p36"/>
            <p:cNvPicPr preferRelativeResize="0"/>
            <p:nvPr/>
          </p:nvPicPr>
          <p:blipFill rotWithShape="1">
            <a:blip r:embed="rId4">
              <a:alphaModFix/>
            </a:blip>
            <a:srcRect b="0" l="0" r="0" t="0"/>
            <a:stretch/>
          </p:blipFill>
          <p:spPr>
            <a:xfrm>
              <a:off x="2865046" y="1713478"/>
              <a:ext cx="838838" cy="838838"/>
            </a:xfrm>
            <a:prstGeom prst="rect">
              <a:avLst/>
            </a:prstGeom>
            <a:noFill/>
            <a:ln>
              <a:noFill/>
            </a:ln>
          </p:spPr>
        </p:pic>
      </p:grpSp>
      <p:sp>
        <p:nvSpPr>
          <p:cNvPr id="385" name="Google Shape;385;p36"/>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70C0"/>
              </a:buClr>
              <a:buSzPts val="3200"/>
              <a:buFont typeface="Quattrocento Sans"/>
              <a:buNone/>
            </a:pPr>
            <a:r>
              <a:rPr b="1" lang="es-ES" sz="3200">
                <a:solidFill>
                  <a:srgbClr val="0070C0"/>
                </a:solidFill>
                <a:latin typeface="Quattrocento Sans"/>
                <a:ea typeface="Quattrocento Sans"/>
                <a:cs typeface="Quattrocento Sans"/>
                <a:sym typeface="Quattrocento Sans"/>
              </a:rPr>
              <a:t>Calidad percibida 🡪 SERVICIO</a:t>
            </a:r>
            <a:endParaRPr/>
          </a:p>
        </p:txBody>
      </p:sp>
      <p:sp>
        <p:nvSpPr>
          <p:cNvPr id="386" name="Google Shape;386;p36"/>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387" name="Google Shape;387;p36"/>
          <p:cNvSpPr txBox="1"/>
          <p:nvPr/>
        </p:nvSpPr>
        <p:spPr>
          <a:xfrm>
            <a:off x="197800" y="3811751"/>
            <a:ext cx="11794800" cy="11694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En la red CACT la amabilidad es valorada con un</a:t>
            </a:r>
            <a:r>
              <a:rPr b="1" lang="es-ES" sz="2200">
                <a:solidFill>
                  <a:schemeClr val="dk1"/>
                </a:solidFill>
                <a:latin typeface="Quattrocento Sans"/>
                <a:ea typeface="Quattrocento Sans"/>
                <a:cs typeface="Quattrocento Sans"/>
                <a:sym typeface="Quattrocento Sans"/>
              </a:rPr>
              <a:t> 76%</a:t>
            </a:r>
            <a:r>
              <a:rPr lang="es-ES" sz="2200">
                <a:solidFill>
                  <a:schemeClr val="dk1"/>
                </a:solidFill>
                <a:latin typeface="Quattrocento Sans"/>
                <a:ea typeface="Quattrocento Sans"/>
                <a:cs typeface="Quattrocento Sans"/>
                <a:sym typeface="Quattrocento Sans"/>
              </a:rPr>
              <a:t> de menciones positivas de media frente a las </a:t>
            </a:r>
            <a:r>
              <a:rPr b="1" lang="es-ES" sz="2200">
                <a:solidFill>
                  <a:schemeClr val="dk1"/>
                </a:solidFill>
                <a:latin typeface="Quattrocento Sans"/>
                <a:ea typeface="Quattrocento Sans"/>
                <a:cs typeface="Quattrocento Sans"/>
                <a:sym typeface="Quattrocento Sans"/>
              </a:rPr>
              <a:t>67% </a:t>
            </a:r>
            <a:r>
              <a:rPr lang="es-ES" sz="2200">
                <a:solidFill>
                  <a:schemeClr val="dk1"/>
                </a:solidFill>
                <a:latin typeface="Quattrocento Sans"/>
                <a:ea typeface="Quattrocento Sans"/>
                <a:cs typeface="Quattrocento Sans"/>
                <a:sym typeface="Quattrocento Sans"/>
              </a:rPr>
              <a:t>de la </a:t>
            </a:r>
            <a:r>
              <a:rPr lang="es-ES" sz="2200">
                <a:solidFill>
                  <a:schemeClr val="dk1"/>
                </a:solidFill>
                <a:latin typeface="Quattrocento Sans"/>
                <a:ea typeface="Quattrocento Sans"/>
                <a:cs typeface="Quattrocento Sans"/>
                <a:sym typeface="Quattrocento Sans"/>
              </a:rPr>
              <a:t>información</a:t>
            </a:r>
            <a:r>
              <a:rPr lang="es-ES" sz="2200">
                <a:solidFill>
                  <a:schemeClr val="dk1"/>
                </a:solidFill>
                <a:latin typeface="Quattrocento Sans"/>
                <a:ea typeface="Quattrocento Sans"/>
                <a:cs typeface="Quattrocento Sans"/>
                <a:sym typeface="Quattrocento Sans"/>
              </a:rPr>
              <a:t>. </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El centro </a:t>
            </a:r>
            <a:r>
              <a:rPr lang="es-ES" sz="2200">
                <a:solidFill>
                  <a:schemeClr val="dk1"/>
                </a:solidFill>
                <a:latin typeface="Quattrocento Sans"/>
                <a:ea typeface="Quattrocento Sans"/>
                <a:cs typeface="Quattrocento Sans"/>
                <a:sym typeface="Quattrocento Sans"/>
              </a:rPr>
              <a:t>más valorado en ambos conceptos es el James del Agua (</a:t>
            </a:r>
            <a:r>
              <a:rPr b="1" lang="es-ES" sz="2200">
                <a:solidFill>
                  <a:schemeClr val="dk1"/>
                </a:solidFill>
                <a:latin typeface="Quattrocento Sans"/>
                <a:ea typeface="Quattrocento Sans"/>
                <a:cs typeface="Quattrocento Sans"/>
                <a:sym typeface="Quattrocento Sans"/>
              </a:rPr>
              <a:t>100%</a:t>
            </a:r>
            <a:r>
              <a:rPr lang="es-ES" sz="2200">
                <a:solidFill>
                  <a:schemeClr val="dk1"/>
                </a:solidFill>
                <a:latin typeface="Quattrocento Sans"/>
                <a:ea typeface="Quattrocento Sans"/>
                <a:cs typeface="Quattrocento Sans"/>
                <a:sym typeface="Quattrocento Sans"/>
              </a:rPr>
              <a:t> de menciones positivas). El</a:t>
            </a:r>
            <a:r>
              <a:rPr lang="es-ES" sz="2200">
                <a:solidFill>
                  <a:schemeClr val="dk1"/>
                </a:solidFill>
                <a:latin typeface="Quattrocento Sans"/>
                <a:ea typeface="Quattrocento Sans"/>
                <a:cs typeface="Quattrocento Sans"/>
                <a:sym typeface="Quattrocento Sans"/>
              </a:rPr>
              <a:t> que menos en </a:t>
            </a:r>
            <a:r>
              <a:rPr lang="es-ES" sz="2200">
                <a:solidFill>
                  <a:schemeClr val="dk1"/>
                </a:solidFill>
                <a:latin typeface="Quattrocento Sans"/>
                <a:ea typeface="Quattrocento Sans"/>
                <a:cs typeface="Quattrocento Sans"/>
                <a:sym typeface="Quattrocento Sans"/>
              </a:rPr>
              <a:t>cuanto</a:t>
            </a:r>
            <a:r>
              <a:rPr lang="es-ES" sz="2200">
                <a:solidFill>
                  <a:schemeClr val="dk1"/>
                </a:solidFill>
                <a:latin typeface="Quattrocento Sans"/>
                <a:ea typeface="Quattrocento Sans"/>
                <a:cs typeface="Quattrocento Sans"/>
                <a:sym typeface="Quattrocento Sans"/>
              </a:rPr>
              <a:t> a amabilidad es Mirador del Río, con un </a:t>
            </a:r>
            <a:r>
              <a:rPr b="1" lang="es-ES" sz="2200">
                <a:solidFill>
                  <a:schemeClr val="dk1"/>
                </a:solidFill>
                <a:latin typeface="Quattrocento Sans"/>
                <a:ea typeface="Quattrocento Sans"/>
                <a:cs typeface="Quattrocento Sans"/>
                <a:sym typeface="Quattrocento Sans"/>
              </a:rPr>
              <a:t>74%</a:t>
            </a:r>
            <a:r>
              <a:rPr lang="es-ES" sz="2200">
                <a:solidFill>
                  <a:schemeClr val="dk1"/>
                </a:solidFill>
                <a:latin typeface="Quattrocento Sans"/>
                <a:ea typeface="Quattrocento Sans"/>
                <a:cs typeface="Quattrocento Sans"/>
                <a:sym typeface="Quattrocento Sans"/>
              </a:rPr>
              <a:t> de menciones positivas y en </a:t>
            </a:r>
            <a:r>
              <a:rPr lang="es-ES" sz="2200">
                <a:solidFill>
                  <a:schemeClr val="dk1"/>
                </a:solidFill>
                <a:latin typeface="Quattrocento Sans"/>
                <a:ea typeface="Quattrocento Sans"/>
                <a:cs typeface="Quattrocento Sans"/>
                <a:sym typeface="Quattrocento Sans"/>
              </a:rPr>
              <a:t>cuanto</a:t>
            </a:r>
            <a:r>
              <a:rPr lang="es-ES" sz="2200">
                <a:solidFill>
                  <a:schemeClr val="dk1"/>
                </a:solidFill>
                <a:latin typeface="Quattrocento Sans"/>
                <a:ea typeface="Quattrocento Sans"/>
                <a:cs typeface="Quattrocento Sans"/>
                <a:sym typeface="Quattrocento Sans"/>
              </a:rPr>
              <a:t> a la información y asesoramiento Montañas del Fuego con un 63% de menciones positivas.</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a:t>
            </a:r>
            <a:r>
              <a:rPr lang="es-ES" sz="2000">
                <a:solidFill>
                  <a:schemeClr val="dk1"/>
                </a:solidFill>
                <a:latin typeface="Quattrocento Sans"/>
                <a:ea typeface="Quattrocento Sans"/>
                <a:cs typeface="Quattrocento Sans"/>
                <a:sym typeface="Quattrocento Sans"/>
              </a:rPr>
              <a:t>Tener en cuenta que la muestra de Jameos es muy baja (1).</a:t>
            </a:r>
            <a:endParaRPr sz="2000">
              <a:solidFill>
                <a:schemeClr val="dk1"/>
              </a:solidFill>
              <a:latin typeface="Quattrocento Sans"/>
              <a:ea typeface="Quattrocento Sans"/>
              <a:cs typeface="Quattrocento Sans"/>
              <a:sym typeface="Quattrocento Sans"/>
            </a:endParaRPr>
          </a:p>
        </p:txBody>
      </p:sp>
      <p:sp>
        <p:nvSpPr>
          <p:cNvPr id="388" name="Google Shape;388;p36"/>
          <p:cNvSpPr txBox="1"/>
          <p:nvPr/>
        </p:nvSpPr>
        <p:spPr>
          <a:xfrm>
            <a:off x="118542" y="669092"/>
            <a:ext cx="11994855" cy="29342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r>
              <a:rPr b="1" lang="es-ES" sz="1400" u="none">
                <a:solidFill>
                  <a:srgbClr val="0052DE"/>
                </a:solidFill>
                <a:latin typeface="Quattrocento Sans"/>
                <a:ea typeface="Quattrocento Sans"/>
                <a:cs typeface="Quattrocento Sans"/>
                <a:sym typeface="Quattrocento Sans"/>
              </a:rPr>
              <a:t>   </a:t>
            </a:r>
            <a:r>
              <a:rPr b="1" lang="es-ES">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endParaRPr b="1" sz="1400" u="none">
              <a:solidFill>
                <a:srgbClr val="000000"/>
              </a:solidFill>
              <a:latin typeface="Quattrocento Sans"/>
              <a:ea typeface="Quattrocento Sans"/>
              <a:cs typeface="Quattrocento Sans"/>
              <a:sym typeface="Quattrocento Sans"/>
            </a:endParaRPr>
          </a:p>
        </p:txBody>
      </p:sp>
      <p:pic>
        <p:nvPicPr>
          <p:cNvPr id="389" name="Google Shape;389;p36" title="Gráfico"/>
          <p:cNvPicPr preferRelativeResize="0"/>
          <p:nvPr/>
        </p:nvPicPr>
        <p:blipFill>
          <a:blip r:embed="rId5">
            <a:alphaModFix/>
          </a:blip>
          <a:stretch>
            <a:fillRect/>
          </a:stretch>
        </p:blipFill>
        <p:spPr>
          <a:xfrm>
            <a:off x="1449900" y="1160000"/>
            <a:ext cx="4560724" cy="2807438"/>
          </a:xfrm>
          <a:prstGeom prst="rect">
            <a:avLst/>
          </a:prstGeom>
          <a:noFill/>
          <a:ln>
            <a:noFill/>
          </a:ln>
        </p:spPr>
      </p:pic>
      <p:pic>
        <p:nvPicPr>
          <p:cNvPr id="390" name="Google Shape;390;p36" title="Gráfico"/>
          <p:cNvPicPr preferRelativeResize="0"/>
          <p:nvPr/>
        </p:nvPicPr>
        <p:blipFill>
          <a:blip r:embed="rId6">
            <a:alphaModFix/>
          </a:blip>
          <a:stretch>
            <a:fillRect/>
          </a:stretch>
        </p:blipFill>
        <p:spPr>
          <a:xfrm>
            <a:off x="7408700" y="1089800"/>
            <a:ext cx="4545688" cy="2812900"/>
          </a:xfrm>
          <a:prstGeom prst="rect">
            <a:avLst/>
          </a:prstGeom>
          <a:noFill/>
          <a:ln>
            <a:noFill/>
          </a:ln>
        </p:spPr>
      </p:pic>
      <p:cxnSp>
        <p:nvCxnSpPr>
          <p:cNvPr id="391" name="Google Shape;391;p36"/>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