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y="6859575" cx="12190400"/>
  <p:notesSz cx="6808775" cy="9940925"/>
  <p:embeddedFontLst>
    <p:embeddedFont>
      <p:font typeface="Quattrocento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3409D5-491A-4A2F-8F4D-85EDEAF038B9}">
  <a:tblStyle styleId="{373409D5-491A-4A2F-8F4D-85EDEAF038B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regular.fntdata"/><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QuattrocentoSans-italic.fntdata"/><Relationship Id="rId10" Type="http://schemas.openxmlformats.org/officeDocument/2006/relationships/slide" Target="slides/slide2.xml"/><Relationship Id="rId32" Type="http://schemas.openxmlformats.org/officeDocument/2006/relationships/font" Target="fonts/QuattrocentoSans-bold.fntdata"/><Relationship Id="rId13" Type="http://schemas.openxmlformats.org/officeDocument/2006/relationships/slide" Target="slides/slide5.xml"/><Relationship Id="rId12" Type="http://schemas.openxmlformats.org/officeDocument/2006/relationships/slide" Target="slides/slide4.xml"/><Relationship Id="rId34" Type="http://schemas.openxmlformats.org/officeDocument/2006/relationships/font" Target="fonts/QuattrocentoSans-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7" name="Google Shape;457;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3" name="Google Shape;483;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1" name="Google Shape;501;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9" name="Google Shape;519;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9" name="Google Shape;549;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7" name="Google Shape;557;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74" name="Google Shape;574;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0157517043_0_3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10157517043_0_3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0" name="Google Shape;590;g10157517043_0_3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7" name="Google Shape;607;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24" name="Google Shape;624;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7" name="Google Shape;637;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5" name="Google Shape;355;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8" name="Google Shape;36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0" name="Google Shape;380;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4" name="Google Shape;424;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8" name="Google Shape;43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4.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6.png"/><Relationship Id="rId13" Type="http://schemas.openxmlformats.org/officeDocument/2006/relationships/image" Target="../media/image40.png"/><Relationship Id="rId12" Type="http://schemas.openxmlformats.org/officeDocument/2006/relationships/image" Target="../media/image39.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35.png"/><Relationship Id="rId5" Type="http://schemas.openxmlformats.org/officeDocument/2006/relationships/image" Target="../media/image30.png"/><Relationship Id="rId6" Type="http://schemas.openxmlformats.org/officeDocument/2006/relationships/image" Target="../media/image19.png"/><Relationship Id="rId7" Type="http://schemas.openxmlformats.org/officeDocument/2006/relationships/image" Target="../media/image29.jp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52.png"/><Relationship Id="rId9"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54.png"/><Relationship Id="rId7" Type="http://schemas.openxmlformats.org/officeDocument/2006/relationships/image" Target="../media/image47.png"/><Relationship Id="rId8"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63.png"/><Relationship Id="rId9" Type="http://schemas.openxmlformats.org/officeDocument/2006/relationships/image" Target="../media/image51.png"/><Relationship Id="rId5" Type="http://schemas.openxmlformats.org/officeDocument/2006/relationships/image" Target="../media/image42.pn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46.jpg"/></Relationships>
</file>

<file path=ppt/slides/_rels/slide13.xml.rels><?xml version="1.0" encoding="UTF-8" standalone="yes"?><Relationships xmlns="http://schemas.openxmlformats.org/package/2006/relationships"><Relationship Id="rId11" Type="http://schemas.openxmlformats.org/officeDocument/2006/relationships/image" Target="../media/image60.jpg"/><Relationship Id="rId10" Type="http://schemas.openxmlformats.org/officeDocument/2006/relationships/image" Target="../media/image57.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56.png"/><Relationship Id="rId9" Type="http://schemas.openxmlformats.org/officeDocument/2006/relationships/image" Target="../media/image59.png"/><Relationship Id="rId5" Type="http://schemas.openxmlformats.org/officeDocument/2006/relationships/image" Target="../media/image53.png"/><Relationship Id="rId6" Type="http://schemas.openxmlformats.org/officeDocument/2006/relationships/image" Target="../media/image58.png"/><Relationship Id="rId7" Type="http://schemas.openxmlformats.org/officeDocument/2006/relationships/image" Target="../media/image55.png"/><Relationship Id="rId8"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6.png"/><Relationship Id="rId13" Type="http://schemas.openxmlformats.org/officeDocument/2006/relationships/image" Target="../media/image28.jpg"/><Relationship Id="rId12" Type="http://schemas.openxmlformats.org/officeDocument/2006/relationships/image" Target="../media/image29.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34.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3.png"/><Relationship Id="rId5" Type="http://schemas.openxmlformats.org/officeDocument/2006/relationships/image" Target="../media/image8.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4</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2021</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0" name="Google Shape;460;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1" name="Google Shape;461;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2" name="Google Shape;462;p50"/>
          <p:cNvGrpSpPr/>
          <p:nvPr/>
        </p:nvGrpSpPr>
        <p:grpSpPr>
          <a:xfrm>
            <a:off x="330065" y="1177264"/>
            <a:ext cx="928661" cy="803956"/>
            <a:chOff x="309570" y="5205826"/>
            <a:chExt cx="1033108" cy="1113050"/>
          </a:xfrm>
        </p:grpSpPr>
        <p:pic>
          <p:nvPicPr>
            <p:cNvPr id="463" name="Google Shape;463;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4" name="Google Shape;464;p50"/>
            <p:cNvGrpSpPr/>
            <p:nvPr/>
          </p:nvGrpSpPr>
          <p:grpSpPr>
            <a:xfrm>
              <a:off x="309570" y="5205826"/>
              <a:ext cx="1033108" cy="689927"/>
              <a:chOff x="309570" y="5205826"/>
              <a:chExt cx="1033108" cy="689927"/>
            </a:xfrm>
          </p:grpSpPr>
          <p:pic>
            <p:nvPicPr>
              <p:cNvPr id="465" name="Google Shape;465;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6" name="Google Shape;466;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7" name="Google Shape;467;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8" name="Google Shape;468;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9" name="Google Shape;469;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0" name="Google Shape;470;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1" name="Google Shape;471;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2" name="Google Shape;472;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3" name="Google Shape;473;p50"/>
          <p:cNvGrpSpPr/>
          <p:nvPr/>
        </p:nvGrpSpPr>
        <p:grpSpPr>
          <a:xfrm>
            <a:off x="6376027" y="3302945"/>
            <a:ext cx="1203582" cy="1086123"/>
            <a:chOff x="159715" y="4832860"/>
            <a:chExt cx="1203582" cy="1086123"/>
          </a:xfrm>
        </p:grpSpPr>
        <p:pic>
          <p:nvPicPr>
            <p:cNvPr descr="Resultado de imagen de icono queue" id="474" name="Google Shape;474;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5" name="Google Shape;475;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6" name="Google Shape;476;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7" name="Google Shape;477;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8" name="Google Shape;478;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9" name="Google Shape;479;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0" name="Google Shape;480;p50"/>
          <p:cNvSpPr txBox="1"/>
          <p:nvPr/>
        </p:nvSpPr>
        <p:spPr>
          <a:xfrm>
            <a:off x="443625" y="5487350"/>
            <a:ext cx="93942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83% </a:t>
            </a:r>
            <a:r>
              <a:rPr lang="es-ES" sz="1800">
                <a:solidFill>
                  <a:schemeClr val="dk1"/>
                </a:solidFill>
                <a:latin typeface="Quattrocento Sans"/>
                <a:ea typeface="Quattrocento Sans"/>
                <a:cs typeface="Quattrocento Sans"/>
                <a:sym typeface="Quattrocento Sans"/>
              </a:rPr>
              <a:t>de casos,</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76%, </a:t>
            </a:r>
            <a:r>
              <a:rPr lang="es-ES" sz="1800">
                <a:solidFill>
                  <a:schemeClr val="dk1"/>
                </a:solidFill>
                <a:latin typeface="Quattrocento Sans"/>
                <a:ea typeface="Quattrocento Sans"/>
                <a:cs typeface="Quattrocento Sans"/>
                <a:sym typeface="Quattrocento Sans"/>
              </a:rPr>
              <a:t>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del </a:t>
            </a:r>
            <a:r>
              <a:rPr b="1" lang="es-ES" sz="1800">
                <a:solidFill>
                  <a:schemeClr val="dk1"/>
                </a:solidFill>
                <a:latin typeface="Quattrocento Sans"/>
                <a:ea typeface="Quattrocento Sans"/>
                <a:cs typeface="Quattrocento Sans"/>
                <a:sym typeface="Quattrocento Sans"/>
              </a:rPr>
              <a:t>75%</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53% </a:t>
            </a:r>
            <a:r>
              <a:rPr lang="es-ES" sz="1800">
                <a:solidFill>
                  <a:schemeClr val="dk1"/>
                </a:solidFill>
                <a:latin typeface="Quattrocento Sans"/>
                <a:ea typeface="Quattrocento Sans"/>
                <a:cs typeface="Quattrocento Sans"/>
                <a:sym typeface="Quattrocento Sans"/>
              </a:rPr>
              <a:t>siendo este el parámetro menos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6" name="Google Shape;486;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7" name="Google Shape;487;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8" name="Google Shape;488;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9" name="Google Shape;489;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90" name="Google Shape;490;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1" name="Google Shape;491;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2" name="Google Shape;492;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3" name="Google Shape;493;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4" name="Google Shape;494;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5" name="Google Shape;495;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6" name="Google Shape;496;p51" title="Gráfico"/>
          <p:cNvPicPr preferRelativeResize="0"/>
          <p:nvPr/>
        </p:nvPicPr>
        <p:blipFill>
          <a:blip r:embed="rId8">
            <a:alphaModFix/>
          </a:blip>
          <a:stretch>
            <a:fillRect/>
          </a:stretch>
        </p:blipFill>
        <p:spPr>
          <a:xfrm>
            <a:off x="3674700" y="4580475"/>
            <a:ext cx="3131124" cy="1930159"/>
          </a:xfrm>
          <a:prstGeom prst="rect">
            <a:avLst/>
          </a:prstGeom>
          <a:noFill/>
          <a:ln>
            <a:noFill/>
          </a:ln>
        </p:spPr>
      </p:pic>
      <p:pic>
        <p:nvPicPr>
          <p:cNvPr id="497" name="Google Shape;497;p51" title="Gráfico"/>
          <p:cNvPicPr preferRelativeResize="0"/>
          <p:nvPr/>
        </p:nvPicPr>
        <p:blipFill>
          <a:blip r:embed="rId9">
            <a:alphaModFix/>
          </a:blip>
          <a:stretch>
            <a:fillRect/>
          </a:stretch>
        </p:blipFill>
        <p:spPr>
          <a:xfrm>
            <a:off x="7107077" y="4580475"/>
            <a:ext cx="3131149" cy="1930159"/>
          </a:xfrm>
          <a:prstGeom prst="rect">
            <a:avLst/>
          </a:prstGeom>
          <a:noFill/>
          <a:ln>
            <a:noFill/>
          </a:ln>
        </p:spPr>
      </p:pic>
      <p:sp>
        <p:nvSpPr>
          <p:cNvPr id="498" name="Google Shape;498;p51"/>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14 </a:t>
            </a:r>
            <a:r>
              <a:rPr lang="es-ES" sz="1600">
                <a:solidFill>
                  <a:schemeClr val="dk1"/>
                </a:solidFill>
                <a:latin typeface="Quattrocento Sans"/>
                <a:ea typeface="Quattrocento Sans"/>
                <a:cs typeface="Quattrocento Sans"/>
                <a:sym typeface="Quattrocento Sans"/>
              </a:rPr>
              <a:t>clientes (100%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79%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13 </a:t>
            </a:r>
            <a:r>
              <a:rPr lang="es-ES" sz="1600">
                <a:solidFill>
                  <a:schemeClr val="dk1"/>
                </a:solidFill>
                <a:latin typeface="Quattrocento Sans"/>
                <a:ea typeface="Quattrocento Sans"/>
                <a:cs typeface="Quattrocento Sans"/>
                <a:sym typeface="Quattrocento Sans"/>
              </a:rPr>
              <a:t>clientes (93% de la muestra). Obtuvo un </a:t>
            </a:r>
            <a:r>
              <a:rPr b="1" lang="es-ES" sz="1600">
                <a:solidFill>
                  <a:schemeClr val="dk1"/>
                </a:solidFill>
                <a:latin typeface="Quattrocento Sans"/>
                <a:ea typeface="Quattrocento Sans"/>
                <a:cs typeface="Quattrocento Sans"/>
                <a:sym typeface="Quattrocento Sans"/>
              </a:rPr>
              <a:t>92%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13 </a:t>
            </a:r>
            <a:r>
              <a:rPr lang="es-ES" sz="1600">
                <a:solidFill>
                  <a:schemeClr val="dk1"/>
                </a:solidFill>
                <a:latin typeface="Quattrocento Sans"/>
                <a:ea typeface="Quattrocento Sans"/>
                <a:cs typeface="Quattrocento Sans"/>
                <a:sym typeface="Quattrocento Sans"/>
              </a:rPr>
              <a:t>clientes (93% de la muestra). Obtuvieron un </a:t>
            </a:r>
            <a:r>
              <a:rPr b="1" lang="es-ES" sz="1600">
                <a:solidFill>
                  <a:schemeClr val="dk1"/>
                </a:solidFill>
                <a:latin typeface="Quattrocento Sans"/>
                <a:ea typeface="Quattrocento Sans"/>
                <a:cs typeface="Quattrocento Sans"/>
                <a:sym typeface="Quattrocento Sans"/>
              </a:rPr>
              <a:t>85%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4" name="Google Shape;504;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5" name="Google Shape;505;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6" name="Google Shape;506;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7" name="Google Shape;507;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8" name="Google Shape;508;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9" name="Google Shape;509;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10" name="Google Shape;510;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1" name="Google Shape;511;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2" name="Google Shape;512;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3" name="Google Shape;513;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4" name="Google Shape;514;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5" name="Google Shape;515;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6" name="Google Shape;516;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(93% de la muestra). Obtuvo un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9%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(97% de la muestra). Obtuvo un </a:t>
            </a:r>
            <a:r>
              <a:rPr b="1" lang="es-ES" sz="1600">
                <a:solidFill>
                  <a:schemeClr val="dk1"/>
                </a:solidFill>
                <a:latin typeface="Quattrocento Sans"/>
                <a:ea typeface="Quattrocento Sans"/>
                <a:cs typeface="Quattrocento Sans"/>
                <a:sym typeface="Quattrocento Sans"/>
              </a:rPr>
              <a:t>83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29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(97% de la muestra). Obtuvo un </a:t>
            </a:r>
            <a:r>
              <a:rPr b="1" lang="es-ES" sz="1600">
                <a:solidFill>
                  <a:schemeClr val="dk1"/>
                </a:solidFill>
                <a:latin typeface="Quattrocento Sans"/>
                <a:ea typeface="Quattrocento Sans"/>
                <a:cs typeface="Quattrocento Sans"/>
                <a:sym typeface="Quattrocento Sans"/>
              </a:rPr>
              <a:t>69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2" name="Google Shape;522;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3" name="Google Shape;523;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4" name="Google Shape;524;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5" name="Google Shape;525;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6" name="Google Shape;526;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7" name="Google Shape;527;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8" name="Google Shape;528;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9" name="Google Shape;529;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30" name="Google Shape;530;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1" name="Google Shape;531;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2" name="Google Shape;532;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3" name="Google Shape;533;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4" name="Google Shape;534;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5" name="Google Shape;535;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6" name="Google Shape;536;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7" name="Google Shape;537;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9%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(97% de la muestra). Obtuvo un </a:t>
            </a:r>
            <a:r>
              <a:rPr b="1" lang="es-ES" sz="1600">
                <a:solidFill>
                  <a:schemeClr val="dk1"/>
                </a:solidFill>
                <a:latin typeface="Quattrocento Sans"/>
                <a:ea typeface="Quattrocento Sans"/>
                <a:cs typeface="Quattrocento Sans"/>
                <a:sym typeface="Quattrocento Sans"/>
              </a:rPr>
              <a:t>86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84%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38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92%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3" name="Google Shape;543;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4" name="Google Shape;544;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5" name="Google Shape;545;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2" name="Google Shape;552;p55"/>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a:t>
            </a:r>
            <a:r>
              <a:rPr b="1" lang="es-ES" sz="2100">
                <a:solidFill>
                  <a:schemeClr val="dk1"/>
                </a:solidFill>
                <a:latin typeface="Calibri"/>
                <a:ea typeface="Calibri"/>
                <a:cs typeface="Calibri"/>
                <a:sym typeface="Calibri"/>
              </a:rPr>
              <a:t>67</a:t>
            </a:r>
            <a:r>
              <a:rPr b="1" lang="es-ES" sz="2100">
                <a:solidFill>
                  <a:schemeClr val="dk1"/>
                </a:solidFill>
                <a:latin typeface="Calibri"/>
                <a:ea typeface="Calibri"/>
                <a:cs typeface="Calibri"/>
                <a:sym typeface="Calibri"/>
              </a:rPr>
              <a:t> de 635</a:t>
            </a:r>
            <a:r>
              <a:rPr lang="es-ES" sz="2100">
                <a:solidFill>
                  <a:schemeClr val="dk1"/>
                </a:solidFill>
                <a:latin typeface="Calibri"/>
                <a:ea typeface="Calibri"/>
                <a:cs typeface="Calibri"/>
                <a:sym typeface="Calibri"/>
              </a:rPr>
              <a:t> (un 10.5% de los mismos), en conjunto se obtienen </a:t>
            </a:r>
            <a:r>
              <a:rPr b="1" lang="es-ES" sz="2100">
                <a:solidFill>
                  <a:schemeClr val="dk1"/>
                </a:solidFill>
                <a:latin typeface="Calibri"/>
                <a:ea typeface="Calibri"/>
                <a:cs typeface="Calibri"/>
                <a:sym typeface="Calibri"/>
              </a:rPr>
              <a:t>94</a:t>
            </a:r>
            <a:r>
              <a:rPr b="1" lang="es-ES" sz="2100">
                <a:solidFill>
                  <a:schemeClr val="dk1"/>
                </a:solidFill>
                <a:latin typeface="Calibri"/>
                <a:ea typeface="Calibri"/>
                <a:cs typeface="Calibri"/>
                <a:sym typeface="Calibri"/>
              </a:rPr>
              <a:t> menciones</a:t>
            </a:r>
            <a:r>
              <a:rPr lang="es-ES" sz="2100">
                <a:solidFill>
                  <a:schemeClr val="dk1"/>
                </a:solidFill>
                <a:latin typeface="Calibri"/>
                <a:ea typeface="Calibri"/>
                <a:cs typeface="Calibri"/>
                <a:sym typeface="Calibri"/>
              </a:rPr>
              <a:t>. El centro donde más muestra se recoge es Jardín de Cactus (30 clientes dan aportaciones). En general la queja más frecuente es falta de</a:t>
            </a:r>
            <a:r>
              <a:rPr b="1" lang="es-ES" sz="2100">
                <a:solidFill>
                  <a:schemeClr val="dk1"/>
                </a:solidFill>
                <a:latin typeface="Calibri"/>
                <a:ea typeface="Calibri"/>
                <a:cs typeface="Calibri"/>
                <a:sym typeface="Calibri"/>
              </a:rPr>
              <a:t> información con 25 </a:t>
            </a:r>
            <a:r>
              <a:rPr lang="es-ES" sz="2100">
                <a:solidFill>
                  <a:schemeClr val="dk1"/>
                </a:solidFill>
                <a:latin typeface="Calibri"/>
                <a:ea typeface="Calibri"/>
                <a:cs typeface="Calibri"/>
                <a:sym typeface="Calibri"/>
              </a:rPr>
              <a:t>menciones </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y</a:t>
            </a:r>
            <a:r>
              <a:rPr b="1"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el </a:t>
            </a:r>
            <a:r>
              <a:rPr b="1" lang="es-ES" sz="2100">
                <a:solidFill>
                  <a:schemeClr val="dk1"/>
                </a:solidFill>
                <a:latin typeface="Calibri"/>
                <a:ea typeface="Calibri"/>
                <a:cs typeface="Calibri"/>
                <a:sym typeface="Calibri"/>
              </a:rPr>
              <a:t>precio con 19</a:t>
            </a: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MIRADOR DEL RÍO</a:t>
            </a:r>
            <a:r>
              <a:rPr lang="es-ES" sz="1600">
                <a:solidFill>
                  <a:schemeClr val="dk1"/>
                </a:solidFill>
                <a:latin typeface="Calibri"/>
                <a:ea typeface="Calibri"/>
                <a:cs typeface="Calibri"/>
                <a:sym typeface="Calibri"/>
              </a:rPr>
              <a:t> (20 clientes/ 28 menciones)</a:t>
            </a:r>
            <a:endParaRPr sz="1600">
              <a:solidFill>
                <a:schemeClr val="dk1"/>
              </a:solidFill>
            </a:endParaRPr>
          </a:p>
          <a:p>
            <a:pPr indent="-101600" lvl="1" marL="544250" rtl="0" algn="just">
              <a:spcBef>
                <a:spcPts val="0"/>
              </a:spcBef>
              <a:spcAft>
                <a:spcPts val="0"/>
              </a:spcAft>
              <a:buClr>
                <a:schemeClr val="dk1"/>
              </a:buClr>
              <a:buSzPts val="1600"/>
              <a:buChar char="•"/>
            </a:pPr>
            <a:r>
              <a:rPr b="1" lang="es-ES" sz="1600">
                <a:solidFill>
                  <a:schemeClr val="dk1"/>
                </a:solidFill>
                <a:latin typeface="Calibri"/>
                <a:ea typeface="Calibri"/>
                <a:cs typeface="Calibri"/>
                <a:sym typeface="Calibri"/>
              </a:rPr>
              <a:t> Elevada repetición: </a:t>
            </a:r>
            <a:r>
              <a:rPr lang="es-ES" sz="1600">
                <a:solidFill>
                  <a:schemeClr val="dk1"/>
                </a:solidFill>
                <a:latin typeface="Calibri"/>
                <a:ea typeface="Calibri"/>
                <a:cs typeface="Calibri"/>
                <a:sym typeface="Calibri"/>
              </a:rPr>
              <a:t>Precio excesivo (12),cierre/horarios(1), información (6), propuesta de valor(3), sistema entrada (1), expectativas(1) covid (1),y seguridad/confort (3).</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        JAMEOS DEL AGUA (11 clientes/ 17 menciones)</a:t>
            </a:r>
            <a:endParaRPr sz="1600"/>
          </a:p>
          <a:p>
            <a:pPr indent="-101600" lvl="1" marL="544250" marR="0" rtl="0" algn="just">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 </a:t>
            </a:r>
            <a:r>
              <a:rPr b="1" i="0" lang="es-ES" sz="1600" u="none" cap="none" strike="noStrike">
                <a:solidFill>
                  <a:schemeClr val="dk1"/>
                </a:solidFill>
                <a:latin typeface="Calibri"/>
                <a:ea typeface="Calibri"/>
                <a:cs typeface="Calibri"/>
                <a:sym typeface="Calibri"/>
              </a:rPr>
              <a:t>Elevada repetición: </a:t>
            </a:r>
            <a:r>
              <a:rPr lang="es-ES" sz="1600">
                <a:solidFill>
                  <a:schemeClr val="dk1"/>
                </a:solidFill>
                <a:latin typeface="Calibri"/>
                <a:ea typeface="Calibri"/>
                <a:cs typeface="Calibri"/>
                <a:sym typeface="Calibri"/>
              </a:rPr>
              <a:t>Precio excesivo (2), información (4), </a:t>
            </a:r>
            <a:r>
              <a:rPr lang="es-ES" sz="1600">
                <a:solidFill>
                  <a:schemeClr val="dk1"/>
                </a:solidFill>
                <a:latin typeface="Calibri"/>
                <a:ea typeface="Calibri"/>
                <a:cs typeface="Calibri"/>
                <a:sym typeface="Calibri"/>
              </a:rPr>
              <a:t>propuesta de valor</a:t>
            </a:r>
            <a:r>
              <a:rPr lang="es-ES" sz="1600">
                <a:solidFill>
                  <a:schemeClr val="dk1"/>
                </a:solidFill>
                <a:latin typeface="Calibri"/>
                <a:ea typeface="Calibri"/>
                <a:cs typeface="Calibri"/>
                <a:sym typeface="Calibri"/>
              </a:rPr>
              <a:t>(5),  servicio (1), expectativas (1), espera/colas(3) y gestión (1).</a:t>
            </a:r>
            <a:endParaRPr sz="16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6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JARDÍN DE CACTUS (30 clientes/ 41 menciones)</a:t>
            </a:r>
            <a:endParaRPr sz="1600">
              <a:solidFill>
                <a:schemeClr val="dk1"/>
              </a:solidFill>
            </a:endParaRPr>
          </a:p>
          <a:p>
            <a:pPr indent="-101600" lvl="1" marL="544250" rtl="0" algn="just">
              <a:spcBef>
                <a:spcPts val="0"/>
              </a:spcBef>
              <a:spcAft>
                <a:spcPts val="0"/>
              </a:spcAft>
              <a:buClr>
                <a:schemeClr val="dk1"/>
              </a:buClr>
              <a:buSzPts val="1600"/>
              <a:buChar char="•"/>
            </a:pPr>
            <a:r>
              <a:rPr lang="es-ES" sz="1600">
                <a:solidFill>
                  <a:schemeClr val="dk1"/>
                </a:solidFill>
                <a:latin typeface="Calibri"/>
                <a:ea typeface="Calibri"/>
                <a:cs typeface="Calibri"/>
                <a:sym typeface="Calibri"/>
              </a:rPr>
              <a:t> </a:t>
            </a:r>
            <a:r>
              <a:rPr b="1" lang="es-ES" sz="1600">
                <a:solidFill>
                  <a:schemeClr val="dk1"/>
                </a:solidFill>
                <a:latin typeface="Calibri"/>
                <a:ea typeface="Calibri"/>
                <a:cs typeface="Calibri"/>
                <a:sym typeface="Calibri"/>
              </a:rPr>
              <a:t>Elevada repetición: </a:t>
            </a:r>
            <a:r>
              <a:rPr lang="es-ES" sz="1600">
                <a:solidFill>
                  <a:schemeClr val="dk1"/>
                </a:solidFill>
                <a:latin typeface="Calibri"/>
                <a:ea typeface="Calibri"/>
                <a:cs typeface="Calibri"/>
                <a:sym typeface="Calibri"/>
              </a:rPr>
              <a:t>Precio excesivo (4), accesibilidad (5), limpieza/conservación (4), información (11), propuesta de valor(7), servicio (1), expectativas (5), espera/colas (1), seguridad/confort (2) y gestión (1).</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lang="es-ES" sz="16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CUEVA DE LOS VERDES (4 cliente/ 5 </a:t>
            </a:r>
            <a:r>
              <a:rPr lang="es-ES" sz="1600">
                <a:solidFill>
                  <a:schemeClr val="dk1"/>
                </a:solidFill>
                <a:latin typeface="Calibri"/>
                <a:ea typeface="Calibri"/>
                <a:cs typeface="Calibri"/>
                <a:sym typeface="Calibri"/>
              </a:rPr>
              <a:t>menciones</a:t>
            </a:r>
            <a:r>
              <a:rPr lang="es-ES" sz="1600">
                <a:solidFill>
                  <a:schemeClr val="dk1"/>
                </a:solidFill>
                <a:latin typeface="Calibri"/>
                <a:ea typeface="Calibri"/>
                <a:cs typeface="Calibri"/>
                <a:sym typeface="Calibri"/>
              </a:rPr>
              <a:t>)</a:t>
            </a:r>
            <a:endParaRPr sz="1600"/>
          </a:p>
          <a:p>
            <a:pPr indent="-101600" lvl="1" marL="544250" marR="0" rtl="0" algn="just">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 </a:t>
            </a:r>
            <a:r>
              <a:rPr b="1" i="0" lang="es-ES" sz="1600" u="none" cap="none" strike="noStrike">
                <a:solidFill>
                  <a:schemeClr val="dk1"/>
                </a:solidFill>
                <a:latin typeface="Calibri"/>
                <a:ea typeface="Calibri"/>
                <a:cs typeface="Calibri"/>
                <a:sym typeface="Calibri"/>
              </a:rPr>
              <a:t>Propuestas</a:t>
            </a:r>
            <a:r>
              <a:rPr b="0" i="0" lang="es-ES" sz="1600" u="none" cap="none" strike="noStrike">
                <a:solidFill>
                  <a:schemeClr val="dk1"/>
                </a:solidFill>
                <a:latin typeface="Calibri"/>
                <a:ea typeface="Calibri"/>
                <a:cs typeface="Calibri"/>
                <a:sym typeface="Calibri"/>
              </a:rPr>
              <a:t>: Precio (1), informaci</a:t>
            </a:r>
            <a:r>
              <a:rPr lang="es-ES" sz="1600">
                <a:solidFill>
                  <a:schemeClr val="dk1"/>
                </a:solidFill>
                <a:latin typeface="Calibri"/>
                <a:ea typeface="Calibri"/>
                <a:cs typeface="Calibri"/>
                <a:sym typeface="Calibri"/>
              </a:rPr>
              <a:t>ón (3) y gestión (1).</a:t>
            </a:r>
            <a:endParaRPr sz="16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rPr lang="es-ES" sz="1600">
                <a:solidFill>
                  <a:schemeClr val="dk1"/>
                </a:solidFill>
                <a:latin typeface="Calibri"/>
                <a:ea typeface="Calibri"/>
                <a:cs typeface="Calibri"/>
                <a:sym typeface="Calibri"/>
              </a:rPr>
              <a:t>MIAC</a:t>
            </a:r>
            <a:r>
              <a:rPr lang="es-ES" sz="1600">
                <a:solidFill>
                  <a:schemeClr val="dk1"/>
                </a:solidFill>
                <a:latin typeface="Calibri"/>
                <a:ea typeface="Calibri"/>
                <a:cs typeface="Calibri"/>
                <a:sym typeface="Calibri"/>
              </a:rPr>
              <a:t> (2 cliente/ 3 menciones)</a:t>
            </a:r>
            <a:endParaRPr sz="1600">
              <a:solidFill>
                <a:schemeClr val="dk1"/>
              </a:solidFill>
            </a:endParaRPr>
          </a:p>
          <a:p>
            <a:pPr indent="-330200" lvl="1" marL="914400" rtl="0" algn="just">
              <a:spcBef>
                <a:spcPts val="0"/>
              </a:spcBef>
              <a:spcAft>
                <a:spcPts val="0"/>
              </a:spcAft>
              <a:buClr>
                <a:schemeClr val="dk1"/>
              </a:buClr>
              <a:buSzPts val="1600"/>
              <a:buChar char="•"/>
            </a:pPr>
            <a:r>
              <a:rPr lang="es-ES" sz="1600">
                <a:solidFill>
                  <a:schemeClr val="dk1"/>
                </a:solidFill>
                <a:latin typeface="Calibri"/>
                <a:ea typeface="Calibri"/>
                <a:cs typeface="Calibri"/>
                <a:sym typeface="Calibri"/>
              </a:rPr>
              <a:t> </a:t>
            </a:r>
            <a:r>
              <a:rPr b="1" lang="es-ES" sz="1600">
                <a:solidFill>
                  <a:schemeClr val="dk1"/>
                </a:solidFill>
                <a:latin typeface="Calibri"/>
                <a:ea typeface="Calibri"/>
                <a:cs typeface="Calibri"/>
                <a:sym typeface="Calibri"/>
              </a:rPr>
              <a:t>Propuestas</a:t>
            </a:r>
            <a:r>
              <a:rPr lang="es-ES" sz="1600">
                <a:solidFill>
                  <a:schemeClr val="dk1"/>
                </a:solidFill>
                <a:latin typeface="Calibri"/>
                <a:ea typeface="Calibri"/>
                <a:cs typeface="Calibri"/>
                <a:sym typeface="Calibri"/>
              </a:rPr>
              <a:t>: Información (1), propuesta de valor (1) y trato/servicio (1).</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0" name="Google Shape;560;p56"/>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2" name="Google Shape;562;p56" title="Gráfico"/>
          <p:cNvPicPr preferRelativeResize="0"/>
          <p:nvPr/>
        </p:nvPicPr>
        <p:blipFill>
          <a:blip r:embed="rId3">
            <a:alphaModFix/>
          </a:blip>
          <a:stretch>
            <a:fillRect/>
          </a:stretch>
        </p:blipFill>
        <p:spPr>
          <a:xfrm>
            <a:off x="1620500" y="1040262"/>
            <a:ext cx="8483625" cy="5168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7"/>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8" name="Google Shape;568;p57"/>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9" name="Google Shape;569;p57"/>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70" name="Google Shape;570;p5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7" name="Google Shape;577;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8" name="Google Shape;578;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9" name="Google Shape;579;p58"/>
          <p:cNvSpPr txBox="1"/>
          <p:nvPr/>
        </p:nvSpPr>
        <p:spPr>
          <a:xfrm>
            <a:off x="328500" y="718624"/>
            <a:ext cx="11535000" cy="5725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 </a:t>
            </a:r>
            <a:r>
              <a:rPr b="1" lang="es-ES" sz="1900">
                <a:solidFill>
                  <a:srgbClr val="4A86E8"/>
                </a:solidFill>
                <a:latin typeface="Calibri"/>
                <a:ea typeface="Calibri"/>
                <a:cs typeface="Calibri"/>
                <a:sym typeface="Calibri"/>
              </a:rPr>
              <a:t>(56%)</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 </a:t>
            </a:r>
            <a:r>
              <a:rPr b="1" lang="es-ES" sz="1900">
                <a:solidFill>
                  <a:srgbClr val="4A86E8"/>
                </a:solidFill>
                <a:latin typeface="Calibri"/>
                <a:ea typeface="Calibri"/>
                <a:cs typeface="Calibri"/>
                <a:sym typeface="Calibri"/>
              </a:rPr>
              <a:t>(37%) </a:t>
            </a:r>
            <a:endParaRPr sz="19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t>
            </a:r>
            <a:r>
              <a:rPr lang="es-ES" sz="1900">
                <a:latin typeface="Calibri"/>
                <a:ea typeface="Calibri"/>
                <a:cs typeface="Calibri"/>
                <a:sym typeface="Calibri"/>
              </a:rPr>
              <a:t>as </a:t>
            </a:r>
            <a:r>
              <a:rPr b="1" lang="es-ES" sz="1900">
                <a:latin typeface="Calibri"/>
                <a:ea typeface="Calibri"/>
                <a:cs typeface="Calibri"/>
                <a:sym typeface="Calibri"/>
              </a:rPr>
              <a:t>expectativas </a:t>
            </a:r>
            <a:r>
              <a:rPr lang="es-ES" sz="1900">
                <a:latin typeface="Calibri"/>
                <a:ea typeface="Calibri"/>
                <a:cs typeface="Calibri"/>
                <a:sym typeface="Calibri"/>
              </a:rPr>
              <a:t>también disminuye</a:t>
            </a:r>
            <a:r>
              <a:rPr lang="es-ES" sz="1900">
                <a:latin typeface="Calibri"/>
                <a:ea typeface="Calibri"/>
                <a:cs typeface="Calibri"/>
                <a:sym typeface="Calibri"/>
              </a:rPr>
              <a:t>n</a:t>
            </a:r>
            <a:r>
              <a:rPr lang="es-ES" sz="1900">
                <a:latin typeface="Calibri"/>
                <a:ea typeface="Calibri"/>
                <a:cs typeface="Calibri"/>
                <a:sym typeface="Calibri"/>
              </a:rPr>
              <a:t> respecto al equivalente</a:t>
            </a:r>
            <a:r>
              <a:rPr lang="es-ES" sz="1900">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 </a:t>
            </a:r>
            <a:r>
              <a:rPr b="1" lang="es-ES" sz="1900">
                <a:solidFill>
                  <a:srgbClr val="4A86E8"/>
                </a:solidFill>
                <a:latin typeface="Calibri"/>
                <a:ea typeface="Calibri"/>
                <a:cs typeface="Calibri"/>
                <a:sym typeface="Calibri"/>
              </a:rPr>
              <a:t>(66%)</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marR="0" rtl="0" algn="just">
              <a:spcBef>
                <a:spcPts val="0"/>
              </a:spcBef>
              <a:spcAft>
                <a:spcPts val="0"/>
              </a:spcAft>
              <a:buSzPts val="1900"/>
              <a:buFont typeface="Quattrocento Sans"/>
              <a:buChar char="❏"/>
            </a:pPr>
            <a:r>
              <a:rPr lang="es-ES" sz="1900">
                <a:latin typeface="Calibri"/>
                <a:ea typeface="Calibri"/>
                <a:cs typeface="Calibri"/>
                <a:sym typeface="Calibri"/>
              </a:rPr>
              <a:t>En la </a:t>
            </a:r>
            <a:r>
              <a:rPr b="1" lang="es-ES" sz="1900">
                <a:latin typeface="Calibri"/>
                <a:ea typeface="Calibri"/>
                <a:cs typeface="Calibri"/>
                <a:sym typeface="Calibri"/>
              </a:rPr>
              <a:t>relación Calidad - Precio</a:t>
            </a:r>
            <a:r>
              <a:rPr lang="es-ES" sz="1900">
                <a:latin typeface="Calibri"/>
                <a:ea typeface="Calibri"/>
                <a:cs typeface="Calibri"/>
                <a:sym typeface="Calibri"/>
              </a:rPr>
              <a:t>, la media de satisfechos también baja respecto al equivalente: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349250" lvl="0" marL="914400" marR="0" rtl="0" algn="just">
              <a:spcBef>
                <a:spcPts val="0"/>
              </a:spcBef>
              <a:spcAft>
                <a:spcPts val="0"/>
              </a:spcAft>
              <a:buSzPts val="1900"/>
              <a:buFont typeface="Calibri"/>
              <a:buChar char="➔"/>
            </a:pPr>
            <a:r>
              <a:rPr lang="es-ES" sz="1900">
                <a:latin typeface="Calibri"/>
                <a:ea typeface="Calibri"/>
                <a:cs typeface="Calibri"/>
                <a:sym typeface="Calibri"/>
              </a:rPr>
              <a:t>Calidad-precio </a:t>
            </a:r>
            <a:r>
              <a:rPr b="1" lang="es-ES" sz="1900">
                <a:solidFill>
                  <a:srgbClr val="4A86E8"/>
                </a:solidFill>
                <a:latin typeface="Calibri"/>
                <a:ea typeface="Calibri"/>
                <a:cs typeface="Calibri"/>
                <a:sym typeface="Calibri"/>
              </a:rPr>
              <a:t>(62%)</a:t>
            </a:r>
            <a:endParaRPr sz="1900">
              <a:latin typeface="Calibri"/>
              <a:ea typeface="Calibri"/>
              <a:cs typeface="Calibri"/>
              <a:sym typeface="Calibri"/>
            </a:endParaRPr>
          </a:p>
        </p:txBody>
      </p:sp>
      <p:sp>
        <p:nvSpPr>
          <p:cNvPr id="580" name="Google Shape;580;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1" name="Google Shape;581;p58"/>
          <p:cNvSpPr txBox="1"/>
          <p:nvPr/>
        </p:nvSpPr>
        <p:spPr>
          <a:xfrm>
            <a:off x="3789713" y="1876838"/>
            <a:ext cx="31143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a:t>
            </a:r>
            <a:r>
              <a:rPr b="1" lang="es-ES" sz="1900">
                <a:solidFill>
                  <a:srgbClr val="4A86E8"/>
                </a:solidFill>
                <a:latin typeface="Calibri"/>
                <a:ea typeface="Calibri"/>
                <a:cs typeface="Calibri"/>
                <a:sym typeface="Calibri"/>
              </a:rPr>
              <a:t> (51%)</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a:t>
            </a:r>
            <a:r>
              <a:rPr b="1" lang="es-ES" sz="1900">
                <a:solidFill>
                  <a:srgbClr val="4A86E8"/>
                </a:solidFill>
                <a:latin typeface="Calibri"/>
                <a:ea typeface="Calibri"/>
                <a:cs typeface="Calibri"/>
                <a:sym typeface="Calibri"/>
              </a:rPr>
              <a:t> (32%)</a:t>
            </a:r>
            <a:endParaRPr>
              <a:latin typeface="Calibri"/>
              <a:ea typeface="Calibri"/>
              <a:cs typeface="Calibri"/>
              <a:sym typeface="Calibri"/>
            </a:endParaRPr>
          </a:p>
        </p:txBody>
      </p:sp>
      <p:sp>
        <p:nvSpPr>
          <p:cNvPr id="582" name="Google Shape;582;p58"/>
          <p:cNvSpPr txBox="1"/>
          <p:nvPr/>
        </p:nvSpPr>
        <p:spPr>
          <a:xfrm>
            <a:off x="7493938" y="1876850"/>
            <a:ext cx="31143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a:t>
            </a:r>
            <a:r>
              <a:rPr b="1" lang="es-ES" sz="1900">
                <a:solidFill>
                  <a:srgbClr val="4A86E8"/>
                </a:solidFill>
                <a:latin typeface="Calibri"/>
                <a:ea typeface="Calibri"/>
                <a:cs typeface="Calibri"/>
                <a:sym typeface="Calibri"/>
              </a:rPr>
              <a:t> (60%)</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a:t>
            </a:r>
            <a:r>
              <a:rPr b="1" lang="es-ES" sz="1900">
                <a:solidFill>
                  <a:srgbClr val="4A86E8"/>
                </a:solidFill>
                <a:latin typeface="Calibri"/>
                <a:ea typeface="Calibri"/>
                <a:cs typeface="Calibri"/>
                <a:sym typeface="Calibri"/>
              </a:rPr>
              <a:t> (44%)</a:t>
            </a:r>
            <a:endParaRPr b="1" sz="1900">
              <a:solidFill>
                <a:srgbClr val="4A86E8"/>
              </a:solidFill>
              <a:latin typeface="Calibri"/>
              <a:ea typeface="Calibri"/>
              <a:cs typeface="Calibri"/>
              <a:sym typeface="Calibri"/>
            </a:endParaRPr>
          </a:p>
        </p:txBody>
      </p:sp>
      <p:sp>
        <p:nvSpPr>
          <p:cNvPr id="583" name="Google Shape;583;p58"/>
          <p:cNvSpPr txBox="1"/>
          <p:nvPr/>
        </p:nvSpPr>
        <p:spPr>
          <a:xfrm>
            <a:off x="3789713" y="38267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(64%)</a:t>
            </a:r>
            <a:endParaRPr>
              <a:latin typeface="Calibri"/>
              <a:ea typeface="Calibri"/>
              <a:cs typeface="Calibri"/>
              <a:sym typeface="Calibri"/>
            </a:endParaRPr>
          </a:p>
        </p:txBody>
      </p:sp>
      <p:sp>
        <p:nvSpPr>
          <p:cNvPr id="584" name="Google Shape;584;p58"/>
          <p:cNvSpPr txBox="1"/>
          <p:nvPr/>
        </p:nvSpPr>
        <p:spPr>
          <a:xfrm>
            <a:off x="7493938" y="38267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(68%)</a:t>
            </a:r>
            <a:endParaRPr b="1" sz="1900">
              <a:solidFill>
                <a:srgbClr val="4A86E8"/>
              </a:solidFill>
              <a:latin typeface="Calibri"/>
              <a:ea typeface="Calibri"/>
              <a:cs typeface="Calibri"/>
              <a:sym typeface="Calibri"/>
            </a:endParaRPr>
          </a:p>
        </p:txBody>
      </p:sp>
      <p:sp>
        <p:nvSpPr>
          <p:cNvPr id="585" name="Google Shape;585;p58"/>
          <p:cNvSpPr txBox="1"/>
          <p:nvPr/>
        </p:nvSpPr>
        <p:spPr>
          <a:xfrm>
            <a:off x="3789713" y="54841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2900" lvl="0" marL="914400" rtl="0" algn="just">
              <a:spcBef>
                <a:spcPts val="0"/>
              </a:spcBef>
              <a:spcAft>
                <a:spcPts val="0"/>
              </a:spcAft>
              <a:buClr>
                <a:srgbClr val="000000"/>
              </a:buClr>
              <a:buSzPts val="1800"/>
              <a:buFont typeface="Calibri"/>
              <a:buChar char="➔"/>
            </a:pPr>
            <a:r>
              <a:rPr lang="es-ES" sz="1800">
                <a:solidFill>
                  <a:srgbClr val="000000"/>
                </a:solidFill>
                <a:latin typeface="Calibri"/>
                <a:ea typeface="Calibri"/>
                <a:cs typeface="Calibri"/>
                <a:sym typeface="Calibri"/>
              </a:rPr>
              <a:t>Calidad-precio </a:t>
            </a:r>
            <a:r>
              <a:rPr b="1" lang="es-ES" sz="1900">
                <a:solidFill>
                  <a:srgbClr val="4A86E8"/>
                </a:solidFill>
                <a:latin typeface="Calibri"/>
                <a:ea typeface="Calibri"/>
                <a:cs typeface="Calibri"/>
                <a:sym typeface="Calibri"/>
              </a:rPr>
              <a:t>(58%)</a:t>
            </a:r>
            <a:endParaRPr b="1" sz="1900">
              <a:solidFill>
                <a:srgbClr val="4A86E8"/>
              </a:solidFill>
              <a:latin typeface="Calibri"/>
              <a:ea typeface="Calibri"/>
              <a:cs typeface="Calibri"/>
              <a:sym typeface="Calibri"/>
            </a:endParaRPr>
          </a:p>
        </p:txBody>
      </p:sp>
      <p:sp>
        <p:nvSpPr>
          <p:cNvPr id="586" name="Google Shape;586;p58"/>
          <p:cNvSpPr txBox="1"/>
          <p:nvPr/>
        </p:nvSpPr>
        <p:spPr>
          <a:xfrm>
            <a:off x="7493938" y="54841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2900" lvl="0" marL="914400" rtl="0" algn="just">
              <a:spcBef>
                <a:spcPts val="0"/>
              </a:spcBef>
              <a:spcAft>
                <a:spcPts val="0"/>
              </a:spcAft>
              <a:buClr>
                <a:srgbClr val="000000"/>
              </a:buClr>
              <a:buSzPts val="1800"/>
              <a:buFont typeface="Calibri"/>
              <a:buChar char="➔"/>
            </a:pPr>
            <a:r>
              <a:rPr lang="es-ES" sz="1800">
                <a:solidFill>
                  <a:srgbClr val="000000"/>
                </a:solidFill>
                <a:latin typeface="Calibri"/>
                <a:ea typeface="Calibri"/>
                <a:cs typeface="Calibri"/>
                <a:sym typeface="Calibri"/>
              </a:rPr>
              <a:t>Calidad-precio</a:t>
            </a:r>
            <a:r>
              <a:rPr b="1" lang="es-ES" sz="1900">
                <a:solidFill>
                  <a:srgbClr val="4A86E8"/>
                </a:solidFill>
                <a:latin typeface="Calibri"/>
                <a:ea typeface="Calibri"/>
                <a:cs typeface="Calibri"/>
                <a:sym typeface="Calibri"/>
              </a:rPr>
              <a:t> (66%)</a:t>
            </a:r>
            <a:endParaRPr b="1" sz="1900">
              <a:solidFill>
                <a:srgbClr val="4A86E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93" name="Google Shape;593;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4" name="Google Shape;594;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5" name="Google Shape;595;p59"/>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6" name="Google Shape;596;p59"/>
          <p:cNvSpPr txBox="1"/>
          <p:nvPr/>
        </p:nvSpPr>
        <p:spPr>
          <a:xfrm>
            <a:off x="328500" y="722350"/>
            <a:ext cx="11535000" cy="571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Propuesta de Valor</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(89%)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(86%)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Instalaciones</a:t>
            </a:r>
            <a:r>
              <a:rPr lang="es-ES" sz="1900">
                <a:solidFill>
                  <a:srgbClr val="000000"/>
                </a:solidFill>
                <a:latin typeface="Calibri"/>
                <a:ea typeface="Calibri"/>
                <a:cs typeface="Calibri"/>
                <a:sym typeface="Calibri"/>
              </a:rPr>
              <a:t>, promotores: </a:t>
            </a:r>
            <a:endParaRPr sz="1900">
              <a:solidFill>
                <a:srgbClr val="000000"/>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Limpieza-centro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(82%)</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Limpieza-aseo</a:t>
            </a:r>
            <a:r>
              <a:rPr b="1" lang="es-ES" sz="1900">
                <a:solidFill>
                  <a:srgbClr val="4A86E8"/>
                </a:solidFill>
                <a:latin typeface="Calibri"/>
                <a:ea typeface="Calibri"/>
                <a:cs typeface="Calibri"/>
                <a:sym typeface="Calibri"/>
              </a:rPr>
              <a:t> (92%)</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Conservación </a:t>
            </a:r>
            <a:r>
              <a:rPr b="1" lang="es-ES" sz="1900">
                <a:solidFill>
                  <a:srgbClr val="4A86E8"/>
                </a:solidFill>
                <a:latin typeface="Calibri"/>
                <a:ea typeface="Calibri"/>
                <a:cs typeface="Calibri"/>
                <a:sym typeface="Calibri"/>
              </a:rPr>
              <a:t>(82%)</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Servicio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Tranquilidad</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(76%)</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Amabilidad</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(76%)</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Información</a:t>
            </a:r>
            <a:r>
              <a:rPr b="1" lang="es-ES" sz="1900">
                <a:solidFill>
                  <a:srgbClr val="4A86E8"/>
                </a:solidFill>
                <a:latin typeface="Calibri"/>
                <a:ea typeface="Calibri"/>
                <a:cs typeface="Calibri"/>
                <a:sym typeface="Calibri"/>
              </a:rPr>
              <a:t> (53%)</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T</a:t>
            </a:r>
            <a:r>
              <a:rPr lang="es-ES" sz="1900">
                <a:latin typeface="Calibri"/>
                <a:ea typeface="Calibri"/>
                <a:cs typeface="Calibri"/>
                <a:sym typeface="Calibri"/>
              </a:rPr>
              <a:t>iempo-espera</a:t>
            </a:r>
            <a:r>
              <a:rPr b="1" lang="es-ES" sz="1900">
                <a:solidFill>
                  <a:srgbClr val="4A86E8"/>
                </a:solidFill>
                <a:latin typeface="Calibri"/>
                <a:ea typeface="Calibri"/>
                <a:cs typeface="Calibri"/>
                <a:sym typeface="Calibri"/>
              </a:rPr>
              <a:t> (83%) </a:t>
            </a:r>
            <a:endParaRPr sz="1900">
              <a:latin typeface="Calibri"/>
              <a:ea typeface="Calibri"/>
              <a:cs typeface="Calibri"/>
              <a:sym typeface="Calibri"/>
            </a:endParaRPr>
          </a:p>
        </p:txBody>
      </p:sp>
      <p:sp>
        <p:nvSpPr>
          <p:cNvPr id="597" name="Google Shape;597;p59"/>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9"/>
          <p:cNvSpPr txBox="1"/>
          <p:nvPr/>
        </p:nvSpPr>
        <p:spPr>
          <a:xfrm>
            <a:off x="4245875" y="4820300"/>
            <a:ext cx="31737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(72%)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(75%)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(49%)</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(82%) </a:t>
            </a:r>
            <a:endParaRPr sz="1800">
              <a:latin typeface="Calibri"/>
              <a:ea typeface="Calibri"/>
              <a:cs typeface="Calibri"/>
              <a:sym typeface="Calibri"/>
            </a:endParaRPr>
          </a:p>
        </p:txBody>
      </p:sp>
      <p:sp>
        <p:nvSpPr>
          <p:cNvPr id="599" name="Google Shape;599;p59"/>
          <p:cNvSpPr txBox="1"/>
          <p:nvPr/>
        </p:nvSpPr>
        <p:spPr>
          <a:xfrm>
            <a:off x="4245875" y="3103513"/>
            <a:ext cx="3173700" cy="1231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Limpieza-centro </a:t>
            </a:r>
            <a:r>
              <a:rPr b="1" lang="es-ES" sz="1800">
                <a:solidFill>
                  <a:srgbClr val="4A86E8"/>
                </a:solidFill>
                <a:latin typeface="Calibri"/>
                <a:ea typeface="Calibri"/>
                <a:cs typeface="Calibri"/>
                <a:sym typeface="Calibri"/>
              </a:rPr>
              <a:t>(92%)</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Limpieza-aseo</a:t>
            </a:r>
            <a:r>
              <a:rPr b="1" lang="es-ES" sz="1800">
                <a:solidFill>
                  <a:srgbClr val="4A86E8"/>
                </a:solidFill>
                <a:latin typeface="Calibri"/>
                <a:ea typeface="Calibri"/>
                <a:cs typeface="Calibri"/>
                <a:sym typeface="Calibri"/>
              </a:rPr>
              <a:t> (81%)</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Conservación </a:t>
            </a:r>
            <a:r>
              <a:rPr b="1" lang="es-ES" sz="1800">
                <a:solidFill>
                  <a:srgbClr val="4A86E8"/>
                </a:solidFill>
                <a:latin typeface="Calibri"/>
                <a:ea typeface="Calibri"/>
                <a:cs typeface="Calibri"/>
                <a:sym typeface="Calibri"/>
              </a:rPr>
              <a:t>(91%)</a:t>
            </a:r>
            <a:endParaRPr sz="1800">
              <a:latin typeface="Calibri"/>
              <a:ea typeface="Calibri"/>
              <a:cs typeface="Calibri"/>
              <a:sym typeface="Calibri"/>
            </a:endParaRPr>
          </a:p>
        </p:txBody>
      </p:sp>
      <p:sp>
        <p:nvSpPr>
          <p:cNvPr id="600" name="Google Shape;600;p59"/>
          <p:cNvSpPr txBox="1"/>
          <p:nvPr/>
        </p:nvSpPr>
        <p:spPr>
          <a:xfrm>
            <a:off x="4245875" y="1633025"/>
            <a:ext cx="31737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(89%)</a:t>
            </a:r>
            <a:endParaRPr sz="1900">
              <a:solidFill>
                <a:srgbClr val="000000"/>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(88%) </a:t>
            </a:r>
            <a:endParaRPr sz="1800">
              <a:solidFill>
                <a:srgbClr val="000000"/>
              </a:solidFill>
              <a:latin typeface="Calibri"/>
              <a:ea typeface="Calibri"/>
              <a:cs typeface="Calibri"/>
              <a:sym typeface="Calibri"/>
            </a:endParaRPr>
          </a:p>
        </p:txBody>
      </p:sp>
      <p:sp>
        <p:nvSpPr>
          <p:cNvPr id="601" name="Google Shape;601;p59"/>
          <p:cNvSpPr txBox="1"/>
          <p:nvPr/>
        </p:nvSpPr>
        <p:spPr>
          <a:xfrm>
            <a:off x="7993225" y="4820300"/>
            <a:ext cx="32319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(84%)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(84%)</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(56%)</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(94%) </a:t>
            </a:r>
            <a:endParaRPr sz="1900">
              <a:latin typeface="Calibri"/>
              <a:ea typeface="Calibri"/>
              <a:cs typeface="Calibri"/>
              <a:sym typeface="Calibri"/>
            </a:endParaRPr>
          </a:p>
        </p:txBody>
      </p:sp>
      <p:sp>
        <p:nvSpPr>
          <p:cNvPr id="602" name="Google Shape;602;p59"/>
          <p:cNvSpPr txBox="1"/>
          <p:nvPr/>
        </p:nvSpPr>
        <p:spPr>
          <a:xfrm>
            <a:off x="7993225" y="3056775"/>
            <a:ext cx="3231900" cy="1231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Limpieza-centro </a:t>
            </a:r>
            <a:r>
              <a:rPr b="1" lang="es-ES" sz="1800">
                <a:solidFill>
                  <a:srgbClr val="4A86E8"/>
                </a:solidFill>
                <a:latin typeface="Calibri"/>
                <a:ea typeface="Calibri"/>
                <a:cs typeface="Calibri"/>
                <a:sym typeface="Calibri"/>
              </a:rPr>
              <a:t>(95%)</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Limpieza-aseo</a:t>
            </a:r>
            <a:r>
              <a:rPr b="1" lang="es-ES" sz="1800">
                <a:solidFill>
                  <a:srgbClr val="4A86E8"/>
                </a:solidFill>
                <a:latin typeface="Calibri"/>
                <a:ea typeface="Calibri"/>
                <a:cs typeface="Calibri"/>
                <a:sym typeface="Calibri"/>
              </a:rPr>
              <a:t> (90%)</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Conservación </a:t>
            </a:r>
            <a:r>
              <a:rPr b="1" lang="es-ES" sz="1800">
                <a:solidFill>
                  <a:srgbClr val="4A86E8"/>
                </a:solidFill>
                <a:latin typeface="Calibri"/>
                <a:ea typeface="Calibri"/>
                <a:cs typeface="Calibri"/>
                <a:sym typeface="Calibri"/>
              </a:rPr>
              <a:t>(90%)</a:t>
            </a:r>
            <a:endParaRPr sz="1900">
              <a:latin typeface="Calibri"/>
              <a:ea typeface="Calibri"/>
              <a:cs typeface="Calibri"/>
              <a:sym typeface="Calibri"/>
            </a:endParaRPr>
          </a:p>
        </p:txBody>
      </p:sp>
      <p:sp>
        <p:nvSpPr>
          <p:cNvPr id="603" name="Google Shape;603;p59"/>
          <p:cNvSpPr txBox="1"/>
          <p:nvPr/>
        </p:nvSpPr>
        <p:spPr>
          <a:xfrm>
            <a:off x="7993225" y="1633025"/>
            <a:ext cx="31737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(93%) </a:t>
            </a:r>
            <a:endParaRPr sz="1900">
              <a:solidFill>
                <a:srgbClr val="000000"/>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(90%)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Recomendaciones…………………………………………………….17</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0" name="Google Shape;610;p60"/>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1" name="Google Shape;611;p60"/>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2" name="Google Shape;612;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3" name="Google Shape;613;p60"/>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Montañas del Fuego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 Tour-Bus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(79%)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Prof-Chofer</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(92%) </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Demostraciones </a:t>
            </a:r>
            <a:r>
              <a:rPr b="1" lang="es-ES" sz="1900">
                <a:solidFill>
                  <a:srgbClr val="4A86E8"/>
                </a:solidFill>
                <a:latin typeface="Calibri"/>
                <a:ea typeface="Calibri"/>
                <a:cs typeface="Calibri"/>
                <a:sym typeface="Calibri"/>
              </a:rPr>
              <a:t>(85%) </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Castillo de San José</a:t>
            </a:r>
            <a:r>
              <a:rPr lang="es-ES" sz="1900">
                <a:solidFill>
                  <a:srgbClr val="000000"/>
                </a:solidFill>
                <a:latin typeface="Calibri"/>
                <a:ea typeface="Calibri"/>
                <a:cs typeface="Calibri"/>
                <a:sym typeface="Calibri"/>
              </a:rPr>
              <a:t>, promotores: </a:t>
            </a:r>
            <a:endParaRPr sz="1900">
              <a:solidFill>
                <a:srgbClr val="000000"/>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Presentación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(89%)</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Temática</a:t>
            </a:r>
            <a:r>
              <a:rPr b="1" lang="es-ES" sz="1900">
                <a:solidFill>
                  <a:srgbClr val="4A86E8"/>
                </a:solidFill>
                <a:latin typeface="Calibri"/>
                <a:ea typeface="Calibri"/>
                <a:cs typeface="Calibri"/>
                <a:sym typeface="Calibri"/>
              </a:rPr>
              <a:t> (83%)</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(69%)</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Cueva de Los Verdes</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Tiempo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(89%)</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Iluminación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(86%)</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Información</a:t>
            </a:r>
            <a:r>
              <a:rPr b="1" lang="es-ES" sz="1900">
                <a:solidFill>
                  <a:srgbClr val="4A86E8"/>
                </a:solidFill>
                <a:latin typeface="Calibri"/>
                <a:ea typeface="Calibri"/>
                <a:cs typeface="Calibri"/>
                <a:sym typeface="Calibri"/>
              </a:rPr>
              <a:t> (84%)</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Prof-Guía</a:t>
            </a:r>
            <a:r>
              <a:rPr b="1" lang="es-ES" sz="1900">
                <a:solidFill>
                  <a:srgbClr val="4A86E8"/>
                </a:solidFill>
                <a:latin typeface="Calibri"/>
                <a:ea typeface="Calibri"/>
                <a:cs typeface="Calibri"/>
                <a:sym typeface="Calibri"/>
              </a:rPr>
              <a:t> (92%) </a:t>
            </a:r>
            <a:endParaRPr sz="1900">
              <a:latin typeface="Calibri"/>
              <a:ea typeface="Calibri"/>
              <a:cs typeface="Calibri"/>
              <a:sym typeface="Calibri"/>
            </a:endParaRPr>
          </a:p>
        </p:txBody>
      </p:sp>
      <p:sp>
        <p:nvSpPr>
          <p:cNvPr id="614" name="Google Shape;614;p60"/>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5" name="Google Shape;615;p60"/>
          <p:cNvSpPr txBox="1"/>
          <p:nvPr/>
        </p:nvSpPr>
        <p:spPr>
          <a:xfrm>
            <a:off x="4245875" y="5038200"/>
            <a:ext cx="3297300" cy="15699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Tiempo </a:t>
            </a:r>
            <a:r>
              <a:rPr b="1" lang="es-ES" sz="1900">
                <a:solidFill>
                  <a:srgbClr val="4A86E8"/>
                </a:solidFill>
                <a:latin typeface="Calibri"/>
                <a:ea typeface="Calibri"/>
                <a:cs typeface="Calibri"/>
                <a:sym typeface="Calibri"/>
              </a:rPr>
              <a:t>(92%)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Iluminación </a:t>
            </a:r>
            <a:r>
              <a:rPr b="1" lang="es-ES" sz="1900">
                <a:solidFill>
                  <a:srgbClr val="4A86E8"/>
                </a:solidFill>
                <a:latin typeface="Calibri"/>
                <a:ea typeface="Calibri"/>
                <a:cs typeface="Calibri"/>
                <a:sym typeface="Calibri"/>
              </a:rPr>
              <a:t>(100%)</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(100%)</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Prof-Guía</a:t>
            </a:r>
            <a:r>
              <a:rPr b="1" lang="es-ES" sz="1900">
                <a:solidFill>
                  <a:srgbClr val="4A86E8"/>
                </a:solidFill>
                <a:latin typeface="Calibri"/>
                <a:ea typeface="Calibri"/>
                <a:cs typeface="Calibri"/>
                <a:sym typeface="Calibri"/>
              </a:rPr>
              <a:t> (100%) </a:t>
            </a:r>
            <a:endParaRPr sz="1900">
              <a:solidFill>
                <a:schemeClr val="dk1"/>
              </a:solidFill>
              <a:latin typeface="Calibri"/>
              <a:ea typeface="Calibri"/>
              <a:cs typeface="Calibri"/>
              <a:sym typeface="Calibri"/>
            </a:endParaRPr>
          </a:p>
        </p:txBody>
      </p:sp>
      <p:sp>
        <p:nvSpPr>
          <p:cNvPr id="616" name="Google Shape;616;p60"/>
          <p:cNvSpPr txBox="1"/>
          <p:nvPr/>
        </p:nvSpPr>
        <p:spPr>
          <a:xfrm>
            <a:off x="4207800" y="3331875"/>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(83%)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Temática</a:t>
            </a:r>
            <a:r>
              <a:rPr b="1" lang="es-ES" sz="1900">
                <a:solidFill>
                  <a:srgbClr val="4A86E8"/>
                </a:solidFill>
                <a:latin typeface="Calibri"/>
                <a:ea typeface="Calibri"/>
                <a:cs typeface="Calibri"/>
                <a:sym typeface="Calibri"/>
              </a:rPr>
              <a:t> (83%)</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(83%)</a:t>
            </a:r>
            <a:endParaRPr sz="1800">
              <a:solidFill>
                <a:schemeClr val="dk1"/>
              </a:solidFill>
              <a:latin typeface="Calibri"/>
              <a:ea typeface="Calibri"/>
              <a:cs typeface="Calibri"/>
              <a:sym typeface="Calibri"/>
            </a:endParaRPr>
          </a:p>
        </p:txBody>
      </p:sp>
      <p:sp>
        <p:nvSpPr>
          <p:cNvPr id="617" name="Google Shape;617;p60"/>
          <p:cNvSpPr txBox="1"/>
          <p:nvPr/>
        </p:nvSpPr>
        <p:spPr>
          <a:xfrm>
            <a:off x="4245875" y="1633025"/>
            <a:ext cx="3297300" cy="1262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 Tour-Bus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Prof-Chofer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Demostraciones </a:t>
            </a:r>
            <a:r>
              <a:rPr b="1" lang="es-ES" sz="1800">
                <a:solidFill>
                  <a:srgbClr val="4A86E8"/>
                </a:solidFill>
                <a:latin typeface="Calibri"/>
                <a:ea typeface="Calibri"/>
                <a:cs typeface="Calibri"/>
                <a:sym typeface="Calibri"/>
              </a:rPr>
              <a:t>(%) </a:t>
            </a:r>
            <a:endParaRPr sz="1800">
              <a:latin typeface="Calibri"/>
              <a:ea typeface="Calibri"/>
              <a:cs typeface="Calibri"/>
              <a:sym typeface="Calibri"/>
            </a:endParaRPr>
          </a:p>
        </p:txBody>
      </p:sp>
      <p:sp>
        <p:nvSpPr>
          <p:cNvPr id="618" name="Google Shape;618;p60"/>
          <p:cNvSpPr txBox="1"/>
          <p:nvPr/>
        </p:nvSpPr>
        <p:spPr>
          <a:xfrm>
            <a:off x="7945650" y="5038200"/>
            <a:ext cx="32973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 </a:t>
            </a:r>
            <a:endParaRPr sz="1900">
              <a:latin typeface="Calibri"/>
              <a:ea typeface="Calibri"/>
              <a:cs typeface="Calibri"/>
              <a:sym typeface="Calibri"/>
            </a:endParaRPr>
          </a:p>
        </p:txBody>
      </p:sp>
      <p:sp>
        <p:nvSpPr>
          <p:cNvPr id="619" name="Google Shape;619;p60"/>
          <p:cNvSpPr txBox="1"/>
          <p:nvPr/>
        </p:nvSpPr>
        <p:spPr>
          <a:xfrm>
            <a:off x="7993225" y="3331863"/>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Temática</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620" name="Google Shape;620;p60"/>
          <p:cNvSpPr txBox="1"/>
          <p:nvPr/>
        </p:nvSpPr>
        <p:spPr>
          <a:xfrm>
            <a:off x="7993225" y="1633025"/>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(Q4_2020):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 Tour-Bus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Prof-Chofer </a:t>
            </a:r>
            <a:r>
              <a:rPr b="1" lang="es-ES" sz="1900">
                <a:solidFill>
                  <a:srgbClr val="4A86E8"/>
                </a:solidFill>
                <a:latin typeface="Calibri"/>
                <a:ea typeface="Calibri"/>
                <a:cs typeface="Calibri"/>
                <a:sym typeface="Calibri"/>
              </a:rPr>
              <a:t>(%)</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800">
                <a:solidFill>
                  <a:schemeClr val="dk1"/>
                </a:solidFill>
                <a:latin typeface="Calibri"/>
                <a:ea typeface="Calibri"/>
                <a:cs typeface="Calibri"/>
                <a:sym typeface="Calibri"/>
              </a:rPr>
              <a:t>Demostraciones </a:t>
            </a:r>
            <a:r>
              <a:rPr b="1" lang="es-ES" sz="1800">
                <a:solidFill>
                  <a:srgbClr val="4A86E8"/>
                </a:solidFill>
                <a:latin typeface="Calibri"/>
                <a:ea typeface="Calibri"/>
                <a:cs typeface="Calibri"/>
                <a:sym typeface="Calibri"/>
              </a:rPr>
              <a:t>(%) </a:t>
            </a:r>
            <a:r>
              <a:rPr b="1" lang="es-ES" sz="1900">
                <a:solidFill>
                  <a:srgbClr val="4A86E8"/>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7" name="Google Shape;627;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8" name="Google Shape;628;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9" name="Google Shape;629;p61"/>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0" name="Google Shape;630;p61"/>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Clientes/menciones </a:t>
            </a:r>
            <a:r>
              <a:rPr lang="es-ES" sz="1900">
                <a:latin typeface="Calibri"/>
                <a:ea typeface="Calibri"/>
                <a:cs typeface="Calibri"/>
                <a:sym typeface="Calibri"/>
              </a:rPr>
              <a:t>por centro</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latin typeface="Calibri"/>
                <a:ea typeface="Calibri"/>
                <a:cs typeface="Calibri"/>
                <a:sym typeface="Calibri"/>
              </a:rPr>
              <a:t>Mirador</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(20/28)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latin typeface="Calibri"/>
                <a:ea typeface="Calibri"/>
                <a:cs typeface="Calibri"/>
                <a:sym typeface="Calibri"/>
              </a:rPr>
              <a:t>Jameos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(11/17) </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Jardín </a:t>
            </a:r>
            <a:r>
              <a:rPr b="1" lang="es-ES" sz="1900">
                <a:solidFill>
                  <a:srgbClr val="4A86E8"/>
                </a:solidFill>
                <a:latin typeface="Calibri"/>
                <a:ea typeface="Calibri"/>
                <a:cs typeface="Calibri"/>
                <a:sym typeface="Calibri"/>
              </a:rPr>
              <a:t>(30/41) </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Cueva </a:t>
            </a:r>
            <a:r>
              <a:rPr b="1" lang="es-ES" sz="1900">
                <a:solidFill>
                  <a:srgbClr val="4A86E8"/>
                </a:solidFill>
                <a:latin typeface="Calibri"/>
                <a:ea typeface="Calibri"/>
                <a:cs typeface="Calibri"/>
                <a:sym typeface="Calibri"/>
              </a:rPr>
              <a:t>(4/5)</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MIAC</a:t>
            </a:r>
            <a:r>
              <a:rPr b="1" lang="es-ES" sz="1900">
                <a:solidFill>
                  <a:srgbClr val="4A86E8"/>
                </a:solidFill>
                <a:latin typeface="Calibri"/>
                <a:ea typeface="Calibri"/>
                <a:cs typeface="Calibri"/>
                <a:sym typeface="Calibri"/>
              </a:rPr>
              <a:t> (2/ 3))</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b="1" lang="es-ES" sz="1900">
                <a:solidFill>
                  <a:srgbClr val="4A86E8"/>
                </a:solidFill>
                <a:latin typeface="Calibri"/>
                <a:ea typeface="Calibri"/>
                <a:cs typeface="Calibri"/>
                <a:sym typeface="Calibri"/>
              </a:rPr>
              <a:t>Total centros</a:t>
            </a:r>
            <a:r>
              <a:rPr b="1" lang="es-ES" sz="1900">
                <a:solidFill>
                  <a:schemeClr val="accent6"/>
                </a:solidFill>
                <a:latin typeface="Calibri"/>
                <a:ea typeface="Calibri"/>
                <a:cs typeface="Calibri"/>
                <a:sym typeface="Calibri"/>
              </a:rPr>
              <a:t> (67/94)</a:t>
            </a:r>
            <a:endParaRPr b="1" sz="1900">
              <a:solidFill>
                <a:schemeClr val="accent6"/>
              </a:solidFill>
              <a:latin typeface="Calibri"/>
              <a:ea typeface="Calibri"/>
              <a:cs typeface="Calibri"/>
              <a:sym typeface="Calibri"/>
            </a:endParaRPr>
          </a:p>
          <a:p>
            <a:pPr indent="0" lvl="0" marL="0" rtl="0" algn="just">
              <a:spcBef>
                <a:spcPts val="0"/>
              </a:spcBef>
              <a:spcAft>
                <a:spcPts val="0"/>
              </a:spcAft>
              <a:buNone/>
            </a:pPr>
            <a:r>
              <a:rPr lang="es-ES" sz="1800">
                <a:solidFill>
                  <a:schemeClr val="accent6"/>
                </a:solidFill>
                <a:latin typeface="Calibri"/>
                <a:ea typeface="Calibri"/>
                <a:cs typeface="Calibri"/>
                <a:sym typeface="Calibri"/>
              </a:rPr>
              <a:t>                  Respecto total/clientes  (10.5%)</a:t>
            </a:r>
            <a:endParaRPr sz="1800">
              <a:solidFill>
                <a:schemeClr val="accent6"/>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(27%)</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latin typeface="Calibri"/>
                <a:ea typeface="Calibri"/>
                <a:cs typeface="Calibri"/>
                <a:sym typeface="Calibri"/>
              </a:rPr>
              <a:t>Precio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(20</a:t>
            </a:r>
            <a:r>
              <a:rPr b="1" lang="es-ES" sz="1900">
                <a:solidFill>
                  <a:srgbClr val="4A86E8"/>
                </a:solidFill>
                <a:latin typeface="Calibri"/>
                <a:ea typeface="Calibri"/>
                <a:cs typeface="Calibri"/>
                <a:sym typeface="Calibri"/>
              </a:rPr>
              <a:t>%</a:t>
            </a:r>
            <a:r>
              <a:rPr b="1" lang="es-ES" sz="1900">
                <a:solidFill>
                  <a:srgbClr val="4A86E8"/>
                </a:solidFill>
                <a:latin typeface="Calibri"/>
                <a:ea typeface="Calibri"/>
                <a:cs typeface="Calibri"/>
                <a:sym typeface="Calibri"/>
              </a:rPr>
              <a:t>)</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latin typeface="Calibri"/>
                <a:ea typeface="Calibri"/>
                <a:cs typeface="Calibri"/>
                <a:sym typeface="Calibri"/>
              </a:rPr>
              <a:t>Propuesta de valo</a:t>
            </a:r>
            <a:r>
              <a:rPr b="1" lang="es-ES" sz="1900">
                <a:solidFill>
                  <a:srgbClr val="4A86E8"/>
                </a:solidFill>
                <a:latin typeface="Calibri"/>
                <a:ea typeface="Calibri"/>
                <a:cs typeface="Calibri"/>
                <a:sym typeface="Calibri"/>
              </a:rPr>
              <a:t>r (17%)</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chemeClr val="dk1"/>
              </a:buClr>
              <a:buSzPts val="1900"/>
              <a:buFont typeface="Calibri"/>
              <a:buChar char="➔"/>
            </a:pPr>
            <a:r>
              <a:rPr lang="es-ES" sz="1900">
                <a:latin typeface="Calibri"/>
                <a:ea typeface="Calibri"/>
                <a:cs typeface="Calibri"/>
                <a:sym typeface="Calibri"/>
              </a:rPr>
              <a:t>Expectativas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a:t>
            </a:r>
            <a:r>
              <a:rPr b="1" lang="es-ES" sz="1900">
                <a:solidFill>
                  <a:srgbClr val="4A86E8"/>
                </a:solidFill>
                <a:latin typeface="Calibri"/>
                <a:ea typeface="Calibri"/>
                <a:cs typeface="Calibri"/>
                <a:sym typeface="Calibri"/>
              </a:rPr>
              <a:t>%</a:t>
            </a:r>
            <a:r>
              <a:rPr b="1" lang="es-ES" sz="1900">
                <a:solidFill>
                  <a:srgbClr val="4A86E8"/>
                </a:solidFill>
                <a:latin typeface="Calibri"/>
                <a:ea typeface="Calibri"/>
                <a:cs typeface="Calibri"/>
                <a:sym typeface="Calibri"/>
              </a:rPr>
              <a:t>)</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Accesibilidad </a:t>
            </a:r>
            <a:r>
              <a:rPr b="1" lang="es-ES" sz="1900">
                <a:solidFill>
                  <a:srgbClr val="4A86E8"/>
                </a:solidFill>
                <a:latin typeface="Calibri"/>
                <a:ea typeface="Calibri"/>
                <a:cs typeface="Calibri"/>
                <a:sym typeface="Calibri"/>
              </a:rPr>
              <a:t>(5%)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31" name="Google Shape;631;p61"/>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2" name="Google Shape;632;p61"/>
          <p:cNvSpPr txBox="1"/>
          <p:nvPr/>
        </p:nvSpPr>
        <p:spPr>
          <a:xfrm>
            <a:off x="5130675" y="4159825"/>
            <a:ext cx="3649500" cy="1862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Precio </a:t>
            </a:r>
            <a:r>
              <a:rPr b="1" lang="es-ES" sz="1900">
                <a:solidFill>
                  <a:srgbClr val="4A86E8"/>
                </a:solidFill>
                <a:latin typeface="Calibri"/>
                <a:ea typeface="Calibri"/>
                <a:cs typeface="Calibri"/>
                <a:sym typeface="Calibri"/>
              </a:rPr>
              <a:t>(22%)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Otros </a:t>
            </a:r>
            <a:r>
              <a:rPr b="1" lang="es-ES" sz="1900">
                <a:solidFill>
                  <a:srgbClr val="4A86E8"/>
                </a:solidFill>
                <a:latin typeface="Calibri"/>
                <a:ea typeface="Calibri"/>
                <a:cs typeface="Calibri"/>
                <a:sym typeface="Calibri"/>
              </a:rPr>
              <a:t>(15%)</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(13%)</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Clima</a:t>
            </a:r>
            <a:r>
              <a:rPr b="1" lang="es-ES" sz="1900">
                <a:solidFill>
                  <a:srgbClr val="4A86E8"/>
                </a:solidFill>
                <a:latin typeface="Calibri"/>
                <a:ea typeface="Calibri"/>
                <a:cs typeface="Calibri"/>
                <a:sym typeface="Calibri"/>
              </a:rPr>
              <a:t> (9%)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Seguridad/vigilancia </a:t>
            </a:r>
            <a:r>
              <a:rPr b="1" lang="es-ES" sz="1900">
                <a:solidFill>
                  <a:srgbClr val="4A86E8"/>
                </a:solidFill>
                <a:latin typeface="Calibri"/>
                <a:ea typeface="Calibri"/>
                <a:cs typeface="Calibri"/>
                <a:sym typeface="Calibri"/>
              </a:rPr>
              <a:t> (9%) </a:t>
            </a:r>
            <a:endParaRPr sz="1900">
              <a:solidFill>
                <a:schemeClr val="dk1"/>
              </a:solidFill>
              <a:latin typeface="Calibri"/>
              <a:ea typeface="Calibri"/>
              <a:cs typeface="Calibri"/>
              <a:sym typeface="Calibri"/>
            </a:endParaRPr>
          </a:p>
        </p:txBody>
      </p:sp>
      <p:sp>
        <p:nvSpPr>
          <p:cNvPr id="633" name="Google Shape;633;p61"/>
          <p:cNvSpPr txBox="1"/>
          <p:nvPr/>
        </p:nvSpPr>
        <p:spPr>
          <a:xfrm>
            <a:off x="5130675" y="1568200"/>
            <a:ext cx="3649500" cy="2062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(Q3_2021):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Mirador </a:t>
            </a:r>
            <a:r>
              <a:rPr b="1" lang="es-ES" sz="1800">
                <a:solidFill>
                  <a:srgbClr val="4A86E8"/>
                </a:solidFill>
                <a:latin typeface="Calibri"/>
                <a:ea typeface="Calibri"/>
                <a:cs typeface="Calibri"/>
                <a:sym typeface="Calibri"/>
              </a:rPr>
              <a:t>(42/51) </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Jameos </a:t>
            </a:r>
            <a:r>
              <a:rPr b="1" lang="es-ES" sz="1800">
                <a:solidFill>
                  <a:srgbClr val="4A86E8"/>
                </a:solidFill>
                <a:latin typeface="Calibri"/>
                <a:ea typeface="Calibri"/>
                <a:cs typeface="Calibri"/>
                <a:sym typeface="Calibri"/>
              </a:rPr>
              <a:t>(21/33) </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Jardín </a:t>
            </a:r>
            <a:r>
              <a:rPr b="1" lang="es-ES" sz="1800">
                <a:solidFill>
                  <a:srgbClr val="4A86E8"/>
                </a:solidFill>
                <a:latin typeface="Calibri"/>
                <a:ea typeface="Calibri"/>
                <a:cs typeface="Calibri"/>
                <a:sym typeface="Calibri"/>
              </a:rPr>
              <a:t>(13/18) </a:t>
            </a:r>
            <a:endParaRPr b="1" sz="18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Cueva </a:t>
            </a:r>
            <a:r>
              <a:rPr b="1" lang="es-ES" sz="1800">
                <a:solidFill>
                  <a:srgbClr val="4A86E8"/>
                </a:solidFill>
                <a:latin typeface="Calibri"/>
                <a:ea typeface="Calibri"/>
                <a:cs typeface="Calibri"/>
                <a:sym typeface="Calibri"/>
              </a:rPr>
              <a:t>(1/1)</a:t>
            </a:r>
            <a:endParaRPr b="1" sz="18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b="1" lang="es-ES" sz="1800">
                <a:solidFill>
                  <a:srgbClr val="4A86E8"/>
                </a:solidFill>
                <a:latin typeface="Calibri"/>
                <a:ea typeface="Calibri"/>
                <a:cs typeface="Calibri"/>
                <a:sym typeface="Calibri"/>
              </a:rPr>
              <a:t>Total centros</a:t>
            </a:r>
            <a:r>
              <a:rPr b="1" lang="es-ES" sz="1800">
                <a:solidFill>
                  <a:schemeClr val="accent6"/>
                </a:solidFill>
                <a:latin typeface="Calibri"/>
                <a:ea typeface="Calibri"/>
                <a:cs typeface="Calibri"/>
                <a:sym typeface="Calibri"/>
              </a:rPr>
              <a:t> (77/103)</a:t>
            </a:r>
            <a:endParaRPr b="1" sz="1800">
              <a:solidFill>
                <a:schemeClr val="accent6"/>
              </a:solidFill>
              <a:latin typeface="Calibri"/>
              <a:ea typeface="Calibri"/>
              <a:cs typeface="Calibri"/>
              <a:sym typeface="Calibri"/>
            </a:endParaRPr>
          </a:p>
          <a:p>
            <a:pPr indent="0" lvl="0" marL="0" rtl="0" algn="just">
              <a:spcBef>
                <a:spcPts val="0"/>
              </a:spcBef>
              <a:spcAft>
                <a:spcPts val="0"/>
              </a:spcAft>
              <a:buNone/>
            </a:pPr>
            <a:r>
              <a:rPr lang="es-ES" sz="1800">
                <a:solidFill>
                  <a:schemeClr val="accent6"/>
                </a:solidFill>
                <a:latin typeface="Calibri"/>
                <a:ea typeface="Calibri"/>
                <a:cs typeface="Calibri"/>
                <a:sym typeface="Calibri"/>
              </a:rPr>
              <a:t>                </a:t>
            </a:r>
            <a:r>
              <a:rPr lang="es-ES" sz="1700">
                <a:solidFill>
                  <a:schemeClr val="accent6"/>
                </a:solidFill>
                <a:latin typeface="Calibri"/>
                <a:ea typeface="Calibri"/>
                <a:cs typeface="Calibri"/>
                <a:sym typeface="Calibri"/>
              </a:rPr>
              <a:t>Respecto total/clientes  (11%)</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40" name="Google Shape;640;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1" name="Google Shape;641;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2" name="Google Shape;642;p62"/>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43" name="Google Shape;643;p62"/>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Dado que la muestra no es representativa se </a:t>
            </a:r>
            <a:r>
              <a:rPr lang="es-ES" sz="1900">
                <a:latin typeface="Calibri"/>
                <a:ea typeface="Calibri"/>
                <a:cs typeface="Calibri"/>
                <a:sym typeface="Calibri"/>
              </a:rPr>
              <a:t>recomienda</a:t>
            </a:r>
            <a:r>
              <a:rPr lang="es-ES" sz="1900">
                <a:latin typeface="Calibri"/>
                <a:ea typeface="Calibri"/>
                <a:cs typeface="Calibri"/>
                <a:sym typeface="Calibri"/>
              </a:rPr>
              <a:t> trabajar en la mejora de la tasa de respuesta de </a:t>
            </a:r>
            <a:r>
              <a:rPr lang="es-ES" sz="1900">
                <a:latin typeface="Calibri"/>
                <a:ea typeface="Calibri"/>
                <a:cs typeface="Calibri"/>
                <a:sym typeface="Calibri"/>
              </a:rPr>
              <a:t>cuestionarios</a:t>
            </a:r>
            <a:r>
              <a:rPr lang="es-ES" sz="1900">
                <a:latin typeface="Calibri"/>
                <a:ea typeface="Calibri"/>
                <a:cs typeface="Calibri"/>
                <a:sym typeface="Calibri"/>
              </a:rPr>
              <a:t> para poder hacer acciones de mejora respecto a las conclusiones obtenidas.</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44" name="Google Shape;644;p62"/>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010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1</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12</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21</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635</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517770" y="4433711"/>
            <a:ext cx="106566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6,2 %  NC 95%</a:t>
            </a:r>
            <a:endParaRPr>
              <a:solidFill>
                <a:srgbClr val="0000FF"/>
              </a:solidFill>
            </a:endParaRPr>
          </a:p>
        </p:txBody>
      </p:sp>
      <p:sp>
        <p:nvSpPr>
          <p:cNvPr id="333" name="Google Shape;333;p43"/>
          <p:cNvSpPr/>
          <p:nvPr/>
        </p:nvSpPr>
        <p:spPr>
          <a:xfrm>
            <a:off x="1808926" y="4501364"/>
            <a:ext cx="642942" cy="285752"/>
          </a:xfrm>
          <a:prstGeom prst="roundRect">
            <a:avLst>
              <a:gd fmla="val 16667" name="adj"/>
            </a:avLst>
          </a:prstGeom>
          <a:solidFill>
            <a:srgbClr val="BFBFBF"/>
          </a:solidFill>
          <a:ln>
            <a:noFill/>
          </a:ln>
          <a:effectLst>
            <a:outerShdw blurRad="40000" rotWithShape="0" dir="5400000" dist="23000">
              <a:srgbClr val="000000">
                <a:alpha val="0"/>
              </a:srgbClr>
            </a:outerShdw>
          </a:effectLst>
        </p:spPr>
        <p:txBody>
          <a:bodyPr anchorCtr="0" anchor="t" bIns="0" lIns="0" spcFirstLastPara="1" rIns="0" wrap="square" tIns="0">
            <a:noAutofit/>
          </a:bodyPr>
          <a:lstStyle/>
          <a:p>
            <a:pPr indent="0" lvl="0" marL="0" marR="0" rtl="0" algn="l">
              <a:lnSpc>
                <a:spcPct val="110000"/>
              </a:lnSpc>
              <a:spcBef>
                <a:spcPts val="0"/>
              </a:spcBef>
              <a:spcAft>
                <a:spcPts val="0"/>
              </a:spcAft>
              <a:buClr>
                <a:srgbClr val="0070C0"/>
              </a:buClr>
              <a:buSzPts val="1600"/>
              <a:buFont typeface="Quattrocento Sans"/>
              <a:buNone/>
            </a:pPr>
            <a:r>
              <a:rPr b="1" lang="es-ES" sz="1600">
                <a:solidFill>
                  <a:srgbClr val="0000FF"/>
                </a:solidFill>
                <a:latin typeface="Quattrocento Sans"/>
                <a:ea typeface="Quattrocento Sans"/>
                <a:cs typeface="Quattrocento Sans"/>
                <a:sym typeface="Quattrocento Sans"/>
              </a:rPr>
              <a:t>3.9</a:t>
            </a:r>
            <a:r>
              <a:rPr b="1" i="0" lang="es-ES" sz="1600" u="none" cap="none" strike="noStrike">
                <a:solidFill>
                  <a:srgbClr val="0000FF"/>
                </a:solidFill>
                <a:latin typeface="Quattrocento Sans"/>
                <a:ea typeface="Quattrocento Sans"/>
                <a:cs typeface="Quattrocento Sans"/>
                <a:sym typeface="Quattrocento Sans"/>
              </a:rPr>
              <a:t>%</a:t>
            </a:r>
            <a:endParaRPr>
              <a:solidFill>
                <a:srgbClr val="0000FF"/>
              </a:solidFill>
            </a:endParaRPr>
          </a:p>
        </p:txBody>
      </p:sp>
      <p:grpSp>
        <p:nvGrpSpPr>
          <p:cNvPr id="334" name="Google Shape;334;p43"/>
          <p:cNvGrpSpPr/>
          <p:nvPr/>
        </p:nvGrpSpPr>
        <p:grpSpPr>
          <a:xfrm>
            <a:off x="3907795" y="3690150"/>
            <a:ext cx="7618328" cy="2123975"/>
            <a:chOff x="4093438" y="3717505"/>
            <a:chExt cx="7618328" cy="2123975"/>
          </a:xfrm>
        </p:grpSpPr>
        <p:sp>
          <p:nvSpPr>
            <p:cNvPr id="335" name="Google Shape;335;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89</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30</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17.9</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8" name="Google Shape;338;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262</a:t>
              </a:r>
              <a:endParaRPr b="1" i="0" sz="2100" u="none" cap="none" strike="noStrike">
                <a:solidFill>
                  <a:srgbClr val="0070C0"/>
                </a:solidFill>
                <a:latin typeface="Quattrocento Sans"/>
                <a:ea typeface="Quattrocento Sans"/>
                <a:cs typeface="Quattrocento Sans"/>
                <a:sym typeface="Quattrocento Sans"/>
              </a:endParaRPr>
            </a:p>
          </p:txBody>
        </p:sp>
        <p:sp>
          <p:nvSpPr>
            <p:cNvPr id="342" name="Google Shape;342;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3" name="Google Shape;343;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14</a:t>
              </a:r>
              <a:endParaRPr b="1" i="0" sz="2100" u="none" cap="none" strike="noStrike">
                <a:solidFill>
                  <a:srgbClr val="0070C0"/>
                </a:solidFill>
                <a:latin typeface="Quattrocento Sans"/>
                <a:ea typeface="Quattrocento Sans"/>
                <a:cs typeface="Quattrocento Sans"/>
                <a:sym typeface="Quattrocento Sans"/>
              </a:endParaRPr>
            </a:p>
          </p:txBody>
        </p:sp>
        <p:sp>
          <p:nvSpPr>
            <p:cNvPr id="344" name="Google Shape;344;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5" name="Google Shape;345;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15.9%</a:t>
              </a:r>
              <a:endParaRPr>
                <a:solidFill>
                  <a:srgbClr val="FF0000"/>
                </a:solidFill>
              </a:endParaRPr>
            </a:p>
          </p:txBody>
        </p:sp>
        <p:sp>
          <p:nvSpPr>
            <p:cNvPr id="346" name="Google Shape;346;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10.4</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7" name="Google Shape;347;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6.0%</a:t>
              </a:r>
              <a:endParaRPr/>
            </a:p>
          </p:txBody>
        </p:sp>
        <p:sp>
          <p:nvSpPr>
            <p:cNvPr id="348" name="Google Shape;348;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26.2%</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9" name="Google Shape;349;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202</a:t>
              </a:r>
              <a:endParaRPr b="1" sz="2100">
                <a:solidFill>
                  <a:srgbClr val="0070C0"/>
                </a:solidFill>
                <a:latin typeface="Quattrocento Sans"/>
                <a:ea typeface="Quattrocento Sans"/>
                <a:cs typeface="Quattrocento Sans"/>
                <a:sym typeface="Quattrocento Sans"/>
              </a:endParaRPr>
            </a:p>
          </p:txBody>
        </p:sp>
        <p:sp>
          <p:nvSpPr>
            <p:cNvPr id="350" name="Google Shape;350;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1" name="Google Shape;351;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6.9%</a:t>
              </a:r>
              <a:endParaRPr>
                <a:solidFill>
                  <a:srgbClr val="FF0000"/>
                </a:solidFill>
              </a:endParaRPr>
            </a:p>
          </p:txBody>
        </p:sp>
        <p:sp>
          <p:nvSpPr>
            <p:cNvPr id="352" name="Google Shape;352;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38</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8" name="Google Shape;358;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9" name="Google Shape;359;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0" name="Google Shape;360;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1" name="Google Shape;361;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37%</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56 %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2" name="Google Shape;362;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3" name="Google Shape;363;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4" name="Google Shape;364;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1" name="Google Shape;371;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2" name="Google Shape;372;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3" name="Google Shape;373;p45"/>
          <p:cNvGrpSpPr/>
          <p:nvPr/>
        </p:nvGrpSpPr>
        <p:grpSpPr>
          <a:xfrm>
            <a:off x="653744" y="1500968"/>
            <a:ext cx="12720121" cy="1077187"/>
            <a:chOff x="-2471174" y="3370787"/>
            <a:chExt cx="14552931" cy="2913619"/>
          </a:xfrm>
        </p:grpSpPr>
        <p:sp>
          <p:nvSpPr>
            <p:cNvPr id="374" name="Google Shape;374;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66%,</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5" name="Google Shape;375;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6" name="Google Shape;376;p45"/>
          <p:cNvSpPr/>
          <p:nvPr/>
        </p:nvSpPr>
        <p:spPr>
          <a:xfrm>
            <a:off x="1802975"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(Mirador Cueva </a:t>
            </a:r>
            <a:r>
              <a:rPr b="1" lang="es-ES" sz="2000">
                <a:solidFill>
                  <a:srgbClr val="00B0F0"/>
                </a:solidFill>
                <a:latin typeface="Calibri"/>
                <a:ea typeface="Calibri"/>
                <a:cs typeface="Calibri"/>
                <a:sym typeface="Calibri"/>
              </a:rPr>
              <a:t>y Jardín superan la media CACT)</a:t>
            </a:r>
            <a:endParaRPr sz="2000">
              <a:solidFill>
                <a:schemeClr val="dk1"/>
              </a:solidFill>
              <a:latin typeface="Calibri"/>
              <a:ea typeface="Calibri"/>
              <a:cs typeface="Calibri"/>
              <a:sym typeface="Calibri"/>
            </a:endParaRPr>
          </a:p>
        </p:txBody>
      </p:sp>
      <p:pic>
        <p:nvPicPr>
          <p:cNvPr id="377" name="Google Shape;377;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3" name="Google Shape;38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4" name="Google Shape;384;p46"/>
          <p:cNvGraphicFramePr/>
          <p:nvPr/>
        </p:nvGraphicFramePr>
        <p:xfrm>
          <a:off x="8210070" y="2076472"/>
          <a:ext cx="3000000" cy="3000000"/>
        </p:xfrm>
        <a:graphic>
          <a:graphicData uri="http://schemas.openxmlformats.org/drawingml/2006/table">
            <a:tbl>
              <a:tblPr>
                <a:noFill/>
                <a:tableStyleId>{373409D5-491A-4A2F-8F4D-85EDEAF038B9}</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2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2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2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79%</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16%</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54%</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26%</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26%</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9%</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58%</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19%</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94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64%</a:t>
                      </a:r>
                      <a:endParaRPr sz="1000"/>
                    </a:p>
                  </a:txBody>
                  <a:tcPr marT="91425" marB="91425" marR="28575" marL="28575" anchor="ctr">
                    <a:lnL cap="flat" cmpd="sng" w="9425">
                      <a:solidFill>
                        <a:srgbClr val="000000"/>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36%</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425">
                      <a:solidFill>
                        <a:srgbClr val="CCCCCC"/>
                      </a:solidFill>
                      <a:prstDash val="solid"/>
                      <a:round/>
                      <a:headEnd len="sm" w="sm" type="none"/>
                      <a:tailEnd len="sm" w="sm" type="none"/>
                    </a:lnL>
                    <a:lnR cap="flat" cmpd="sng" w="94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ctr">
                        <a:spcBef>
                          <a:spcPts val="0"/>
                        </a:spcBef>
                        <a:spcAft>
                          <a:spcPts val="0"/>
                        </a:spcAft>
                        <a:buNone/>
                      </a:pPr>
                      <a:r>
                        <a:t/>
                      </a:r>
                      <a:endParaRPr b="1"/>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4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5" name="Google Shape;385;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es e</a:t>
            </a:r>
            <a:r>
              <a:rPr b="0" i="0" lang="es-ES" sz="1400" u="none" cap="none" strike="noStrike">
                <a:solidFill>
                  <a:srgbClr val="888888"/>
                </a:solidFill>
                <a:latin typeface="Quattrocento Sans"/>
                <a:ea typeface="Quattrocento Sans"/>
                <a:cs typeface="Quattrocento Sans"/>
                <a:sym typeface="Quattrocento Sans"/>
              </a:rPr>
              <a:t>l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6" name="Google Shape;386;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7" name="Google Shape;387;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62</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3" name="Google Shape;393;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4" name="Google Shape;394;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5" name="Google Shape;395;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6" name="Google Shape;396;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7" name="Google Shape;397;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8" name="Google Shape;398;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9" name="Google Shape;399;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0" name="Google Shape;400;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1" name="Google Shape;401;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2" name="Google Shape;402;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3" name="Google Shape;403;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4" name="Google Shape;404;p47"/>
          <p:cNvGrpSpPr/>
          <p:nvPr/>
        </p:nvGrpSpPr>
        <p:grpSpPr>
          <a:xfrm>
            <a:off x="11014118" y="906945"/>
            <a:ext cx="855584" cy="765369"/>
            <a:chOff x="10708002" y="295397"/>
            <a:chExt cx="1271721" cy="1365789"/>
          </a:xfrm>
        </p:grpSpPr>
        <p:pic>
          <p:nvPicPr>
            <p:cNvPr id="405" name="Google Shape;405;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6" name="Google Shape;406;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7" name="Google Shape;407;p47"/>
          <p:cNvGrpSpPr/>
          <p:nvPr/>
        </p:nvGrpSpPr>
        <p:grpSpPr>
          <a:xfrm>
            <a:off x="10973371" y="2781722"/>
            <a:ext cx="810467" cy="711932"/>
            <a:chOff x="322748" y="5161581"/>
            <a:chExt cx="1033108" cy="1157295"/>
          </a:xfrm>
        </p:grpSpPr>
        <p:pic>
          <p:nvPicPr>
            <p:cNvPr id="408" name="Google Shape;408;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9" name="Google Shape;409;p47"/>
            <p:cNvGrpSpPr/>
            <p:nvPr/>
          </p:nvGrpSpPr>
          <p:grpSpPr>
            <a:xfrm>
              <a:off x="322748" y="5161581"/>
              <a:ext cx="1033108" cy="689927"/>
              <a:chOff x="322748" y="5161581"/>
              <a:chExt cx="1033108" cy="689927"/>
            </a:xfrm>
          </p:grpSpPr>
          <p:pic>
            <p:nvPicPr>
              <p:cNvPr id="410" name="Google Shape;410;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1" name="Google Shape;411;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2" name="Google Shape;412;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3" name="Google Shape;413;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4" name="Google Shape;414;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5" name="Google Shape;415;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6" name="Google Shape;416;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7" name="Google Shape;417;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8" name="Google Shape;418;p47"/>
          <p:cNvGrpSpPr/>
          <p:nvPr/>
        </p:nvGrpSpPr>
        <p:grpSpPr>
          <a:xfrm>
            <a:off x="10991754" y="4365897"/>
            <a:ext cx="1035431" cy="943247"/>
            <a:chOff x="12985607" y="5027210"/>
            <a:chExt cx="1223254" cy="1086123"/>
          </a:xfrm>
        </p:grpSpPr>
        <p:pic>
          <p:nvPicPr>
            <p:cNvPr descr="Resultado de imagen de icono queue" id="419" name="Google Shape;419;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0" name="Google Shape;420;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7" name="Google Shape;427;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8" name="Google Shape;428;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9" name="Google Shape;429;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0" name="Google Shape;430;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1" name="Google Shape;431;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2" name="Google Shape;432;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3" name="Google Shape;433;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y mantiene a nuestra red dentro de unos valores medios porcentuales altos, </a:t>
            </a:r>
            <a:r>
              <a:rPr b="1" lang="es-ES" sz="2800">
                <a:solidFill>
                  <a:srgbClr val="00B0F0"/>
                </a:solidFill>
                <a:latin typeface="Calibri"/>
                <a:ea typeface="Calibri"/>
                <a:cs typeface="Calibri"/>
                <a:sym typeface="Calibri"/>
              </a:rPr>
              <a:t>89%</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86%</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4" name="Google Shape;434;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5" name="Google Shape;435;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1" name="Google Shape;441;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2" name="Google Shape;442;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3" name="Google Shape;443;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4" name="Google Shape;444;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5" name="Google Shape;445;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6" name="Google Shape;446;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7" name="Google Shape;447;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8" name="Google Shape;448;p49"/>
          <p:cNvGrpSpPr/>
          <p:nvPr/>
        </p:nvGrpSpPr>
        <p:grpSpPr>
          <a:xfrm>
            <a:off x="271070" y="4221882"/>
            <a:ext cx="855584" cy="943903"/>
            <a:chOff x="2298508" y="6236042"/>
            <a:chExt cx="1271721" cy="1418477"/>
          </a:xfrm>
        </p:grpSpPr>
        <p:pic>
          <p:nvPicPr>
            <p:cNvPr id="449" name="Google Shape;449;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0" name="Google Shape;450;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1" name="Google Shape;451;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92%</a:t>
            </a:r>
            <a:r>
              <a:rPr b="1" lang="es-ES" sz="2300">
                <a:solidFill>
                  <a:schemeClr val="dk1"/>
                </a:solidFill>
                <a:latin typeface="Quattrocento Sans"/>
                <a:ea typeface="Quattrocento Sans"/>
                <a:cs typeface="Quattrocento Sans"/>
                <a:sym typeface="Quattrocento Sans"/>
              </a:rPr>
              <a:t> y</a:t>
            </a:r>
            <a:r>
              <a:rPr b="1" lang="es-ES" sz="2800">
                <a:solidFill>
                  <a:srgbClr val="00B0F0"/>
                </a:solidFill>
                <a:latin typeface="Calibri"/>
                <a:ea typeface="Calibri"/>
                <a:cs typeface="Calibri"/>
                <a:sym typeface="Calibri"/>
              </a:rPr>
              <a:t> 92%</a:t>
            </a:r>
            <a:r>
              <a:rPr lang="es-ES" sz="2300">
                <a:solidFill>
                  <a:schemeClr val="dk1"/>
                </a:solidFill>
                <a:latin typeface="Quattrocento Sans"/>
                <a:ea typeface="Quattrocento Sans"/>
                <a:cs typeface="Quattrocento Sans"/>
                <a:sym typeface="Quattrocento Sans"/>
              </a:rPr>
              <a:t> de las valoraciones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82%</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2" name="Google Shape;452;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3" name="Google Shape;453;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4" name="Google Shape;454;p49" title="Gráfico"/>
          <p:cNvPicPr preferRelativeResize="0"/>
          <p:nvPr/>
        </p:nvPicPr>
        <p:blipFill>
          <a:blip r:embed="rId9">
            <a:alphaModFix/>
          </a:blip>
          <a:stretch>
            <a:fillRect/>
          </a:stretch>
        </p:blipFill>
        <p:spPr>
          <a:xfrm>
            <a:off x="7532449" y="8370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