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5"/>
    <p:sldMasterId id="2147483686" r:id="rId6"/>
    <p:sldMasterId id="214748368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Lst>
  <p:sldSz cy="6859575" cx="12190400"/>
  <p:notesSz cx="6808775" cy="9940925"/>
  <p:embeddedFontLst>
    <p:embeddedFont>
      <p:font typeface="Quattrocento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4FA0A0C-86B9-4264-AC2A-C157B7DF7768}">
  <a:tblStyle styleId="{94FA0A0C-86B9-4264-AC2A-C157B7DF776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font" Target="fonts/QuattrocentoSans-bold.fntdata"/><Relationship Id="rId14" Type="http://schemas.openxmlformats.org/officeDocument/2006/relationships/slide" Target="slides/slide6.xml"/><Relationship Id="rId36" Type="http://schemas.openxmlformats.org/officeDocument/2006/relationships/font" Target="fonts/QuattrocentoSans-regular.fntdata"/><Relationship Id="rId17" Type="http://schemas.openxmlformats.org/officeDocument/2006/relationships/slide" Target="slides/slide9.xml"/><Relationship Id="rId39" Type="http://schemas.openxmlformats.org/officeDocument/2006/relationships/font" Target="fonts/QuattrocentoSans-boldItalic.fntdata"/><Relationship Id="rId16" Type="http://schemas.openxmlformats.org/officeDocument/2006/relationships/slide" Target="slides/slide8.xml"/><Relationship Id="rId38" Type="http://schemas.openxmlformats.org/officeDocument/2006/relationships/font" Target="fonts/QuattrocentoSans-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56" name="Google Shape;456;p1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fd6ea75598_0_0: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82" name="Google Shape;482;gfd6ea75598_0_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fd6ea75598_0_34: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00" name="Google Shape;500;gfd6ea75598_0_3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fd6ea75598_0_51: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18" name="Google Shape;518;gfd6ea75598_0_5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p1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1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1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48" name="Google Shape;548;p1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eca9d6691d_0_5: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geca9d6691d_0_5: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57" name="Google Shape;557;geca9d6691d_0_5: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1361381f04e_0_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g1361381f04e_0_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66" name="Google Shape;566;g1361381f04e_0_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fe181a1204_0_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gfe181a1204_0_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76" name="Google Shape;576;gfe181a1204_0_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2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2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2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p2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94" name="Google Shape;594;p2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137c481f421_0_17: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g137c481f421_0_17: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07" name="Google Shape;607;g137c481f421_0_17: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137c481f421_0_3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g137c481f421_0_3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21" name="Google Shape;621;g137c481f421_0_3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1017ce6e29d_0_9: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1" name="Google Shape;631;g1017ce6e29d_0_9: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32" name="Google Shape;632;g1017ce6e29d_0_9: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137c481f421_0_5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Google Shape;646;g137c481f421_0_5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47" name="Google Shape;647;g137c481f421_0_5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1017ce6e29d_0_25: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g1017ce6e29d_0_25: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59" name="Google Shape;659;g1017ce6e29d_0_25: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137c481f421_0_68: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g137c481f421_0_68: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72" name="Google Shape;672;g137c481f421_0_68: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017ce6e29d_0_4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g1017ce6e29d_0_4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84" name="Google Shape;684;g1017ce6e29d_0_4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10" name="Google Shape;310;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311" name="Google Shape;311;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es-ES" sz="1200" u="none" cap="none" strike="noStrike">
                <a:solidFill>
                  <a:srgbClr val="000000"/>
                </a:solidFill>
                <a:latin typeface="Calibri"/>
                <a:ea typeface="Calibri"/>
                <a:cs typeface="Calibri"/>
                <a:sym typeface="Calibri"/>
              </a:rPr>
              <a:t>Fuente: sondeo ECSI VISITA CACT. Marzo-Junio 2016</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54" name="Google Shape;354;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67" name="Google Shape;367;p6: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5: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79" name="Google Shape;379;p5: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423" name="Google Shape;423;p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37" name="Google Shape;437;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84" name="Shape 84"/>
        <p:cNvGrpSpPr/>
        <p:nvPr/>
      </p:nvGrpSpPr>
      <p:grpSpPr>
        <a:xfrm>
          <a:off x="0" y="0"/>
          <a:ext cx="0" cy="0"/>
          <a:chOff x="0" y="0"/>
          <a:chExt cx="0" cy="0"/>
        </a:xfrm>
      </p:grpSpPr>
      <p:sp>
        <p:nvSpPr>
          <p:cNvPr id="85" name="Google Shape;85;p1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87" name="Google Shape;87;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90" name="Shape 90"/>
        <p:cNvGrpSpPr/>
        <p:nvPr/>
      </p:nvGrpSpPr>
      <p:grpSpPr>
        <a:xfrm>
          <a:off x="0" y="0"/>
          <a:ext cx="0" cy="0"/>
          <a:chOff x="0" y="0"/>
          <a:chExt cx="0" cy="0"/>
        </a:xfrm>
      </p:grpSpPr>
      <p:sp>
        <p:nvSpPr>
          <p:cNvPr id="91" name="Google Shape;91;p12"/>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3" name="Google Shape;93;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103" name="Shape 103"/>
        <p:cNvGrpSpPr/>
        <p:nvPr/>
      </p:nvGrpSpPr>
      <p:grpSpPr>
        <a:xfrm>
          <a:off x="0" y="0"/>
          <a:ext cx="0" cy="0"/>
          <a:chOff x="0" y="0"/>
          <a:chExt cx="0" cy="0"/>
        </a:xfrm>
      </p:grpSpPr>
      <p:sp>
        <p:nvSpPr>
          <p:cNvPr id="104" name="Google Shape;104;p14"/>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05" name="Google Shape;105;p14"/>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07" name="Google Shape;107;p14"/>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08" name="Shape 108"/>
        <p:cNvGrpSpPr/>
        <p:nvPr/>
      </p:nvGrpSpPr>
      <p:grpSpPr>
        <a:xfrm>
          <a:off x="0" y="0"/>
          <a:ext cx="0" cy="0"/>
          <a:chOff x="0" y="0"/>
          <a:chExt cx="0" cy="0"/>
        </a:xfrm>
      </p:grpSpPr>
      <p:sp>
        <p:nvSpPr>
          <p:cNvPr id="109" name="Google Shape;109;p1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112" name="Shape 112"/>
        <p:cNvGrpSpPr/>
        <p:nvPr/>
      </p:nvGrpSpPr>
      <p:grpSpPr>
        <a:xfrm>
          <a:off x="0" y="0"/>
          <a:ext cx="0" cy="0"/>
          <a:chOff x="0" y="0"/>
          <a:chExt cx="0" cy="0"/>
        </a:xfrm>
      </p:grpSpPr>
      <p:pic>
        <p:nvPicPr>
          <p:cNvPr descr="C:\Users\jnsch\Desktop\O14ThemesHandoffs\WorkingFiles\FinalHanoff\Sketchbook\Cover.jpg" id="113" name="Google Shape;113;p16"/>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114" name="Google Shape;114;p16"/>
          <p:cNvGrpSpPr/>
          <p:nvPr/>
        </p:nvGrpSpPr>
        <p:grpSpPr>
          <a:xfrm rot="-1066324">
            <a:off x="785028" y="205881"/>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119" name="Google Shape;119;p16"/>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125" name="Google Shape;125;p16"/>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 name="Shape 20"/>
        <p:cNvGrpSpPr/>
        <p:nvPr/>
      </p:nvGrpSpPr>
      <p:grpSpPr>
        <a:xfrm>
          <a:off x="0" y="0"/>
          <a:ext cx="0" cy="0"/>
          <a:chOff x="0" y="0"/>
          <a:chExt cx="0" cy="0"/>
        </a:xfrm>
      </p:grpSpPr>
      <p:pic>
        <p:nvPicPr>
          <p:cNvPr descr="C:\Users\jnsch\Desktop\O14ThemesHandoffs\WorkingFiles\FinalHanoff\Sketchbook\Cover.jpg" id="21" name="Google Shape;21;p3"/>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2" name="Google Shape;22;p3"/>
          <p:cNvGrpSpPr/>
          <p:nvPr/>
        </p:nvGrpSpPr>
        <p:grpSpPr>
          <a:xfrm rot="-1066324">
            <a:off x="785028" y="205881"/>
            <a:ext cx="3344546" cy="2528073"/>
            <a:chOff x="494947" y="417279"/>
            <a:chExt cx="2417578" cy="2421351"/>
          </a:xfrm>
        </p:grpSpPr>
        <p:sp>
          <p:nvSpPr>
            <p:cNvPr id="23" name="Google Shape;23;p3"/>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4" name="Google Shape;24;p3"/>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5" name="Google Shape;25;p3"/>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6" name="Google Shape;26;p3"/>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7" name="Google Shape;27;p3"/>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8" name="Google Shape;28;p3"/>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0" name="Google Shape;30;p3"/>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3" name="Google Shape;33;p3"/>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168" name="Shape 168"/>
        <p:cNvGrpSpPr/>
        <p:nvPr/>
      </p:nvGrpSpPr>
      <p:grpSpPr>
        <a:xfrm>
          <a:off x="0" y="0"/>
          <a:ext cx="0" cy="0"/>
          <a:chOff x="0" y="0"/>
          <a:chExt cx="0" cy="0"/>
        </a:xfrm>
      </p:grpSpPr>
      <p:pic>
        <p:nvPicPr>
          <p:cNvPr descr="tape.png" id="169" name="Google Shape;169;p23"/>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188" name="Shape 188"/>
        <p:cNvGrpSpPr/>
        <p:nvPr/>
      </p:nvGrpSpPr>
      <p:grpSpPr>
        <a:xfrm>
          <a:off x="0" y="0"/>
          <a:ext cx="0" cy="0"/>
          <a:chOff x="0" y="0"/>
          <a:chExt cx="0" cy="0"/>
        </a:xfrm>
      </p:grpSpPr>
      <p:pic>
        <p:nvPicPr>
          <p:cNvPr descr="C:\Users\bastian.k\Desktop\Metall.jpg" id="189" name="Google Shape;189;p26"/>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190" name="Google Shape;190;p26"/>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91" name="Google Shape;191;p26"/>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99" name="Shape 199"/>
        <p:cNvGrpSpPr/>
        <p:nvPr/>
      </p:nvGrpSpPr>
      <p:grpSpPr>
        <a:xfrm>
          <a:off x="0" y="0"/>
          <a:ext cx="0" cy="0"/>
          <a:chOff x="0" y="0"/>
          <a:chExt cx="0" cy="0"/>
        </a:xfrm>
      </p:grpSpPr>
      <p:sp>
        <p:nvSpPr>
          <p:cNvPr id="200" name="Google Shape;200;p2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2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2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3" name="Shape 203"/>
        <p:cNvGrpSpPr/>
        <p:nvPr/>
      </p:nvGrpSpPr>
      <p:grpSpPr>
        <a:xfrm>
          <a:off x="0" y="0"/>
          <a:ext cx="0" cy="0"/>
          <a:chOff x="0" y="0"/>
          <a:chExt cx="0" cy="0"/>
        </a:xfrm>
      </p:grpSpPr>
      <p:pic>
        <p:nvPicPr>
          <p:cNvPr descr="C:\Users\jnsch\Desktop\O14ThemesHandoffs\WorkingFiles\FinalHanoff\Sketchbook\Cover.jpg" id="204" name="Google Shape;204;p29"/>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05" name="Google Shape;205;p29"/>
          <p:cNvGrpSpPr/>
          <p:nvPr/>
        </p:nvGrpSpPr>
        <p:grpSpPr>
          <a:xfrm rot="-1066324">
            <a:off x="785028" y="205881"/>
            <a:ext cx="3344546" cy="2528073"/>
            <a:chOff x="494947" y="417279"/>
            <a:chExt cx="2417578" cy="2421351"/>
          </a:xfrm>
        </p:grpSpPr>
        <p:sp>
          <p:nvSpPr>
            <p:cNvPr id="206" name="Google Shape;206;p29"/>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07" name="Google Shape;207;p29"/>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208" name="Google Shape;208;p29"/>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09" name="Google Shape;209;p29"/>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10" name="Google Shape;210;p29"/>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11" name="Google Shape;211;p29"/>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29"/>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213" name="Google Shape;213;p29"/>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29"/>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29"/>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216" name="Google Shape;216;p29"/>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217" name="Shape 217"/>
        <p:cNvGrpSpPr/>
        <p:nvPr/>
      </p:nvGrpSpPr>
      <p:grpSpPr>
        <a:xfrm>
          <a:off x="0" y="0"/>
          <a:ext cx="0" cy="0"/>
          <a:chOff x="0" y="0"/>
          <a:chExt cx="0" cy="0"/>
        </a:xfrm>
      </p:grpSpPr>
      <p:sp>
        <p:nvSpPr>
          <p:cNvPr id="218" name="Google Shape;218;p3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30"/>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20" name="Google Shape;220;p3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223" name="Shape 223"/>
        <p:cNvGrpSpPr/>
        <p:nvPr/>
      </p:nvGrpSpPr>
      <p:grpSpPr>
        <a:xfrm>
          <a:off x="0" y="0"/>
          <a:ext cx="0" cy="0"/>
          <a:chOff x="0" y="0"/>
          <a:chExt cx="0" cy="0"/>
        </a:xfrm>
      </p:grpSpPr>
      <p:sp>
        <p:nvSpPr>
          <p:cNvPr id="224" name="Google Shape;224;p31"/>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31"/>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226" name="Google Shape;226;p3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229" name="Shape 229"/>
        <p:cNvGrpSpPr/>
        <p:nvPr/>
      </p:nvGrpSpPr>
      <p:grpSpPr>
        <a:xfrm>
          <a:off x="0" y="0"/>
          <a:ext cx="0" cy="0"/>
          <a:chOff x="0" y="0"/>
          <a:chExt cx="0" cy="0"/>
        </a:xfrm>
      </p:grpSpPr>
      <p:sp>
        <p:nvSpPr>
          <p:cNvPr id="230" name="Google Shape;230;p3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3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3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34" name="Google Shape;234;p32"/>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35" name="Google Shape;235;p32"/>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34" name="Shape 34"/>
        <p:cNvGrpSpPr/>
        <p:nvPr/>
      </p:nvGrpSpPr>
      <p:grpSpPr>
        <a:xfrm>
          <a:off x="0" y="0"/>
          <a:ext cx="0" cy="0"/>
          <a:chOff x="0" y="0"/>
          <a:chExt cx="0" cy="0"/>
        </a:xfrm>
      </p:grpSpPr>
      <p:sp>
        <p:nvSpPr>
          <p:cNvPr id="35" name="Google Shape;35;p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37" name="Google Shape;37;p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236" name="Shape 236"/>
        <p:cNvGrpSpPr/>
        <p:nvPr/>
      </p:nvGrpSpPr>
      <p:grpSpPr>
        <a:xfrm>
          <a:off x="0" y="0"/>
          <a:ext cx="0" cy="0"/>
          <a:chOff x="0" y="0"/>
          <a:chExt cx="0" cy="0"/>
        </a:xfrm>
      </p:grpSpPr>
      <p:sp>
        <p:nvSpPr>
          <p:cNvPr id="237" name="Google Shape;237;p3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3"/>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39" name="Google Shape;239;p33"/>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40" name="Google Shape;240;p3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3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43" name="Google Shape;243;p33"/>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4" name="Google Shape;244;p33"/>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5" name="Google Shape;245;p33"/>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6" name="Google Shape;246;p33"/>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247" name="Shape 247"/>
        <p:cNvGrpSpPr/>
        <p:nvPr/>
      </p:nvGrpSpPr>
      <p:grpSpPr>
        <a:xfrm>
          <a:off x="0" y="0"/>
          <a:ext cx="0" cy="0"/>
          <a:chOff x="0" y="0"/>
          <a:chExt cx="0" cy="0"/>
        </a:xfrm>
      </p:grpSpPr>
      <p:sp>
        <p:nvSpPr>
          <p:cNvPr id="248" name="Google Shape;248;p3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3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3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3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252" name="Shape 252"/>
        <p:cNvGrpSpPr/>
        <p:nvPr/>
      </p:nvGrpSpPr>
      <p:grpSpPr>
        <a:xfrm>
          <a:off x="0" y="0"/>
          <a:ext cx="0" cy="0"/>
          <a:chOff x="0" y="0"/>
          <a:chExt cx="0" cy="0"/>
        </a:xfrm>
      </p:grpSpPr>
      <p:sp>
        <p:nvSpPr>
          <p:cNvPr id="253" name="Google Shape;253;p35"/>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5"/>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255" name="Google Shape;255;p35"/>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56" name="Google Shape;256;p3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3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3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259" name="Shape 259"/>
        <p:cNvGrpSpPr/>
        <p:nvPr/>
      </p:nvGrpSpPr>
      <p:grpSpPr>
        <a:xfrm>
          <a:off x="0" y="0"/>
          <a:ext cx="0" cy="0"/>
          <a:chOff x="0" y="0"/>
          <a:chExt cx="0" cy="0"/>
        </a:xfrm>
      </p:grpSpPr>
      <p:pic>
        <p:nvPicPr>
          <p:cNvPr descr="tape.png" id="260" name="Google Shape;260;p36"/>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261" name="Google Shape;261;p36"/>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36"/>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63" name="Google Shape;263;p36"/>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64" name="Google Shape;264;p3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3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3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267" name="Shape 267"/>
        <p:cNvGrpSpPr/>
        <p:nvPr/>
      </p:nvGrpSpPr>
      <p:grpSpPr>
        <a:xfrm>
          <a:off x="0" y="0"/>
          <a:ext cx="0" cy="0"/>
          <a:chOff x="0" y="0"/>
          <a:chExt cx="0" cy="0"/>
        </a:xfrm>
      </p:grpSpPr>
      <p:sp>
        <p:nvSpPr>
          <p:cNvPr id="268" name="Google Shape;268;p3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37"/>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0" name="Google Shape;270;p3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3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3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273" name="Shape 273"/>
        <p:cNvGrpSpPr/>
        <p:nvPr/>
      </p:nvGrpSpPr>
      <p:grpSpPr>
        <a:xfrm>
          <a:off x="0" y="0"/>
          <a:ext cx="0" cy="0"/>
          <a:chOff x="0" y="0"/>
          <a:chExt cx="0" cy="0"/>
        </a:xfrm>
      </p:grpSpPr>
      <p:sp>
        <p:nvSpPr>
          <p:cNvPr id="274" name="Google Shape;274;p38"/>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38"/>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6" name="Google Shape;276;p3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3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3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279" name="Shape 279"/>
        <p:cNvGrpSpPr/>
        <p:nvPr/>
      </p:nvGrpSpPr>
      <p:grpSpPr>
        <a:xfrm>
          <a:off x="0" y="0"/>
          <a:ext cx="0" cy="0"/>
          <a:chOff x="0" y="0"/>
          <a:chExt cx="0" cy="0"/>
        </a:xfrm>
      </p:grpSpPr>
      <p:pic>
        <p:nvPicPr>
          <p:cNvPr descr="C:\Users\bastian.k\Desktop\Metall.jpg" id="280" name="Google Shape;280;p39"/>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281" name="Google Shape;281;p39"/>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82" name="Google Shape;282;p39"/>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283" name="Shape 283"/>
        <p:cNvGrpSpPr/>
        <p:nvPr/>
      </p:nvGrpSpPr>
      <p:grpSpPr>
        <a:xfrm>
          <a:off x="0" y="0"/>
          <a:ext cx="0" cy="0"/>
          <a:chOff x="0" y="0"/>
          <a:chExt cx="0" cy="0"/>
        </a:xfrm>
      </p:grpSpPr>
      <p:sp>
        <p:nvSpPr>
          <p:cNvPr id="284" name="Google Shape;284;p40"/>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85" name="Google Shape;285;p40"/>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40"/>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87" name="Google Shape;287;p40"/>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40" name="Shape 40"/>
        <p:cNvGrpSpPr/>
        <p:nvPr/>
      </p:nvGrpSpPr>
      <p:grpSpPr>
        <a:xfrm>
          <a:off x="0" y="0"/>
          <a:ext cx="0" cy="0"/>
          <a:chOff x="0" y="0"/>
          <a:chExt cx="0" cy="0"/>
        </a:xfrm>
      </p:grpSpPr>
      <p:sp>
        <p:nvSpPr>
          <p:cNvPr id="41" name="Google Shape;41;p5"/>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3" name="Google Shape;43;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1" name="Google Shape;51;p6"/>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2" name="Google Shape;52;p6"/>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53" name="Shape 53"/>
        <p:cNvGrpSpPr/>
        <p:nvPr/>
      </p:nvGrpSpPr>
      <p:grpSpPr>
        <a:xfrm>
          <a:off x="0" y="0"/>
          <a:ext cx="0" cy="0"/>
          <a:chOff x="0" y="0"/>
          <a:chExt cx="0" cy="0"/>
        </a:xfrm>
      </p:grpSpPr>
      <p:sp>
        <p:nvSpPr>
          <p:cNvPr id="54" name="Google Shape;54;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6" name="Google Shape;56;p7"/>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7" name="Google Shape;57;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0" name="Google Shape;60;p7"/>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1" name="Google Shape;61;p7"/>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2" name="Google Shape;62;p7"/>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3" name="Google Shape;63;p7"/>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64" name="Shape 64"/>
        <p:cNvGrpSpPr/>
        <p:nvPr/>
      </p:nvGrpSpPr>
      <p:grpSpPr>
        <a:xfrm>
          <a:off x="0" y="0"/>
          <a:ext cx="0" cy="0"/>
          <a:chOff x="0" y="0"/>
          <a:chExt cx="0" cy="0"/>
        </a:xfrm>
      </p:grpSpPr>
      <p:sp>
        <p:nvSpPr>
          <p:cNvPr id="65" name="Google Shape;65;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2" name="Google Shape;72;p9"/>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3" name="Google Shape;73;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76" name="Shape 76"/>
        <p:cNvGrpSpPr/>
        <p:nvPr/>
      </p:nvGrpSpPr>
      <p:grpSpPr>
        <a:xfrm>
          <a:off x="0" y="0"/>
          <a:ext cx="0" cy="0"/>
          <a:chOff x="0" y="0"/>
          <a:chExt cx="0" cy="0"/>
        </a:xfrm>
      </p:grpSpPr>
      <p:pic>
        <p:nvPicPr>
          <p:cNvPr descr="tape.png" id="77" name="Google Shape;77;p10"/>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78" name="Google Shape;78;p10"/>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0" name="Google Shape;80;p10"/>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1" name="Google Shape;81;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4.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2.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2.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theme" Target="../theme/theme3.xml"/><Relationship Id="rId14" Type="http://schemas.openxmlformats.org/officeDocument/2006/relationships/slideLayout" Target="../slideLayouts/slideLayout3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6" name="Shape 96"/>
        <p:cNvGrpSpPr/>
        <p:nvPr/>
      </p:nvGrpSpPr>
      <p:grpSpPr>
        <a:xfrm>
          <a:off x="0" y="0"/>
          <a:ext cx="0" cy="0"/>
          <a:chOff x="0" y="0"/>
          <a:chExt cx="0" cy="0"/>
        </a:xfrm>
      </p:grpSpPr>
      <p:pic>
        <p:nvPicPr>
          <p:cNvPr descr="Interior-Overlay.png" id="97" name="Google Shape;97;p13"/>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98" name="Google Shape;98;p1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9" name="Google Shape;99;p13"/>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0" name="Google Shape;100;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1" name="Google Shape;101;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2" name="Google Shape;102;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2" name="Shape 192"/>
        <p:cNvGrpSpPr/>
        <p:nvPr/>
      </p:nvGrpSpPr>
      <p:grpSpPr>
        <a:xfrm>
          <a:off x="0" y="0"/>
          <a:ext cx="0" cy="0"/>
          <a:chOff x="0" y="0"/>
          <a:chExt cx="0" cy="0"/>
        </a:xfrm>
      </p:grpSpPr>
      <p:pic>
        <p:nvPicPr>
          <p:cNvPr descr="Interior-Overlay.png" id="193" name="Google Shape;193;p27"/>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94" name="Google Shape;194;p2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95" name="Google Shape;195;p2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96" name="Google Shape;196;p2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7" name="Google Shape;197;p2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8" name="Google Shape;198;p2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75.png"/></Relationships>
</file>

<file path=ppt/slides/_rels/slide10.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28.png"/><Relationship Id="rId13" Type="http://schemas.openxmlformats.org/officeDocument/2006/relationships/image" Target="../media/image45.png"/><Relationship Id="rId12" Type="http://schemas.openxmlformats.org/officeDocument/2006/relationships/image" Target="../media/image30.png"/><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7.png"/><Relationship Id="rId9" Type="http://schemas.openxmlformats.org/officeDocument/2006/relationships/image" Target="../media/image29.png"/><Relationship Id="rId5" Type="http://schemas.openxmlformats.org/officeDocument/2006/relationships/image" Target="../media/image22.png"/><Relationship Id="rId6" Type="http://schemas.openxmlformats.org/officeDocument/2006/relationships/image" Target="../media/image18.png"/><Relationship Id="rId7" Type="http://schemas.openxmlformats.org/officeDocument/2006/relationships/image" Target="../media/image16.jpg"/><Relationship Id="rId8" Type="http://schemas.openxmlformats.org/officeDocument/2006/relationships/image" Target="../media/image4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49.png"/><Relationship Id="rId4" Type="http://schemas.openxmlformats.org/officeDocument/2006/relationships/image" Target="../media/image76.png"/><Relationship Id="rId9" Type="http://schemas.openxmlformats.org/officeDocument/2006/relationships/image" Target="../media/image37.png"/><Relationship Id="rId5" Type="http://schemas.openxmlformats.org/officeDocument/2006/relationships/image" Target="../media/image32.png"/><Relationship Id="rId6" Type="http://schemas.openxmlformats.org/officeDocument/2006/relationships/image" Target="../media/image36.png"/><Relationship Id="rId7" Type="http://schemas.openxmlformats.org/officeDocument/2006/relationships/image" Target="../media/image34.png"/><Relationship Id="rId8"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67.png"/><Relationship Id="rId4" Type="http://schemas.openxmlformats.org/officeDocument/2006/relationships/image" Target="../media/image79.png"/><Relationship Id="rId9" Type="http://schemas.openxmlformats.org/officeDocument/2006/relationships/image" Target="../media/image47.png"/><Relationship Id="rId5" Type="http://schemas.openxmlformats.org/officeDocument/2006/relationships/image" Target="../media/image43.png"/><Relationship Id="rId6" Type="http://schemas.openxmlformats.org/officeDocument/2006/relationships/image" Target="../media/image42.png"/><Relationship Id="rId7" Type="http://schemas.openxmlformats.org/officeDocument/2006/relationships/image" Target="../media/image41.png"/><Relationship Id="rId8" Type="http://schemas.openxmlformats.org/officeDocument/2006/relationships/image" Target="../media/image50.jpg"/></Relationships>
</file>

<file path=ppt/slides/_rels/slide13.xml.rels><?xml version="1.0" encoding="UTF-8" standalone="yes"?><Relationships xmlns="http://schemas.openxmlformats.org/package/2006/relationships"><Relationship Id="rId11" Type="http://schemas.openxmlformats.org/officeDocument/2006/relationships/image" Target="../media/image62.jpg"/><Relationship Id="rId10" Type="http://schemas.openxmlformats.org/officeDocument/2006/relationships/image" Target="../media/image73.png"/><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46.png"/><Relationship Id="rId4" Type="http://schemas.openxmlformats.org/officeDocument/2006/relationships/image" Target="../media/image48.png"/><Relationship Id="rId9" Type="http://schemas.openxmlformats.org/officeDocument/2006/relationships/image" Target="../media/image77.png"/><Relationship Id="rId5" Type="http://schemas.openxmlformats.org/officeDocument/2006/relationships/image" Target="../media/image51.png"/><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image" Target="../media/image7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5.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9.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9.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5.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4.png"/><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7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15.png"/><Relationship Id="rId13" Type="http://schemas.openxmlformats.org/officeDocument/2006/relationships/image" Target="../media/image40.jpg"/><Relationship Id="rId12" Type="http://schemas.openxmlformats.org/officeDocument/2006/relationships/image" Target="../media/image16.jpg"/><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38.png"/><Relationship Id="rId5" Type="http://schemas.openxmlformats.org/officeDocument/2006/relationships/image" Target="../media/image11.png"/><Relationship Id="rId6" Type="http://schemas.openxmlformats.org/officeDocument/2006/relationships/image" Target="../media/image35.png"/><Relationship Id="rId7" Type="http://schemas.openxmlformats.org/officeDocument/2006/relationships/image" Target="../media/image14.png"/><Relationship Id="rId8"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26.png"/><Relationship Id="rId6"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35.png"/><Relationship Id="rId9" Type="http://schemas.openxmlformats.org/officeDocument/2006/relationships/image" Target="../media/image27.png"/><Relationship Id="rId5" Type="http://schemas.openxmlformats.org/officeDocument/2006/relationships/image" Target="../media/image14.png"/><Relationship Id="rId6" Type="http://schemas.openxmlformats.org/officeDocument/2006/relationships/image" Target="../media/image23.png"/><Relationship Id="rId7" Type="http://schemas.openxmlformats.org/officeDocument/2006/relationships/image" Target="../media/image68.png"/><Relationship Id="rId8"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293" name="Google Shape;293;p41"/>
          <p:cNvPicPr preferRelativeResize="0"/>
          <p:nvPr/>
        </p:nvPicPr>
        <p:blipFill rotWithShape="1">
          <a:blip r:embed="rId3">
            <a:alphaModFix/>
          </a:blip>
          <a:srcRect b="35818" l="0" r="1542" t="18565"/>
          <a:stretch/>
        </p:blipFill>
        <p:spPr>
          <a:xfrm>
            <a:off x="-48462" y="-70668"/>
            <a:ext cx="12238875" cy="2643206"/>
          </a:xfrm>
          <a:prstGeom prst="rect">
            <a:avLst/>
          </a:prstGeom>
          <a:noFill/>
          <a:ln>
            <a:noFill/>
          </a:ln>
        </p:spPr>
      </p:pic>
      <p:pic>
        <p:nvPicPr>
          <p:cNvPr id="294" name="Google Shape;294;p41"/>
          <p:cNvPicPr preferRelativeResize="0"/>
          <p:nvPr/>
        </p:nvPicPr>
        <p:blipFill rotWithShape="1">
          <a:blip r:embed="rId4">
            <a:alphaModFix/>
          </a:blip>
          <a:srcRect b="3124" l="0" r="1140" t="8973"/>
          <a:stretch/>
        </p:blipFill>
        <p:spPr>
          <a:xfrm>
            <a:off x="-32694" y="2231221"/>
            <a:ext cx="12238875" cy="4644240"/>
          </a:xfrm>
          <a:prstGeom prst="rect">
            <a:avLst/>
          </a:prstGeom>
          <a:noFill/>
          <a:ln>
            <a:noFill/>
          </a:ln>
        </p:spPr>
      </p:pic>
      <p:sp>
        <p:nvSpPr>
          <p:cNvPr id="295" name="Google Shape;295;p41"/>
          <p:cNvSpPr/>
          <p:nvPr/>
        </p:nvSpPr>
        <p:spPr>
          <a:xfrm>
            <a:off x="4039270" y="4572802"/>
            <a:ext cx="4071966" cy="2286786"/>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400" u="none" cap="small" strike="noStrike">
                <a:solidFill>
                  <a:schemeClr val="dk1"/>
                </a:solidFill>
                <a:latin typeface="Calibri"/>
                <a:ea typeface="Calibri"/>
                <a:cs typeface="Calibri"/>
                <a:sym typeface="Calibri"/>
              </a:rPr>
              <a:t>Análisis de Resultados.</a:t>
            </a:r>
            <a:endParaRPr/>
          </a:p>
          <a:p>
            <a:pPr indent="0" lvl="0" marL="0" marR="0" rtl="0" algn="ctr">
              <a:spcBef>
                <a:spcPts val="0"/>
              </a:spcBef>
              <a:spcAft>
                <a:spcPts val="0"/>
              </a:spcAft>
              <a:buNone/>
            </a:pPr>
            <a:r>
              <a:rPr b="0" i="0" lang="es-ES" sz="2400" u="none" cap="small" strike="noStrike">
                <a:solidFill>
                  <a:schemeClr val="dk1"/>
                </a:solidFill>
                <a:latin typeface="Calibri"/>
                <a:ea typeface="Calibri"/>
                <a:cs typeface="Calibri"/>
                <a:sym typeface="Calibri"/>
              </a:rPr>
              <a:t> Modelo de Escucha de Visitas </a:t>
            </a:r>
            <a:endParaRPr/>
          </a:p>
          <a:p>
            <a:pPr indent="0" lvl="0" marL="0" marR="0" rtl="0" algn="ctr">
              <a:spcBef>
                <a:spcPts val="0"/>
              </a:spcBef>
              <a:spcAft>
                <a:spcPts val="0"/>
              </a:spcAft>
              <a:buNone/>
            </a:pPr>
            <a:r>
              <a:rPr b="1" i="0" lang="es-ES" sz="2400" u="none" cap="small" strike="noStrike">
                <a:solidFill>
                  <a:schemeClr val="dk1"/>
                </a:solidFill>
                <a:latin typeface="Calibri"/>
                <a:ea typeface="Calibri"/>
                <a:cs typeface="Calibri"/>
                <a:sym typeface="Calibri"/>
              </a:rPr>
              <a:t>Informe Operativo. Q</a:t>
            </a:r>
            <a:r>
              <a:rPr b="1" lang="es-ES" sz="2400" cap="small">
                <a:solidFill>
                  <a:schemeClr val="dk1"/>
                </a:solidFill>
                <a:latin typeface="Calibri"/>
                <a:ea typeface="Calibri"/>
                <a:cs typeface="Calibri"/>
                <a:sym typeface="Calibri"/>
              </a:rPr>
              <a:t>1</a:t>
            </a:r>
            <a:r>
              <a:rPr b="1" i="0" lang="es-ES" sz="2400" u="none" cap="small" strike="noStrike">
                <a:solidFill>
                  <a:schemeClr val="dk1"/>
                </a:solidFill>
                <a:latin typeface="Calibri"/>
                <a:ea typeface="Calibri"/>
                <a:cs typeface="Calibri"/>
                <a:sym typeface="Calibri"/>
              </a:rPr>
              <a:t> </a:t>
            </a:r>
            <a:r>
              <a:rPr b="1" lang="es-ES" sz="2400" cap="small">
                <a:solidFill>
                  <a:schemeClr val="dk1"/>
                </a:solidFill>
                <a:latin typeface="Calibri"/>
                <a:ea typeface="Calibri"/>
                <a:cs typeface="Calibri"/>
                <a:sym typeface="Calibri"/>
              </a:rPr>
              <a:t>2023</a:t>
            </a:r>
            <a:endParaRPr/>
          </a:p>
          <a:p>
            <a:pPr indent="0" lvl="0" marL="0" marR="0" rtl="0" algn="l">
              <a:spcBef>
                <a:spcPts val="0"/>
              </a:spcBef>
              <a:spcAft>
                <a:spcPts val="0"/>
              </a:spcAft>
              <a:buNone/>
            </a:pPr>
            <a:r>
              <a:t/>
            </a:r>
            <a:endParaRPr b="1" i="0" sz="21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100" u="none" cap="none" strike="noStrike">
                <a:solidFill>
                  <a:schemeClr val="dk1"/>
                </a:solidFill>
                <a:latin typeface="Calibri"/>
                <a:ea typeface="Calibri"/>
                <a:cs typeface="Calibri"/>
                <a:sym typeface="Calibri"/>
              </a:rPr>
              <a:t> </a:t>
            </a:r>
            <a:endParaRPr/>
          </a:p>
        </p:txBody>
      </p:sp>
      <p:pic>
        <p:nvPicPr>
          <p:cNvPr descr="Resultado de imagen de centros de arte cultura y turismo lanzarote" id="296" name="Google Shape;296;p41"/>
          <p:cNvPicPr preferRelativeResize="0"/>
          <p:nvPr/>
        </p:nvPicPr>
        <p:blipFill rotWithShape="1">
          <a:blip r:embed="rId5">
            <a:alphaModFix/>
          </a:blip>
          <a:srcRect b="19288" l="30335" r="30863" t="55431"/>
          <a:stretch/>
        </p:blipFill>
        <p:spPr>
          <a:xfrm>
            <a:off x="4595008" y="4572802"/>
            <a:ext cx="2714644" cy="785818"/>
          </a:xfrm>
          <a:prstGeom prst="rect">
            <a:avLst/>
          </a:prstGeom>
          <a:noFill/>
          <a:ln>
            <a:noFill/>
          </a:ln>
        </p:spPr>
      </p:pic>
      <p:pic>
        <p:nvPicPr>
          <p:cNvPr descr="Resultado de imagen de centros de arte cultura y turismo lanzarote" id="297" name="Google Shape;297;p41"/>
          <p:cNvPicPr preferRelativeResize="0"/>
          <p:nvPr/>
        </p:nvPicPr>
        <p:blipFill rotWithShape="1">
          <a:blip r:embed="rId5">
            <a:alphaModFix/>
          </a:blip>
          <a:srcRect b="43820" l="30335" r="30863" t="11236"/>
          <a:stretch/>
        </p:blipFill>
        <p:spPr>
          <a:xfrm>
            <a:off x="4666446" y="2572538"/>
            <a:ext cx="2643206" cy="15001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0"/>
          <p:cNvSpPr txBox="1"/>
          <p:nvPr/>
        </p:nvSpPr>
        <p:spPr>
          <a:xfrm>
            <a:off x="330387" y="0"/>
            <a:ext cx="8041153"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SERVICIO</a:t>
            </a:r>
            <a:endParaRPr/>
          </a:p>
        </p:txBody>
      </p:sp>
      <p:sp>
        <p:nvSpPr>
          <p:cNvPr id="459" name="Google Shape;459;p50"/>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Positiva</a:t>
            </a:r>
            <a:r>
              <a:rPr b="1" i="0" lang="es-ES" sz="1600" u="none" cap="none" strike="noStrike">
                <a:solidFill>
                  <a:srgbClr val="000000"/>
                </a:solidFill>
                <a:latin typeface="Quattrocento Sans"/>
                <a:ea typeface="Quattrocento Sans"/>
                <a:cs typeface="Quattrocento Sans"/>
                <a:sym typeface="Quattrocento Sans"/>
              </a:rPr>
              <a:t> = Muy bien + bien          </a:t>
            </a:r>
            <a:endParaRPr/>
          </a:p>
        </p:txBody>
      </p:sp>
      <p:sp>
        <p:nvSpPr>
          <p:cNvPr id="460" name="Google Shape;460;p50"/>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pSp>
        <p:nvGrpSpPr>
          <p:cNvPr id="461" name="Google Shape;461;p50"/>
          <p:cNvGrpSpPr/>
          <p:nvPr/>
        </p:nvGrpSpPr>
        <p:grpSpPr>
          <a:xfrm>
            <a:off x="330065" y="1177264"/>
            <a:ext cx="928661" cy="803956"/>
            <a:chOff x="309570" y="5205826"/>
            <a:chExt cx="1033108" cy="1113050"/>
          </a:xfrm>
        </p:grpSpPr>
        <p:pic>
          <p:nvPicPr>
            <p:cNvPr id="462" name="Google Shape;462;p50"/>
            <p:cNvPicPr preferRelativeResize="0"/>
            <p:nvPr/>
          </p:nvPicPr>
          <p:blipFill rotWithShape="1">
            <a:blip r:embed="rId3">
              <a:alphaModFix/>
            </a:blip>
            <a:srcRect b="0" l="0" r="0" t="0"/>
            <a:stretch/>
          </p:blipFill>
          <p:spPr>
            <a:xfrm>
              <a:off x="422796" y="5472630"/>
              <a:ext cx="855584" cy="846246"/>
            </a:xfrm>
            <a:prstGeom prst="rect">
              <a:avLst/>
            </a:prstGeom>
            <a:noFill/>
            <a:ln>
              <a:noFill/>
            </a:ln>
          </p:spPr>
        </p:pic>
        <p:grpSp>
          <p:nvGrpSpPr>
            <p:cNvPr id="463" name="Google Shape;463;p50"/>
            <p:cNvGrpSpPr/>
            <p:nvPr/>
          </p:nvGrpSpPr>
          <p:grpSpPr>
            <a:xfrm>
              <a:off x="309570" y="5205826"/>
              <a:ext cx="1033108" cy="689927"/>
              <a:chOff x="309570" y="5205826"/>
              <a:chExt cx="1033108" cy="689927"/>
            </a:xfrm>
          </p:grpSpPr>
          <p:pic>
            <p:nvPicPr>
              <p:cNvPr id="464" name="Google Shape;464;p50"/>
              <p:cNvPicPr preferRelativeResize="0"/>
              <p:nvPr/>
            </p:nvPicPr>
            <p:blipFill rotWithShape="1">
              <a:blip r:embed="rId4">
                <a:alphaModFix/>
              </a:blip>
              <a:srcRect b="36549" l="0" r="0" t="-3331"/>
              <a:stretch/>
            </p:blipFill>
            <p:spPr>
              <a:xfrm>
                <a:off x="309570" y="5205826"/>
                <a:ext cx="1033108" cy="689927"/>
              </a:xfrm>
              <a:prstGeom prst="rect">
                <a:avLst/>
              </a:prstGeom>
              <a:noFill/>
              <a:ln>
                <a:noFill/>
              </a:ln>
            </p:spPr>
          </p:pic>
          <p:pic>
            <p:nvPicPr>
              <p:cNvPr id="465" name="Google Shape;465;p50"/>
              <p:cNvPicPr preferRelativeResize="0"/>
              <p:nvPr/>
            </p:nvPicPr>
            <p:blipFill rotWithShape="1">
              <a:blip r:embed="rId5">
                <a:alphaModFix/>
              </a:blip>
              <a:srcRect b="0" l="0" r="0" t="0"/>
              <a:stretch/>
            </p:blipFill>
            <p:spPr>
              <a:xfrm>
                <a:off x="554448" y="5279113"/>
                <a:ext cx="543352" cy="543352"/>
              </a:xfrm>
              <a:prstGeom prst="rect">
                <a:avLst/>
              </a:prstGeom>
              <a:noFill/>
              <a:ln>
                <a:noFill/>
              </a:ln>
            </p:spPr>
          </p:pic>
        </p:grpSp>
      </p:grpSp>
      <p:sp>
        <p:nvSpPr>
          <p:cNvPr id="466" name="Google Shape;466;p50"/>
          <p:cNvSpPr txBox="1"/>
          <p:nvPr/>
        </p:nvSpPr>
        <p:spPr>
          <a:xfrm>
            <a:off x="68539" y="2089787"/>
            <a:ext cx="14517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67" name="Google Shape;467;p50"/>
          <p:cNvSpPr txBox="1"/>
          <p:nvPr/>
        </p:nvSpPr>
        <p:spPr>
          <a:xfrm>
            <a:off x="5802505" y="1946931"/>
            <a:ext cx="17250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68" name="Google Shape;468;p50"/>
          <p:cNvPicPr preferRelativeResize="0"/>
          <p:nvPr/>
        </p:nvPicPr>
        <p:blipFill rotWithShape="1">
          <a:blip r:embed="rId6">
            <a:alphaModFix/>
          </a:blip>
          <a:srcRect b="0" l="0" r="0" t="0"/>
          <a:stretch/>
        </p:blipFill>
        <p:spPr>
          <a:xfrm>
            <a:off x="6245538" y="887551"/>
            <a:ext cx="838850" cy="900650"/>
          </a:xfrm>
          <a:prstGeom prst="rect">
            <a:avLst/>
          </a:prstGeom>
          <a:noFill/>
          <a:ln>
            <a:noFill/>
          </a:ln>
        </p:spPr>
      </p:pic>
      <p:pic>
        <p:nvPicPr>
          <p:cNvPr descr="Resultado de imagen de icono profesional" id="469" name="Google Shape;469;p50"/>
          <p:cNvPicPr preferRelativeResize="0"/>
          <p:nvPr/>
        </p:nvPicPr>
        <p:blipFill rotWithShape="1">
          <a:blip r:embed="rId7">
            <a:alphaModFix/>
          </a:blip>
          <a:srcRect b="0" l="0" r="0" t="0"/>
          <a:stretch/>
        </p:blipFill>
        <p:spPr>
          <a:xfrm>
            <a:off x="398361" y="3302961"/>
            <a:ext cx="792088" cy="792088"/>
          </a:xfrm>
          <a:prstGeom prst="rect">
            <a:avLst/>
          </a:prstGeom>
          <a:noFill/>
          <a:ln>
            <a:noFill/>
          </a:ln>
        </p:spPr>
      </p:pic>
      <p:sp>
        <p:nvSpPr>
          <p:cNvPr id="470" name="Google Shape;470;p50"/>
          <p:cNvSpPr txBox="1"/>
          <p:nvPr/>
        </p:nvSpPr>
        <p:spPr>
          <a:xfrm>
            <a:off x="-68550" y="44772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71" name="Google Shape;471;p50"/>
          <p:cNvSpPr txBox="1"/>
          <p:nvPr/>
        </p:nvSpPr>
        <p:spPr>
          <a:xfrm>
            <a:off x="5880930" y="438908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72" name="Google Shape;472;p50"/>
          <p:cNvGrpSpPr/>
          <p:nvPr/>
        </p:nvGrpSpPr>
        <p:grpSpPr>
          <a:xfrm>
            <a:off x="6376027" y="3302945"/>
            <a:ext cx="1203582" cy="1086123"/>
            <a:chOff x="159715" y="4832860"/>
            <a:chExt cx="1203582" cy="1086123"/>
          </a:xfrm>
        </p:grpSpPr>
        <p:pic>
          <p:nvPicPr>
            <p:cNvPr descr="Resultado de imagen de icono queue" id="473" name="Google Shape;473;p50"/>
            <p:cNvPicPr preferRelativeResize="0"/>
            <p:nvPr/>
          </p:nvPicPr>
          <p:blipFill rotWithShape="1">
            <a:blip r:embed="rId8">
              <a:alphaModFix/>
            </a:blip>
            <a:srcRect b="50414" l="9027" r="48987" t="7839"/>
            <a:stretch/>
          </p:blipFill>
          <p:spPr>
            <a:xfrm>
              <a:off x="159715" y="4832860"/>
              <a:ext cx="989067" cy="1086123"/>
            </a:xfrm>
            <a:prstGeom prst="rect">
              <a:avLst/>
            </a:prstGeom>
            <a:noFill/>
            <a:ln>
              <a:noFill/>
            </a:ln>
          </p:spPr>
        </p:pic>
        <p:pic>
          <p:nvPicPr>
            <p:cNvPr id="474" name="Google Shape;474;p50"/>
            <p:cNvPicPr preferRelativeResize="0"/>
            <p:nvPr/>
          </p:nvPicPr>
          <p:blipFill rotWithShape="1">
            <a:blip r:embed="rId9">
              <a:alphaModFix/>
            </a:blip>
            <a:srcRect b="0" l="0" r="0" t="0"/>
            <a:stretch/>
          </p:blipFill>
          <p:spPr>
            <a:xfrm>
              <a:off x="932518" y="4832860"/>
              <a:ext cx="430779" cy="422333"/>
            </a:xfrm>
            <a:prstGeom prst="rect">
              <a:avLst/>
            </a:prstGeom>
            <a:noFill/>
            <a:ln>
              <a:noFill/>
            </a:ln>
          </p:spPr>
        </p:pic>
      </p:grpSp>
      <p:pic>
        <p:nvPicPr>
          <p:cNvPr id="475" name="Google Shape;475;p50" title="Gráfico"/>
          <p:cNvPicPr preferRelativeResize="0"/>
          <p:nvPr/>
        </p:nvPicPr>
        <p:blipFill>
          <a:blip r:embed="rId10">
            <a:alphaModFix/>
          </a:blip>
          <a:stretch>
            <a:fillRect/>
          </a:stretch>
        </p:blipFill>
        <p:spPr>
          <a:xfrm>
            <a:off x="1532600" y="887550"/>
            <a:ext cx="3721719" cy="2312026"/>
          </a:xfrm>
          <a:prstGeom prst="rect">
            <a:avLst/>
          </a:prstGeom>
          <a:noFill/>
          <a:ln>
            <a:noFill/>
          </a:ln>
        </p:spPr>
      </p:pic>
      <p:pic>
        <p:nvPicPr>
          <p:cNvPr id="476" name="Google Shape;476;p50" title="Gráfico"/>
          <p:cNvPicPr preferRelativeResize="0"/>
          <p:nvPr/>
        </p:nvPicPr>
        <p:blipFill>
          <a:blip r:embed="rId11">
            <a:alphaModFix/>
          </a:blip>
          <a:stretch>
            <a:fillRect/>
          </a:stretch>
        </p:blipFill>
        <p:spPr>
          <a:xfrm>
            <a:off x="1532593" y="3127850"/>
            <a:ext cx="3985356" cy="2456575"/>
          </a:xfrm>
          <a:prstGeom prst="rect">
            <a:avLst/>
          </a:prstGeom>
          <a:noFill/>
          <a:ln>
            <a:noFill/>
          </a:ln>
        </p:spPr>
      </p:pic>
      <p:pic>
        <p:nvPicPr>
          <p:cNvPr id="477" name="Google Shape;477;p50" title="Gráfico"/>
          <p:cNvPicPr preferRelativeResize="0"/>
          <p:nvPr/>
        </p:nvPicPr>
        <p:blipFill>
          <a:blip r:embed="rId12">
            <a:alphaModFix/>
          </a:blip>
          <a:stretch>
            <a:fillRect/>
          </a:stretch>
        </p:blipFill>
        <p:spPr>
          <a:xfrm>
            <a:off x="7579600" y="728825"/>
            <a:ext cx="3738979" cy="2312026"/>
          </a:xfrm>
          <a:prstGeom prst="rect">
            <a:avLst/>
          </a:prstGeom>
          <a:noFill/>
          <a:ln>
            <a:noFill/>
          </a:ln>
        </p:spPr>
      </p:pic>
      <p:pic>
        <p:nvPicPr>
          <p:cNvPr id="478" name="Google Shape;478;p50" title="Gráfico"/>
          <p:cNvPicPr preferRelativeResize="0"/>
          <p:nvPr/>
        </p:nvPicPr>
        <p:blipFill>
          <a:blip r:embed="rId13">
            <a:alphaModFix/>
          </a:blip>
          <a:stretch>
            <a:fillRect/>
          </a:stretch>
        </p:blipFill>
        <p:spPr>
          <a:xfrm>
            <a:off x="7579611" y="3302950"/>
            <a:ext cx="3960365" cy="2456574"/>
          </a:xfrm>
          <a:prstGeom prst="rect">
            <a:avLst/>
          </a:prstGeom>
          <a:noFill/>
          <a:ln>
            <a:noFill/>
          </a:ln>
        </p:spPr>
      </p:pic>
      <p:sp>
        <p:nvSpPr>
          <p:cNvPr id="479" name="Google Shape;479;p50"/>
          <p:cNvSpPr txBox="1"/>
          <p:nvPr/>
        </p:nvSpPr>
        <p:spPr>
          <a:xfrm>
            <a:off x="443625" y="5487350"/>
            <a:ext cx="9839700" cy="12930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es-ES" sz="1800">
                <a:solidFill>
                  <a:schemeClr val="dk1"/>
                </a:solidFill>
                <a:latin typeface="Quattrocento Sans"/>
                <a:ea typeface="Quattrocento Sans"/>
                <a:cs typeface="Quattrocento Sans"/>
                <a:sym typeface="Quattrocento Sans"/>
              </a:rPr>
              <a:t>El</a:t>
            </a:r>
            <a:r>
              <a:rPr lang="es-ES" sz="1800">
                <a:solidFill>
                  <a:srgbClr val="0052DE"/>
                </a:solidFill>
                <a:latin typeface="Quattrocento Sans"/>
                <a:ea typeface="Quattrocento Sans"/>
                <a:cs typeface="Quattrocento Sans"/>
                <a:sym typeface="Quattrocento Sans"/>
              </a:rPr>
              <a:t> tiempo de espera</a:t>
            </a:r>
            <a:r>
              <a:rPr lang="es-ES" sz="1800">
                <a:solidFill>
                  <a:schemeClr val="dk1"/>
                </a:solidFill>
                <a:latin typeface="Quattrocento Sans"/>
                <a:ea typeface="Quattrocento Sans"/>
                <a:cs typeface="Quattrocento Sans"/>
                <a:sym typeface="Quattrocento Sans"/>
              </a:rPr>
              <a:t> tiene una media de menciones positivas del </a:t>
            </a:r>
            <a:r>
              <a:rPr b="1" lang="es-ES" sz="1800">
                <a:solidFill>
                  <a:schemeClr val="dk1"/>
                </a:solidFill>
                <a:latin typeface="Quattrocento Sans"/>
                <a:ea typeface="Quattrocento Sans"/>
                <a:cs typeface="Quattrocento Sans"/>
                <a:sym typeface="Quattrocento Sans"/>
              </a:rPr>
              <a:t>87%</a:t>
            </a:r>
            <a:r>
              <a:rPr lang="es-ES" sz="1800">
                <a:solidFill>
                  <a:schemeClr val="dk1"/>
                </a:solidFill>
                <a:latin typeface="Quattrocento Sans"/>
                <a:ea typeface="Quattrocento Sans"/>
                <a:cs typeface="Quattrocento Sans"/>
                <a:sym typeface="Quattrocento Sans"/>
              </a:rPr>
              <a:t>,</a:t>
            </a:r>
            <a:r>
              <a:rPr b="1" lang="es-ES" sz="1800">
                <a:solidFill>
                  <a:schemeClr val="dk1"/>
                </a:solidFill>
                <a:latin typeface="Quattrocento Sans"/>
                <a:ea typeface="Quattrocento Sans"/>
                <a:cs typeface="Quattrocento Sans"/>
                <a:sym typeface="Quattrocento Sans"/>
              </a:rPr>
              <a:t> </a:t>
            </a:r>
            <a:r>
              <a:rPr lang="es-ES" sz="1800">
                <a:solidFill>
                  <a:schemeClr val="dk1"/>
                </a:solidFill>
                <a:latin typeface="Quattrocento Sans"/>
                <a:ea typeface="Quattrocento Sans"/>
                <a:cs typeface="Quattrocento Sans"/>
                <a:sym typeface="Quattrocento Sans"/>
              </a:rPr>
              <a:t>la</a:t>
            </a:r>
            <a:r>
              <a:rPr lang="es-ES" sz="1800">
                <a:solidFill>
                  <a:srgbClr val="0052DE"/>
                </a:solidFill>
                <a:latin typeface="Quattrocento Sans"/>
                <a:ea typeface="Quattrocento Sans"/>
                <a:cs typeface="Quattrocento Sans"/>
                <a:sym typeface="Quattrocento Sans"/>
              </a:rPr>
              <a:t> amabilidad y profesionalidad</a:t>
            </a:r>
            <a:r>
              <a:rPr lang="es-ES" sz="1800">
                <a:solidFill>
                  <a:schemeClr val="dk1"/>
                </a:solidFill>
                <a:latin typeface="Quattrocento Sans"/>
                <a:ea typeface="Quattrocento Sans"/>
                <a:cs typeface="Quattrocento Sans"/>
                <a:sym typeface="Quattrocento Sans"/>
              </a:rPr>
              <a:t> se sitúa algo por debajo con un </a:t>
            </a:r>
            <a:r>
              <a:rPr b="1" lang="es-ES" sz="1800">
                <a:solidFill>
                  <a:schemeClr val="dk1"/>
                </a:solidFill>
                <a:latin typeface="Quattrocento Sans"/>
                <a:ea typeface="Quattrocento Sans"/>
                <a:cs typeface="Quattrocento Sans"/>
                <a:sym typeface="Quattrocento Sans"/>
              </a:rPr>
              <a:t>83%, </a:t>
            </a:r>
            <a:r>
              <a:rPr lang="es-ES" sz="1800">
                <a:solidFill>
                  <a:schemeClr val="dk1"/>
                </a:solidFill>
                <a:latin typeface="Quattrocento Sans"/>
                <a:ea typeface="Quattrocento Sans"/>
                <a:cs typeface="Quattrocento Sans"/>
                <a:sym typeface="Quattrocento Sans"/>
              </a:rPr>
              <a:t> seguido de la </a:t>
            </a:r>
            <a:r>
              <a:rPr lang="es-ES" sz="1800">
                <a:solidFill>
                  <a:srgbClr val="0052DE"/>
                </a:solidFill>
                <a:latin typeface="Quattrocento Sans"/>
                <a:ea typeface="Quattrocento Sans"/>
                <a:cs typeface="Quattrocento Sans"/>
                <a:sym typeface="Quattrocento Sans"/>
              </a:rPr>
              <a:t>tranquilidad</a:t>
            </a:r>
            <a:r>
              <a:rPr lang="es-ES" sz="1800">
                <a:solidFill>
                  <a:schemeClr val="dk1"/>
                </a:solidFill>
                <a:latin typeface="Quattrocento Sans"/>
                <a:ea typeface="Quattrocento Sans"/>
                <a:cs typeface="Quattrocento Sans"/>
                <a:sym typeface="Quattrocento Sans"/>
              </a:rPr>
              <a:t> con un </a:t>
            </a:r>
            <a:r>
              <a:rPr b="1" lang="es-ES" sz="1800">
                <a:solidFill>
                  <a:schemeClr val="dk1"/>
                </a:solidFill>
                <a:latin typeface="Quattrocento Sans"/>
                <a:ea typeface="Quattrocento Sans"/>
                <a:cs typeface="Quattrocento Sans"/>
                <a:sym typeface="Quattrocento Sans"/>
              </a:rPr>
              <a:t>77% de casos </a:t>
            </a:r>
            <a:r>
              <a:rPr lang="es-ES" sz="1800">
                <a:solidFill>
                  <a:schemeClr val="dk1"/>
                </a:solidFill>
                <a:latin typeface="Quattrocento Sans"/>
                <a:ea typeface="Quattrocento Sans"/>
                <a:cs typeface="Quattrocento Sans"/>
                <a:sym typeface="Quattrocento Sans"/>
              </a:rPr>
              <a:t> y la </a:t>
            </a:r>
            <a:r>
              <a:rPr lang="es-ES" sz="1800">
                <a:solidFill>
                  <a:srgbClr val="0052DE"/>
                </a:solidFill>
                <a:latin typeface="Quattrocento Sans"/>
                <a:ea typeface="Quattrocento Sans"/>
                <a:cs typeface="Quattrocento Sans"/>
                <a:sym typeface="Quattrocento Sans"/>
              </a:rPr>
              <a:t>información</a:t>
            </a:r>
            <a:r>
              <a:rPr lang="es-ES" sz="1800">
                <a:solidFill>
                  <a:schemeClr val="dk1"/>
                </a:solidFill>
                <a:latin typeface="Quattrocento Sans"/>
                <a:ea typeface="Quattrocento Sans"/>
                <a:cs typeface="Quattrocento Sans"/>
                <a:sym typeface="Quattrocento Sans"/>
              </a:rPr>
              <a:t> recibida </a:t>
            </a:r>
            <a:r>
              <a:rPr b="1" lang="es-ES" sz="1800">
                <a:solidFill>
                  <a:schemeClr val="dk1"/>
                </a:solidFill>
                <a:latin typeface="Quattrocento Sans"/>
                <a:ea typeface="Quattrocento Sans"/>
                <a:cs typeface="Quattrocento Sans"/>
                <a:sym typeface="Quattrocento Sans"/>
              </a:rPr>
              <a:t>58% </a:t>
            </a:r>
            <a:r>
              <a:rPr lang="es-ES" sz="1800">
                <a:solidFill>
                  <a:schemeClr val="dk1"/>
                </a:solidFill>
                <a:latin typeface="Quattrocento Sans"/>
                <a:ea typeface="Quattrocento Sans"/>
                <a:cs typeface="Quattrocento Sans"/>
                <a:sym typeface="Quattrocento Sans"/>
              </a:rPr>
              <a:t>siendo este el parámetro peor valorado en su conjunto.</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1"/>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485" name="Google Shape;485;p51"/>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486" name="Google Shape;486;p51"/>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487" name="Google Shape;487;p51"/>
          <p:cNvSpPr txBox="1"/>
          <p:nvPr/>
        </p:nvSpPr>
        <p:spPr>
          <a:xfrm>
            <a:off x="821975" y="38791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a:t>
            </a:r>
            <a:r>
              <a:rPr b="1" lang="es-ES" sz="1600">
                <a:solidFill>
                  <a:srgbClr val="0070C0"/>
                </a:solidFill>
                <a:latin typeface="Quattrocento Sans"/>
                <a:ea typeface="Quattrocento Sans"/>
                <a:cs typeface="Quattrocento Sans"/>
                <a:sym typeface="Quattrocento Sans"/>
              </a:rPr>
              <a:t>Tour-Bus</a:t>
            </a:r>
            <a:endParaRPr/>
          </a:p>
        </p:txBody>
      </p:sp>
      <p:sp>
        <p:nvSpPr>
          <p:cNvPr id="488" name="Google Shape;488;p51"/>
          <p:cNvSpPr txBox="1"/>
          <p:nvPr/>
        </p:nvSpPr>
        <p:spPr>
          <a:xfrm>
            <a:off x="4286580" y="387913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Profesionalidad Chófer</a:t>
            </a:r>
            <a:endParaRPr/>
          </a:p>
        </p:txBody>
      </p:sp>
      <p:pic>
        <p:nvPicPr>
          <p:cNvPr id="489" name="Google Shape;489;p51"/>
          <p:cNvPicPr preferRelativeResize="0"/>
          <p:nvPr/>
        </p:nvPicPr>
        <p:blipFill rotWithShape="1">
          <a:blip r:embed="rId3">
            <a:alphaModFix/>
          </a:blip>
          <a:srcRect b="2950" l="0" r="0" t="8444"/>
          <a:stretch/>
        </p:blipFill>
        <p:spPr>
          <a:xfrm>
            <a:off x="10173250" y="164475"/>
            <a:ext cx="1466850" cy="1714500"/>
          </a:xfrm>
          <a:prstGeom prst="rect">
            <a:avLst/>
          </a:prstGeom>
          <a:noFill/>
          <a:ln>
            <a:noFill/>
          </a:ln>
        </p:spPr>
      </p:pic>
      <p:pic>
        <p:nvPicPr>
          <p:cNvPr descr="C:\Users\usuario\Desktop\bus-parking-sign_318-51295.jpg" id="490" name="Google Shape;490;p51"/>
          <p:cNvPicPr preferRelativeResize="0"/>
          <p:nvPr/>
        </p:nvPicPr>
        <p:blipFill>
          <a:blip r:embed="rId4">
            <a:alphaModFix/>
          </a:blip>
          <a:stretch>
            <a:fillRect/>
          </a:stretch>
        </p:blipFill>
        <p:spPr>
          <a:xfrm>
            <a:off x="821975" y="2098286"/>
            <a:ext cx="1631550" cy="1631550"/>
          </a:xfrm>
          <a:prstGeom prst="rect">
            <a:avLst/>
          </a:prstGeom>
          <a:noFill/>
          <a:ln>
            <a:noFill/>
          </a:ln>
        </p:spPr>
      </p:pic>
      <p:pic>
        <p:nvPicPr>
          <p:cNvPr descr="C:\Users\usuario\Desktop\ICONOS informe visita 2017\Captura de pantalla 2017-04-04 14.38.56.png" id="491" name="Google Shape;491;p51"/>
          <p:cNvPicPr preferRelativeResize="0"/>
          <p:nvPr/>
        </p:nvPicPr>
        <p:blipFill rotWithShape="1">
          <a:blip r:embed="rId5">
            <a:alphaModFix/>
          </a:blip>
          <a:srcRect b="0" l="0" r="0" t="0"/>
          <a:stretch/>
        </p:blipFill>
        <p:spPr>
          <a:xfrm>
            <a:off x="4327788" y="2098241"/>
            <a:ext cx="1548605" cy="1696922"/>
          </a:xfrm>
          <a:prstGeom prst="rect">
            <a:avLst/>
          </a:prstGeom>
          <a:noFill/>
          <a:ln>
            <a:noFill/>
          </a:ln>
        </p:spPr>
      </p:pic>
      <p:pic>
        <p:nvPicPr>
          <p:cNvPr id="492" name="Google Shape;492;p51"/>
          <p:cNvPicPr preferRelativeResize="0"/>
          <p:nvPr/>
        </p:nvPicPr>
        <p:blipFill>
          <a:blip r:embed="rId6">
            <a:alphaModFix/>
          </a:blip>
          <a:stretch>
            <a:fillRect/>
          </a:stretch>
        </p:blipFill>
        <p:spPr>
          <a:xfrm>
            <a:off x="7750675" y="2172388"/>
            <a:ext cx="1548600" cy="1548600"/>
          </a:xfrm>
          <a:prstGeom prst="rect">
            <a:avLst/>
          </a:prstGeom>
          <a:noFill/>
          <a:ln>
            <a:noFill/>
          </a:ln>
        </p:spPr>
      </p:pic>
      <p:sp>
        <p:nvSpPr>
          <p:cNvPr id="493" name="Google Shape;493;p51"/>
          <p:cNvSpPr txBox="1"/>
          <p:nvPr/>
        </p:nvSpPr>
        <p:spPr>
          <a:xfrm>
            <a:off x="7730475" y="3879125"/>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Demostraciones</a:t>
            </a:r>
            <a:endParaRPr/>
          </a:p>
        </p:txBody>
      </p:sp>
      <p:pic>
        <p:nvPicPr>
          <p:cNvPr id="494" name="Google Shape;494;p51" title="Gráfico"/>
          <p:cNvPicPr preferRelativeResize="0"/>
          <p:nvPr/>
        </p:nvPicPr>
        <p:blipFill>
          <a:blip r:embed="rId7">
            <a:alphaModFix/>
          </a:blip>
          <a:stretch>
            <a:fillRect/>
          </a:stretch>
        </p:blipFill>
        <p:spPr>
          <a:xfrm>
            <a:off x="346850" y="4580475"/>
            <a:ext cx="3138852" cy="1934925"/>
          </a:xfrm>
          <a:prstGeom prst="rect">
            <a:avLst/>
          </a:prstGeom>
          <a:noFill/>
          <a:ln>
            <a:noFill/>
          </a:ln>
        </p:spPr>
      </p:pic>
      <p:pic>
        <p:nvPicPr>
          <p:cNvPr id="495" name="Google Shape;495;p51" title="Gráfico"/>
          <p:cNvPicPr preferRelativeResize="0"/>
          <p:nvPr/>
        </p:nvPicPr>
        <p:blipFill>
          <a:blip r:embed="rId8">
            <a:alphaModFix/>
          </a:blip>
          <a:stretch>
            <a:fillRect/>
          </a:stretch>
        </p:blipFill>
        <p:spPr>
          <a:xfrm>
            <a:off x="3674700" y="4580475"/>
            <a:ext cx="3131124" cy="1930159"/>
          </a:xfrm>
          <a:prstGeom prst="rect">
            <a:avLst/>
          </a:prstGeom>
          <a:noFill/>
          <a:ln>
            <a:noFill/>
          </a:ln>
        </p:spPr>
      </p:pic>
      <p:pic>
        <p:nvPicPr>
          <p:cNvPr id="496" name="Google Shape;496;p51" title="Gráfico"/>
          <p:cNvPicPr preferRelativeResize="0"/>
          <p:nvPr/>
        </p:nvPicPr>
        <p:blipFill>
          <a:blip r:embed="rId9">
            <a:alphaModFix/>
          </a:blip>
          <a:stretch>
            <a:fillRect/>
          </a:stretch>
        </p:blipFill>
        <p:spPr>
          <a:xfrm>
            <a:off x="7107077" y="4580475"/>
            <a:ext cx="3131149" cy="1930159"/>
          </a:xfrm>
          <a:prstGeom prst="rect">
            <a:avLst/>
          </a:prstGeom>
          <a:noFill/>
          <a:ln>
            <a:noFill/>
          </a:ln>
        </p:spPr>
      </p:pic>
      <p:sp>
        <p:nvSpPr>
          <p:cNvPr id="497" name="Google Shape;497;p51"/>
          <p:cNvSpPr txBox="1"/>
          <p:nvPr/>
        </p:nvSpPr>
        <p:spPr>
          <a:xfrm>
            <a:off x="330375" y="979400"/>
            <a:ext cx="9843000" cy="93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información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15 </a:t>
            </a:r>
            <a:r>
              <a:rPr lang="es-ES" sz="1600">
                <a:solidFill>
                  <a:schemeClr val="dk1"/>
                </a:solidFill>
                <a:latin typeface="Quattrocento Sans"/>
                <a:ea typeface="Quattrocento Sans"/>
                <a:cs typeface="Quattrocento Sans"/>
                <a:sym typeface="Quattrocento Sans"/>
              </a:rPr>
              <a:t>clientes (88% de la </a:t>
            </a:r>
            <a:r>
              <a:rPr lang="es-ES" sz="1600">
                <a:solidFill>
                  <a:schemeClr val="dk1"/>
                </a:solidFill>
                <a:latin typeface="Quattrocento Sans"/>
                <a:ea typeface="Quattrocento Sans"/>
                <a:cs typeface="Quattrocento Sans"/>
                <a:sym typeface="Quattrocento Sans"/>
              </a:rPr>
              <a:t>muestra</a:t>
            </a:r>
            <a:r>
              <a:rPr lang="es-ES" sz="1600">
                <a:solidFill>
                  <a:schemeClr val="dk1"/>
                </a:solidFill>
                <a:latin typeface="Quattrocento Sans"/>
                <a:ea typeface="Quattrocento Sans"/>
                <a:cs typeface="Quattrocento Sans"/>
                <a:sym typeface="Quattrocento Sans"/>
              </a:rPr>
              <a:t>). Obtuvo un </a:t>
            </a:r>
            <a:r>
              <a:rPr b="1" lang="es-ES" sz="1600">
                <a:solidFill>
                  <a:schemeClr val="dk1"/>
                </a:solidFill>
                <a:latin typeface="Quattrocento Sans"/>
                <a:ea typeface="Quattrocento Sans"/>
                <a:cs typeface="Quattrocento Sans"/>
                <a:sym typeface="Quattrocento Sans"/>
              </a:rPr>
              <a:t>80%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profesionalidad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15 </a:t>
            </a:r>
            <a:r>
              <a:rPr lang="es-ES" sz="1600">
                <a:solidFill>
                  <a:schemeClr val="dk1"/>
                </a:solidFill>
                <a:latin typeface="Quattrocento Sans"/>
                <a:ea typeface="Quattrocento Sans"/>
                <a:cs typeface="Quattrocento Sans"/>
                <a:sym typeface="Quattrocento Sans"/>
              </a:rPr>
              <a:t>clientes (88% de la muestra). Obtuvo un </a:t>
            </a:r>
            <a:r>
              <a:rPr b="1" lang="es-ES" sz="1600">
                <a:solidFill>
                  <a:schemeClr val="dk1"/>
                </a:solidFill>
                <a:latin typeface="Quattrocento Sans"/>
                <a:ea typeface="Quattrocento Sans"/>
                <a:cs typeface="Quattrocento Sans"/>
                <a:sym typeface="Quattrocento Sans"/>
              </a:rPr>
              <a:t>93%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Las </a:t>
            </a:r>
            <a:r>
              <a:rPr b="1" lang="es-ES" sz="1600">
                <a:solidFill>
                  <a:schemeClr val="dk1"/>
                </a:solidFill>
                <a:latin typeface="Quattrocento Sans"/>
                <a:ea typeface="Quattrocento Sans"/>
                <a:cs typeface="Quattrocento Sans"/>
                <a:sym typeface="Quattrocento Sans"/>
              </a:rPr>
              <a:t>demostraciones </a:t>
            </a:r>
            <a:r>
              <a:rPr lang="es-ES" sz="1600">
                <a:solidFill>
                  <a:schemeClr val="dk1"/>
                </a:solidFill>
                <a:latin typeface="Quattrocento Sans"/>
                <a:ea typeface="Quattrocento Sans"/>
                <a:cs typeface="Quattrocento Sans"/>
                <a:sym typeface="Quattrocento Sans"/>
              </a:rPr>
              <a:t>fueron  valoradas por </a:t>
            </a:r>
            <a:r>
              <a:rPr b="1" lang="es-ES" sz="1600">
                <a:solidFill>
                  <a:schemeClr val="dk1"/>
                </a:solidFill>
                <a:latin typeface="Quattrocento Sans"/>
                <a:ea typeface="Quattrocento Sans"/>
                <a:cs typeface="Quattrocento Sans"/>
                <a:sym typeface="Quattrocento Sans"/>
              </a:rPr>
              <a:t>16 </a:t>
            </a:r>
            <a:r>
              <a:rPr lang="es-ES" sz="1600">
                <a:solidFill>
                  <a:schemeClr val="dk1"/>
                </a:solidFill>
                <a:latin typeface="Quattrocento Sans"/>
                <a:ea typeface="Quattrocento Sans"/>
                <a:cs typeface="Quattrocento Sans"/>
                <a:sym typeface="Quattrocento Sans"/>
              </a:rPr>
              <a:t>clientes (94% de la muestra). Obtuvieron un </a:t>
            </a:r>
            <a:r>
              <a:rPr b="1" lang="es-ES" sz="1600">
                <a:solidFill>
                  <a:schemeClr val="dk1"/>
                </a:solidFill>
                <a:latin typeface="Quattrocento Sans"/>
                <a:ea typeface="Quattrocento Sans"/>
                <a:cs typeface="Quattrocento Sans"/>
                <a:sym typeface="Quattrocento Sans"/>
              </a:rPr>
              <a:t>81%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2"/>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503" name="Google Shape;503;p52"/>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504" name="Google Shape;504;p52"/>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05" name="Google Shape;505;p52"/>
          <p:cNvSpPr txBox="1"/>
          <p:nvPr/>
        </p:nvSpPr>
        <p:spPr>
          <a:xfrm>
            <a:off x="940850" y="38791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Disposición y Presentación</a:t>
            </a:r>
            <a:endParaRPr/>
          </a:p>
        </p:txBody>
      </p:sp>
      <p:sp>
        <p:nvSpPr>
          <p:cNvPr id="506" name="Google Shape;506;p52"/>
          <p:cNvSpPr txBox="1"/>
          <p:nvPr/>
        </p:nvSpPr>
        <p:spPr>
          <a:xfrm>
            <a:off x="4286580" y="387913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Temática de la Expo</a:t>
            </a:r>
            <a:endParaRPr/>
          </a:p>
        </p:txBody>
      </p:sp>
      <p:pic>
        <p:nvPicPr>
          <p:cNvPr id="507" name="Google Shape;507;p52"/>
          <p:cNvPicPr preferRelativeResize="0"/>
          <p:nvPr/>
        </p:nvPicPr>
        <p:blipFill rotWithShape="1">
          <a:blip r:embed="rId3">
            <a:alphaModFix/>
          </a:blip>
          <a:srcRect b="2207" l="0" r="0" t="2207"/>
          <a:stretch/>
        </p:blipFill>
        <p:spPr>
          <a:xfrm>
            <a:off x="10173250" y="164475"/>
            <a:ext cx="1466850" cy="1714500"/>
          </a:xfrm>
          <a:prstGeom prst="rect">
            <a:avLst/>
          </a:prstGeom>
          <a:noFill/>
          <a:ln>
            <a:noFill/>
          </a:ln>
        </p:spPr>
      </p:pic>
      <p:pic>
        <p:nvPicPr>
          <p:cNvPr id="508" name="Google Shape;508;p52"/>
          <p:cNvPicPr preferRelativeResize="0"/>
          <p:nvPr/>
        </p:nvPicPr>
        <p:blipFill rotWithShape="1">
          <a:blip r:embed="rId4">
            <a:alphaModFix/>
          </a:blip>
          <a:srcRect b="0" l="4371" r="4371" t="0"/>
          <a:stretch/>
        </p:blipFill>
        <p:spPr>
          <a:xfrm>
            <a:off x="4327788" y="2098241"/>
            <a:ext cx="1548605" cy="1696923"/>
          </a:xfrm>
          <a:prstGeom prst="rect">
            <a:avLst/>
          </a:prstGeom>
          <a:noFill/>
          <a:ln>
            <a:noFill/>
          </a:ln>
        </p:spPr>
      </p:pic>
      <p:sp>
        <p:nvSpPr>
          <p:cNvPr id="509" name="Google Shape;509;p52"/>
          <p:cNvSpPr txBox="1"/>
          <p:nvPr/>
        </p:nvSpPr>
        <p:spPr>
          <a:xfrm>
            <a:off x="7730475" y="3879125"/>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Tamaño de la Expo</a:t>
            </a:r>
            <a:endParaRPr/>
          </a:p>
        </p:txBody>
      </p:sp>
      <p:pic>
        <p:nvPicPr>
          <p:cNvPr id="510" name="Google Shape;510;p52" title="Gráfico"/>
          <p:cNvPicPr preferRelativeResize="0"/>
          <p:nvPr/>
        </p:nvPicPr>
        <p:blipFill>
          <a:blip r:embed="rId5">
            <a:alphaModFix/>
          </a:blip>
          <a:stretch>
            <a:fillRect/>
          </a:stretch>
        </p:blipFill>
        <p:spPr>
          <a:xfrm>
            <a:off x="346850" y="4580475"/>
            <a:ext cx="3150055" cy="1943650"/>
          </a:xfrm>
          <a:prstGeom prst="rect">
            <a:avLst/>
          </a:prstGeom>
          <a:noFill/>
          <a:ln>
            <a:noFill/>
          </a:ln>
        </p:spPr>
      </p:pic>
      <p:pic>
        <p:nvPicPr>
          <p:cNvPr id="511" name="Google Shape;511;p52" title="Gráfico"/>
          <p:cNvPicPr preferRelativeResize="0"/>
          <p:nvPr/>
        </p:nvPicPr>
        <p:blipFill>
          <a:blip r:embed="rId6">
            <a:alphaModFix/>
          </a:blip>
          <a:stretch>
            <a:fillRect/>
          </a:stretch>
        </p:blipFill>
        <p:spPr>
          <a:xfrm>
            <a:off x="3679200" y="4594475"/>
            <a:ext cx="3082463" cy="1902162"/>
          </a:xfrm>
          <a:prstGeom prst="rect">
            <a:avLst/>
          </a:prstGeom>
          <a:noFill/>
          <a:ln>
            <a:noFill/>
          </a:ln>
        </p:spPr>
      </p:pic>
      <p:pic>
        <p:nvPicPr>
          <p:cNvPr id="512" name="Google Shape;512;p52" title="Gráfico"/>
          <p:cNvPicPr preferRelativeResize="0"/>
          <p:nvPr/>
        </p:nvPicPr>
        <p:blipFill>
          <a:blip r:embed="rId7">
            <a:alphaModFix/>
          </a:blip>
          <a:stretch>
            <a:fillRect/>
          </a:stretch>
        </p:blipFill>
        <p:spPr>
          <a:xfrm>
            <a:off x="7004950" y="4621965"/>
            <a:ext cx="3082476" cy="1902160"/>
          </a:xfrm>
          <a:prstGeom prst="rect">
            <a:avLst/>
          </a:prstGeom>
          <a:noFill/>
          <a:ln>
            <a:noFill/>
          </a:ln>
        </p:spPr>
      </p:pic>
      <p:pic>
        <p:nvPicPr>
          <p:cNvPr descr="C:\Users\usuario\Pictures\exposición.jpg" id="513" name="Google Shape;513;p52"/>
          <p:cNvPicPr preferRelativeResize="0"/>
          <p:nvPr/>
        </p:nvPicPr>
        <p:blipFill rotWithShape="1">
          <a:blip r:embed="rId8">
            <a:alphaModFix/>
          </a:blip>
          <a:srcRect b="0" l="0" r="0" t="0"/>
          <a:stretch/>
        </p:blipFill>
        <p:spPr>
          <a:xfrm>
            <a:off x="940850" y="2173700"/>
            <a:ext cx="1588800" cy="1588775"/>
          </a:xfrm>
          <a:prstGeom prst="rect">
            <a:avLst/>
          </a:prstGeom>
          <a:noFill/>
          <a:ln>
            <a:noFill/>
          </a:ln>
        </p:spPr>
      </p:pic>
      <p:pic>
        <p:nvPicPr>
          <p:cNvPr descr="C:\Users\usuario\Dropbox\Capturas de pantalla\tamaño exposiciones.png" id="514" name="Google Shape;514;p52"/>
          <p:cNvPicPr preferRelativeResize="0"/>
          <p:nvPr/>
        </p:nvPicPr>
        <p:blipFill rotWithShape="1">
          <a:blip r:embed="rId9">
            <a:alphaModFix/>
          </a:blip>
          <a:srcRect b="0" l="0" r="0" t="0"/>
          <a:stretch/>
        </p:blipFill>
        <p:spPr>
          <a:xfrm>
            <a:off x="7674550" y="2135975"/>
            <a:ext cx="1785995" cy="1621475"/>
          </a:xfrm>
          <a:prstGeom prst="rect">
            <a:avLst/>
          </a:prstGeom>
          <a:noFill/>
          <a:ln>
            <a:noFill/>
          </a:ln>
        </p:spPr>
      </p:pic>
      <p:sp>
        <p:nvSpPr>
          <p:cNvPr id="515" name="Google Shape;515;p52"/>
          <p:cNvSpPr txBox="1"/>
          <p:nvPr/>
        </p:nvSpPr>
        <p:spPr>
          <a:xfrm>
            <a:off x="248425" y="952375"/>
            <a:ext cx="9644400" cy="92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disposición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9</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(90% de la muestra). Obtuvo un </a:t>
            </a:r>
            <a:r>
              <a:rPr b="1" lang="es-ES" sz="1600">
                <a:solidFill>
                  <a:schemeClr val="dk1"/>
                </a:solidFill>
                <a:latin typeface="Quattrocento Sans"/>
                <a:ea typeface="Quattrocento Sans"/>
                <a:cs typeface="Quattrocento Sans"/>
                <a:sym typeface="Quattrocento Sans"/>
              </a:rPr>
              <a:t>78</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temática</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9</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(90% de la muestra). Obtuvo un </a:t>
            </a:r>
            <a:r>
              <a:rPr b="1" lang="es-ES" sz="1600">
                <a:solidFill>
                  <a:schemeClr val="dk1"/>
                </a:solidFill>
                <a:latin typeface="Quattrocento Sans"/>
                <a:ea typeface="Quattrocento Sans"/>
                <a:cs typeface="Quattrocento Sans"/>
                <a:sym typeface="Quattrocento Sans"/>
              </a:rPr>
              <a:t>78</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El </a:t>
            </a:r>
            <a:r>
              <a:rPr b="1" lang="es-ES" sz="1600">
                <a:solidFill>
                  <a:schemeClr val="dk1"/>
                </a:solidFill>
                <a:latin typeface="Quattrocento Sans"/>
                <a:ea typeface="Quattrocento Sans"/>
                <a:cs typeface="Quattrocento Sans"/>
                <a:sym typeface="Quattrocento Sans"/>
              </a:rPr>
              <a:t>tamaño</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valorado por </a:t>
            </a:r>
            <a:r>
              <a:rPr b="1" lang="es-ES" sz="1600">
                <a:solidFill>
                  <a:schemeClr val="dk1"/>
                </a:solidFill>
                <a:latin typeface="Quattrocento Sans"/>
                <a:ea typeface="Quattrocento Sans"/>
                <a:cs typeface="Quattrocento Sans"/>
                <a:sym typeface="Quattrocento Sans"/>
              </a:rPr>
              <a:t>9</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(90% de la muestra). Obtuvo un </a:t>
            </a:r>
            <a:r>
              <a:rPr b="1" lang="es-ES" sz="1600">
                <a:solidFill>
                  <a:schemeClr val="dk1"/>
                </a:solidFill>
                <a:latin typeface="Quattrocento Sans"/>
                <a:ea typeface="Quattrocento Sans"/>
                <a:cs typeface="Quattrocento Sans"/>
                <a:sym typeface="Quattrocento Sans"/>
              </a:rPr>
              <a:t>67</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53"/>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521" name="Google Shape;521;p53"/>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522" name="Google Shape;522;p53"/>
          <p:cNvSpPr txBox="1"/>
          <p:nvPr>
            <p:ph idx="12" type="sldNum"/>
          </p:nvPr>
        </p:nvSpPr>
        <p:spPr>
          <a:xfrm>
            <a:off x="8695664" y="6160474"/>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23" name="Google Shape;523;p53"/>
          <p:cNvSpPr txBox="1"/>
          <p:nvPr/>
        </p:nvSpPr>
        <p:spPr>
          <a:xfrm>
            <a:off x="821975" y="4099412"/>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Visita</a:t>
            </a:r>
            <a:endParaRPr/>
          </a:p>
        </p:txBody>
      </p:sp>
      <p:sp>
        <p:nvSpPr>
          <p:cNvPr id="524" name="Google Shape;524;p53"/>
          <p:cNvSpPr txBox="1"/>
          <p:nvPr/>
        </p:nvSpPr>
        <p:spPr>
          <a:xfrm>
            <a:off x="3606967" y="4278261"/>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Iluminación</a:t>
            </a:r>
            <a:endParaRPr/>
          </a:p>
        </p:txBody>
      </p:sp>
      <p:pic>
        <p:nvPicPr>
          <p:cNvPr id="525" name="Google Shape;525;p53"/>
          <p:cNvPicPr preferRelativeResize="0"/>
          <p:nvPr/>
        </p:nvPicPr>
        <p:blipFill rotWithShape="1">
          <a:blip r:embed="rId3">
            <a:alphaModFix/>
          </a:blip>
          <a:srcRect b="3609" l="0" r="0" t="3609"/>
          <a:stretch/>
        </p:blipFill>
        <p:spPr>
          <a:xfrm>
            <a:off x="10173250" y="164475"/>
            <a:ext cx="1466850" cy="1714500"/>
          </a:xfrm>
          <a:prstGeom prst="rect">
            <a:avLst/>
          </a:prstGeom>
          <a:noFill/>
          <a:ln>
            <a:noFill/>
          </a:ln>
        </p:spPr>
      </p:pic>
      <p:sp>
        <p:nvSpPr>
          <p:cNvPr id="526" name="Google Shape;526;p53"/>
          <p:cNvSpPr txBox="1"/>
          <p:nvPr/>
        </p:nvSpPr>
        <p:spPr>
          <a:xfrm>
            <a:off x="8868675" y="4099400"/>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Profesionalidad Guía</a:t>
            </a:r>
            <a:endParaRPr/>
          </a:p>
        </p:txBody>
      </p:sp>
      <p:sp>
        <p:nvSpPr>
          <p:cNvPr id="527" name="Google Shape;527;p53"/>
          <p:cNvSpPr txBox="1"/>
          <p:nvPr/>
        </p:nvSpPr>
        <p:spPr>
          <a:xfrm>
            <a:off x="6371250" y="4099412"/>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a:t>
            </a:r>
            <a:r>
              <a:rPr b="1" lang="es-ES" sz="1600">
                <a:solidFill>
                  <a:srgbClr val="0070C0"/>
                </a:solidFill>
                <a:latin typeface="Quattrocento Sans"/>
                <a:ea typeface="Quattrocento Sans"/>
                <a:cs typeface="Quattrocento Sans"/>
                <a:sym typeface="Quattrocento Sans"/>
              </a:rPr>
              <a:t>Recibida</a:t>
            </a:r>
            <a:endParaRPr/>
          </a:p>
        </p:txBody>
      </p:sp>
      <p:pic>
        <p:nvPicPr>
          <p:cNvPr id="528" name="Google Shape;528;p53" title="Gráfico"/>
          <p:cNvPicPr preferRelativeResize="0"/>
          <p:nvPr/>
        </p:nvPicPr>
        <p:blipFill>
          <a:blip r:embed="rId4">
            <a:alphaModFix/>
          </a:blip>
          <a:stretch>
            <a:fillRect/>
          </a:stretch>
        </p:blipFill>
        <p:spPr>
          <a:xfrm>
            <a:off x="205825" y="4846450"/>
            <a:ext cx="2778349" cy="1714502"/>
          </a:xfrm>
          <a:prstGeom prst="rect">
            <a:avLst/>
          </a:prstGeom>
          <a:noFill/>
          <a:ln>
            <a:noFill/>
          </a:ln>
        </p:spPr>
      </p:pic>
      <p:pic>
        <p:nvPicPr>
          <p:cNvPr id="529" name="Google Shape;529;p53" title="Gráfico"/>
          <p:cNvPicPr preferRelativeResize="0"/>
          <p:nvPr/>
        </p:nvPicPr>
        <p:blipFill>
          <a:blip r:embed="rId5">
            <a:alphaModFix/>
          </a:blip>
          <a:stretch>
            <a:fillRect/>
          </a:stretch>
        </p:blipFill>
        <p:spPr>
          <a:xfrm>
            <a:off x="3051925" y="4846450"/>
            <a:ext cx="2778345" cy="1714500"/>
          </a:xfrm>
          <a:prstGeom prst="rect">
            <a:avLst/>
          </a:prstGeom>
          <a:noFill/>
          <a:ln>
            <a:noFill/>
          </a:ln>
        </p:spPr>
      </p:pic>
      <p:pic>
        <p:nvPicPr>
          <p:cNvPr id="530" name="Google Shape;530;p53" title="Gráfico"/>
          <p:cNvPicPr preferRelativeResize="0"/>
          <p:nvPr/>
        </p:nvPicPr>
        <p:blipFill>
          <a:blip r:embed="rId6">
            <a:alphaModFix/>
          </a:blip>
          <a:stretch>
            <a:fillRect/>
          </a:stretch>
        </p:blipFill>
        <p:spPr>
          <a:xfrm>
            <a:off x="5843685" y="4894025"/>
            <a:ext cx="2643940" cy="1631550"/>
          </a:xfrm>
          <a:prstGeom prst="rect">
            <a:avLst/>
          </a:prstGeom>
          <a:noFill/>
          <a:ln>
            <a:noFill/>
          </a:ln>
        </p:spPr>
      </p:pic>
      <p:pic>
        <p:nvPicPr>
          <p:cNvPr id="531" name="Google Shape;531;p53" title="Gráfico"/>
          <p:cNvPicPr preferRelativeResize="0"/>
          <p:nvPr/>
        </p:nvPicPr>
        <p:blipFill>
          <a:blip r:embed="rId7">
            <a:alphaModFix/>
          </a:blip>
          <a:stretch>
            <a:fillRect/>
          </a:stretch>
        </p:blipFill>
        <p:spPr>
          <a:xfrm>
            <a:off x="8429625" y="4894075"/>
            <a:ext cx="2643950" cy="1631569"/>
          </a:xfrm>
          <a:prstGeom prst="rect">
            <a:avLst/>
          </a:prstGeom>
          <a:noFill/>
          <a:ln>
            <a:noFill/>
          </a:ln>
        </p:spPr>
      </p:pic>
      <p:pic>
        <p:nvPicPr>
          <p:cNvPr descr="C:\Users\usuario\Desktop\time_icon.png" id="532" name="Google Shape;532;p53"/>
          <p:cNvPicPr preferRelativeResize="0"/>
          <p:nvPr/>
        </p:nvPicPr>
        <p:blipFill rotWithShape="1">
          <a:blip r:embed="rId8">
            <a:alphaModFix/>
          </a:blip>
          <a:srcRect b="0" l="0" r="0" t="0"/>
          <a:stretch/>
        </p:blipFill>
        <p:spPr>
          <a:xfrm>
            <a:off x="737750" y="2384925"/>
            <a:ext cx="1714500" cy="1714500"/>
          </a:xfrm>
          <a:prstGeom prst="rect">
            <a:avLst/>
          </a:prstGeom>
          <a:noFill/>
          <a:ln>
            <a:noFill/>
          </a:ln>
        </p:spPr>
      </p:pic>
      <p:pic>
        <p:nvPicPr>
          <p:cNvPr descr="C:\Users\usuario\Desktop\iluminación.jpg" id="533" name="Google Shape;533;p53"/>
          <p:cNvPicPr preferRelativeResize="0"/>
          <p:nvPr/>
        </p:nvPicPr>
        <p:blipFill rotWithShape="1">
          <a:blip r:embed="rId9">
            <a:alphaModFix/>
          </a:blip>
          <a:srcRect b="0" l="0" r="0" t="0"/>
          <a:stretch/>
        </p:blipFill>
        <p:spPr>
          <a:xfrm>
            <a:off x="3572350" y="2461923"/>
            <a:ext cx="1714500" cy="1714452"/>
          </a:xfrm>
          <a:prstGeom prst="rect">
            <a:avLst/>
          </a:prstGeom>
          <a:noFill/>
          <a:ln>
            <a:noFill/>
          </a:ln>
        </p:spPr>
      </p:pic>
      <p:pic>
        <p:nvPicPr>
          <p:cNvPr descr="C:\Users\usuario\Desktop\información del guía.png" id="534" name="Google Shape;534;p53"/>
          <p:cNvPicPr preferRelativeResize="0"/>
          <p:nvPr/>
        </p:nvPicPr>
        <p:blipFill rotWithShape="1">
          <a:blip r:embed="rId10">
            <a:alphaModFix/>
          </a:blip>
          <a:srcRect b="3824" l="23224" r="22243" t="5768"/>
          <a:stretch/>
        </p:blipFill>
        <p:spPr>
          <a:xfrm>
            <a:off x="6276028" y="2550800"/>
            <a:ext cx="1779235" cy="1548600"/>
          </a:xfrm>
          <a:prstGeom prst="rect">
            <a:avLst/>
          </a:prstGeom>
          <a:noFill/>
          <a:ln>
            <a:noFill/>
          </a:ln>
        </p:spPr>
      </p:pic>
      <p:pic>
        <p:nvPicPr>
          <p:cNvPr descr="C:\Users\usuario\Desktop\guia sola.jpg" id="535" name="Google Shape;535;p53"/>
          <p:cNvPicPr preferRelativeResize="0"/>
          <p:nvPr/>
        </p:nvPicPr>
        <p:blipFill rotWithShape="1">
          <a:blip r:embed="rId11">
            <a:alphaModFix/>
          </a:blip>
          <a:srcRect b="0" l="0" r="0" t="0"/>
          <a:stretch/>
        </p:blipFill>
        <p:spPr>
          <a:xfrm>
            <a:off x="9347501" y="2211066"/>
            <a:ext cx="808202" cy="1888322"/>
          </a:xfrm>
          <a:prstGeom prst="rect">
            <a:avLst/>
          </a:prstGeom>
          <a:noFill/>
          <a:ln>
            <a:noFill/>
          </a:ln>
        </p:spPr>
      </p:pic>
      <p:sp>
        <p:nvSpPr>
          <p:cNvPr id="536" name="Google Shape;536;p53"/>
          <p:cNvSpPr txBox="1"/>
          <p:nvPr/>
        </p:nvSpPr>
        <p:spPr>
          <a:xfrm>
            <a:off x="248425" y="952375"/>
            <a:ext cx="9907200" cy="92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El</a:t>
            </a:r>
            <a:r>
              <a:rPr lang="es-ES" sz="1600">
                <a:solidFill>
                  <a:schemeClr val="dk1"/>
                </a:solidFill>
                <a:latin typeface="Quattrocento Sans"/>
                <a:ea typeface="Quattrocento Sans"/>
                <a:cs typeface="Quattrocento Sans"/>
                <a:sym typeface="Quattrocento Sans"/>
              </a:rPr>
              <a:t> </a:t>
            </a:r>
            <a:r>
              <a:rPr b="1" lang="es-ES" sz="1600">
                <a:solidFill>
                  <a:schemeClr val="dk1"/>
                </a:solidFill>
                <a:latin typeface="Quattrocento Sans"/>
                <a:ea typeface="Quattrocento Sans"/>
                <a:cs typeface="Quattrocento Sans"/>
                <a:sym typeface="Quattrocento Sans"/>
              </a:rPr>
              <a:t>tiempo</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a:t>
            </a:r>
            <a:r>
              <a:rPr lang="es-ES" sz="1600">
                <a:solidFill>
                  <a:schemeClr val="dk1"/>
                </a:solidFill>
                <a:latin typeface="Quattrocento Sans"/>
                <a:ea typeface="Quattrocento Sans"/>
                <a:cs typeface="Quattrocento Sans"/>
                <a:sym typeface="Quattrocento Sans"/>
              </a:rPr>
              <a:t>valorado</a:t>
            </a:r>
            <a:r>
              <a:rPr lang="es-ES" sz="1600">
                <a:solidFill>
                  <a:schemeClr val="dk1"/>
                </a:solidFill>
                <a:latin typeface="Quattrocento Sans"/>
                <a:ea typeface="Quattrocento Sans"/>
                <a:cs typeface="Quattrocento Sans"/>
                <a:sym typeface="Quattrocento Sans"/>
              </a:rPr>
              <a:t> por </a:t>
            </a:r>
            <a:r>
              <a:rPr b="1" lang="es-ES" sz="1600">
                <a:solidFill>
                  <a:schemeClr val="dk1"/>
                </a:solidFill>
                <a:latin typeface="Quattrocento Sans"/>
                <a:ea typeface="Quattrocento Sans"/>
                <a:cs typeface="Quattrocento Sans"/>
                <a:sym typeface="Quattrocento Sans"/>
              </a:rPr>
              <a:t>17</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(85% de la muestra). Obtuvo un </a:t>
            </a:r>
            <a:r>
              <a:rPr b="1" lang="es-ES" sz="1600">
                <a:solidFill>
                  <a:schemeClr val="dk1"/>
                </a:solidFill>
                <a:latin typeface="Quattrocento Sans"/>
                <a:ea typeface="Quattrocento Sans"/>
                <a:cs typeface="Quattrocento Sans"/>
                <a:sym typeface="Quattrocento Sans"/>
              </a:rPr>
              <a:t>71</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iluminación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15</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(75% de la muestra). Obtuvo un </a:t>
            </a:r>
            <a:r>
              <a:rPr b="1" lang="es-ES" sz="1600">
                <a:solidFill>
                  <a:schemeClr val="dk1"/>
                </a:solidFill>
                <a:latin typeface="Quattrocento Sans"/>
                <a:ea typeface="Quattrocento Sans"/>
                <a:cs typeface="Quattrocento Sans"/>
                <a:sym typeface="Quattrocento Sans"/>
              </a:rPr>
              <a:t>73</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información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15</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(75% de la muestra). Obtuvo un </a:t>
            </a:r>
            <a:r>
              <a:rPr b="1" lang="es-ES" sz="1600">
                <a:solidFill>
                  <a:schemeClr val="dk1"/>
                </a:solidFill>
                <a:latin typeface="Quattrocento Sans"/>
                <a:ea typeface="Quattrocento Sans"/>
                <a:cs typeface="Quattrocento Sans"/>
                <a:sym typeface="Quattrocento Sans"/>
              </a:rPr>
              <a:t>67</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profesionalidad </a:t>
            </a:r>
            <a:r>
              <a:rPr lang="es-ES" sz="1600">
                <a:solidFill>
                  <a:schemeClr val="dk1"/>
                </a:solidFill>
                <a:latin typeface="Quattrocento Sans"/>
                <a:ea typeface="Quattrocento Sans"/>
                <a:cs typeface="Quattrocento Sans"/>
                <a:sym typeface="Quattrocento Sans"/>
              </a:rPr>
              <a:t>fue valorada por 14</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(70% de la muestra). Obtuvo un </a:t>
            </a:r>
            <a:r>
              <a:rPr b="1" lang="es-ES" sz="1600">
                <a:solidFill>
                  <a:schemeClr val="dk1"/>
                </a:solidFill>
                <a:latin typeface="Quattrocento Sans"/>
                <a:ea typeface="Quattrocento Sans"/>
                <a:cs typeface="Quattrocento Sans"/>
                <a:sym typeface="Quattrocento Sans"/>
              </a:rPr>
              <a:t>79%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54"/>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42" name="Google Shape;542;p54"/>
          <p:cNvSpPr txBox="1"/>
          <p:nvPr/>
        </p:nvSpPr>
        <p:spPr>
          <a:xfrm>
            <a:off x="442578" y="3763934"/>
            <a:ext cx="11305256" cy="145924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3F3F3F"/>
              </a:buClr>
              <a:buSzPts val="2400"/>
              <a:buFont typeface="Noto Sans Symbols"/>
              <a:buNone/>
            </a:pPr>
            <a:r>
              <a:rPr lang="es-ES" sz="2400">
                <a:solidFill>
                  <a:srgbClr val="3F3F3F"/>
                </a:solidFill>
                <a:latin typeface="Quattrocento Sans"/>
                <a:ea typeface="Quattrocento Sans"/>
                <a:cs typeface="Quattrocento Sans"/>
                <a:sym typeface="Quattrocento Sans"/>
              </a:rPr>
              <a:t>Principales comentarios realizados en las preguntas abiertas de mejora</a:t>
            </a:r>
            <a:endParaRPr/>
          </a:p>
          <a:p>
            <a:pPr indent="0" lvl="0" marL="0" marR="0" rtl="0" algn="just">
              <a:lnSpc>
                <a:spcPct val="150000"/>
              </a:lnSpc>
              <a:spcBef>
                <a:spcPts val="48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a:t>
            </a:r>
            <a:endParaRPr/>
          </a:p>
        </p:txBody>
      </p:sp>
      <p:sp>
        <p:nvSpPr>
          <p:cNvPr id="543" name="Google Shape;543;p54"/>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Aportaciones de los visitantes</a:t>
            </a:r>
            <a:endParaRPr b="1" sz="4800">
              <a:solidFill>
                <a:srgbClr val="FFFFFF"/>
              </a:solidFill>
              <a:latin typeface="Quattrocento Sans"/>
              <a:ea typeface="Quattrocento Sans"/>
              <a:cs typeface="Quattrocento Sans"/>
              <a:sym typeface="Quattrocento Sans"/>
            </a:endParaRPr>
          </a:p>
        </p:txBody>
      </p:sp>
      <p:sp>
        <p:nvSpPr>
          <p:cNvPr id="544" name="Google Shape;544;p5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5"/>
          <p:cNvSpPr txBox="1"/>
          <p:nvPr/>
        </p:nvSpPr>
        <p:spPr>
          <a:xfrm>
            <a:off x="320966" y="0"/>
            <a:ext cx="11534880" cy="7654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a:t>
            </a:r>
            <a:endParaRPr b="1" i="0" sz="3200" u="none" cap="none" strike="noStrike">
              <a:solidFill>
                <a:srgbClr val="003794"/>
              </a:solidFill>
              <a:latin typeface="Quattrocento Sans"/>
              <a:ea typeface="Quattrocento Sans"/>
              <a:cs typeface="Quattrocento Sans"/>
              <a:sym typeface="Quattrocento Sans"/>
            </a:endParaRPr>
          </a:p>
        </p:txBody>
      </p:sp>
      <p:sp>
        <p:nvSpPr>
          <p:cNvPr id="551" name="Google Shape;551;p55"/>
          <p:cNvSpPr txBox="1"/>
          <p:nvPr/>
        </p:nvSpPr>
        <p:spPr>
          <a:xfrm>
            <a:off x="222853" y="670273"/>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lang="es-ES" sz="1700">
                <a:solidFill>
                  <a:schemeClr val="dk1"/>
                </a:solidFill>
                <a:latin typeface="Calibri"/>
                <a:ea typeface="Calibri"/>
                <a:cs typeface="Calibri"/>
                <a:sym typeface="Calibri"/>
              </a:rPr>
              <a:t>La mayoría de clientes no realizan comentarios en las preguntas abiertas, </a:t>
            </a:r>
            <a:r>
              <a:rPr b="1" lang="es-ES" sz="1700">
                <a:solidFill>
                  <a:schemeClr val="dk1"/>
                </a:solidFill>
                <a:latin typeface="Calibri"/>
                <a:ea typeface="Calibri"/>
                <a:cs typeface="Calibri"/>
                <a:sym typeface="Calibri"/>
              </a:rPr>
              <a:t>91</a:t>
            </a:r>
            <a:r>
              <a:rPr b="1" lang="es-ES" sz="1700">
                <a:solidFill>
                  <a:schemeClr val="dk1"/>
                </a:solidFill>
                <a:latin typeface="Calibri"/>
                <a:ea typeface="Calibri"/>
                <a:cs typeface="Calibri"/>
                <a:sym typeface="Calibri"/>
              </a:rPr>
              <a:t> de 1.208</a:t>
            </a:r>
            <a:r>
              <a:rPr lang="es-ES" sz="1700">
                <a:solidFill>
                  <a:schemeClr val="dk1"/>
                </a:solidFill>
                <a:latin typeface="Calibri"/>
                <a:ea typeface="Calibri"/>
                <a:cs typeface="Calibri"/>
                <a:sym typeface="Calibri"/>
              </a:rPr>
              <a:t> (un 7.5% de los mismos), en conjunto se obtienen </a:t>
            </a:r>
            <a:r>
              <a:rPr b="1" lang="es-ES" sz="1700">
                <a:solidFill>
                  <a:schemeClr val="dk1"/>
                </a:solidFill>
                <a:latin typeface="Calibri"/>
                <a:ea typeface="Calibri"/>
                <a:cs typeface="Calibri"/>
                <a:sym typeface="Calibri"/>
              </a:rPr>
              <a:t>120</a:t>
            </a:r>
            <a:r>
              <a:rPr b="1" lang="es-ES" sz="1700">
                <a:solidFill>
                  <a:schemeClr val="dk1"/>
                </a:solidFill>
                <a:latin typeface="Calibri"/>
                <a:ea typeface="Calibri"/>
                <a:cs typeface="Calibri"/>
                <a:sym typeface="Calibri"/>
              </a:rPr>
              <a:t> menciones</a:t>
            </a:r>
            <a:r>
              <a:rPr lang="es-ES" sz="1700">
                <a:solidFill>
                  <a:schemeClr val="dk1"/>
                </a:solidFill>
                <a:latin typeface="Calibri"/>
                <a:ea typeface="Calibri"/>
                <a:cs typeface="Calibri"/>
                <a:sym typeface="Calibri"/>
              </a:rPr>
              <a:t>. El centro donde más muestra se recoge es Mirador del Río (53 clientes/72 aportaciones). En general (teniendo en cuenta todos los centros) la queja más frecuente es la falta de</a:t>
            </a:r>
            <a:r>
              <a:rPr b="1" lang="es-ES" sz="1700">
                <a:solidFill>
                  <a:schemeClr val="dk1"/>
                </a:solidFill>
                <a:latin typeface="Calibri"/>
                <a:ea typeface="Calibri"/>
                <a:cs typeface="Calibri"/>
                <a:sym typeface="Calibri"/>
              </a:rPr>
              <a:t> información-idioma </a:t>
            </a:r>
            <a:r>
              <a:rPr lang="es-ES" sz="1700">
                <a:solidFill>
                  <a:schemeClr val="dk1"/>
                </a:solidFill>
                <a:latin typeface="Calibri"/>
                <a:ea typeface="Calibri"/>
                <a:cs typeface="Calibri"/>
                <a:sym typeface="Calibri"/>
              </a:rPr>
              <a:t>(conocer historia, poner carteles informativos…)</a:t>
            </a:r>
            <a:r>
              <a:rPr b="1" lang="es-ES" sz="1700">
                <a:solidFill>
                  <a:schemeClr val="dk1"/>
                </a:solidFill>
                <a:latin typeface="Calibri"/>
                <a:ea typeface="Calibri"/>
                <a:cs typeface="Calibri"/>
                <a:sym typeface="Calibri"/>
              </a:rPr>
              <a:t> con 31 menciones, </a:t>
            </a:r>
            <a:r>
              <a:rPr lang="es-ES" sz="1700">
                <a:solidFill>
                  <a:schemeClr val="dk1"/>
                </a:solidFill>
                <a:latin typeface="Calibri"/>
                <a:ea typeface="Calibri"/>
                <a:cs typeface="Calibri"/>
                <a:sym typeface="Calibri"/>
              </a:rPr>
              <a:t>seguido del </a:t>
            </a:r>
            <a:r>
              <a:rPr b="1" lang="es-ES" sz="1700">
                <a:solidFill>
                  <a:schemeClr val="dk1"/>
                </a:solidFill>
                <a:latin typeface="Calibri"/>
                <a:ea typeface="Calibri"/>
                <a:cs typeface="Calibri"/>
                <a:sym typeface="Calibri"/>
              </a:rPr>
              <a:t>precio-d</a:t>
            </a:r>
            <a:r>
              <a:rPr b="1" lang="es-ES" sz="1700">
                <a:solidFill>
                  <a:schemeClr val="dk1"/>
                </a:solidFill>
                <a:latin typeface="Calibri"/>
                <a:ea typeface="Calibri"/>
                <a:cs typeface="Calibri"/>
                <a:sym typeface="Calibri"/>
              </a:rPr>
              <a:t>evolución de importe</a:t>
            </a:r>
            <a:r>
              <a:rPr b="1" lang="es-ES" sz="1700">
                <a:solidFill>
                  <a:schemeClr val="dk1"/>
                </a:solidFill>
                <a:latin typeface="Calibri"/>
                <a:ea typeface="Calibri"/>
                <a:cs typeface="Calibri"/>
                <a:sym typeface="Calibri"/>
              </a:rPr>
              <a:t> </a:t>
            </a:r>
            <a:r>
              <a:rPr lang="es-ES" sz="1700">
                <a:solidFill>
                  <a:schemeClr val="dk1"/>
                </a:solidFill>
                <a:latin typeface="Calibri"/>
                <a:ea typeface="Calibri"/>
                <a:cs typeface="Calibri"/>
                <a:sym typeface="Calibri"/>
              </a:rPr>
              <a:t>(disconformidad con la tarifa…)</a:t>
            </a:r>
            <a:r>
              <a:rPr b="1" lang="es-ES" sz="1700">
                <a:solidFill>
                  <a:schemeClr val="dk1"/>
                </a:solidFill>
                <a:latin typeface="Calibri"/>
                <a:ea typeface="Calibri"/>
                <a:cs typeface="Calibri"/>
                <a:sym typeface="Calibri"/>
              </a:rPr>
              <a:t> </a:t>
            </a:r>
            <a:r>
              <a:rPr lang="es-ES" sz="1700">
                <a:solidFill>
                  <a:schemeClr val="dk1"/>
                </a:solidFill>
                <a:latin typeface="Calibri"/>
                <a:ea typeface="Calibri"/>
                <a:cs typeface="Calibri"/>
                <a:sym typeface="Calibri"/>
              </a:rPr>
              <a:t>con </a:t>
            </a:r>
            <a:r>
              <a:rPr b="1" lang="es-ES" sz="1700">
                <a:solidFill>
                  <a:schemeClr val="dk1"/>
                </a:solidFill>
                <a:latin typeface="Calibri"/>
                <a:ea typeface="Calibri"/>
                <a:cs typeface="Calibri"/>
                <a:sym typeface="Calibri"/>
              </a:rPr>
              <a:t>27</a:t>
            </a:r>
            <a:r>
              <a:rPr b="1" lang="es-ES" sz="1700">
                <a:solidFill>
                  <a:schemeClr val="dk1"/>
                </a:solidFill>
                <a:latin typeface="Calibri"/>
                <a:ea typeface="Calibri"/>
                <a:cs typeface="Calibri"/>
                <a:sym typeface="Calibri"/>
              </a:rPr>
              <a:t> menciones</a:t>
            </a:r>
            <a:r>
              <a:rPr lang="es-ES" sz="1700">
                <a:solidFill>
                  <a:schemeClr val="dk1"/>
                </a:solidFill>
                <a:latin typeface="Calibri"/>
                <a:ea typeface="Calibri"/>
                <a:cs typeface="Calibri"/>
                <a:sym typeface="Calibri"/>
              </a:rPr>
              <a:t>.</a:t>
            </a:r>
            <a:r>
              <a:rPr b="1" lang="es-ES" sz="1700">
                <a:solidFill>
                  <a:schemeClr val="dk1"/>
                </a:solidFill>
                <a:latin typeface="Calibri"/>
                <a:ea typeface="Calibri"/>
                <a:cs typeface="Calibri"/>
                <a:sym typeface="Calibri"/>
              </a:rPr>
              <a:t> </a:t>
            </a:r>
            <a:r>
              <a:rPr lang="es-ES" sz="1700">
                <a:solidFill>
                  <a:schemeClr val="dk1"/>
                </a:solidFill>
                <a:latin typeface="Calibri"/>
                <a:ea typeface="Calibri"/>
                <a:cs typeface="Calibri"/>
                <a:sym typeface="Calibri"/>
              </a:rPr>
              <a:t>El tercer aspecto más mencionado es el relativo a </a:t>
            </a:r>
            <a:r>
              <a:rPr b="1" lang="es-ES" sz="1700">
                <a:solidFill>
                  <a:schemeClr val="dk1"/>
                </a:solidFill>
                <a:latin typeface="Calibri"/>
                <a:ea typeface="Calibri"/>
                <a:cs typeface="Calibri"/>
                <a:sym typeface="Calibri"/>
              </a:rPr>
              <a:t>propuestas de valor</a:t>
            </a:r>
            <a:r>
              <a:rPr lang="es-ES" sz="1700">
                <a:solidFill>
                  <a:schemeClr val="dk1"/>
                </a:solidFill>
                <a:latin typeface="Calibri"/>
                <a:ea typeface="Calibri"/>
                <a:cs typeface="Calibri"/>
                <a:sym typeface="Calibri"/>
              </a:rPr>
              <a:t> con 22 menciones (señalar baños y poner más cactus en JC, poner más mesas, poner pasamanos, arreglar barandillas o mejorar oferta menú en MR, poner cartel en el parking de CV cuando esté lleno entre otros menos mencionados). Mirador y Jameos son los centros donde más menciones se recogen (72 y 17 respectivamente). En Mirador se citan aspectos negativos como el ruido, mala calidad de la oferta, sensación de inseguridad por estado de barandillas entre otros menos frecuentes. </a:t>
            </a:r>
            <a:endParaRPr sz="17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700">
                <a:solidFill>
                  <a:schemeClr val="dk1"/>
                </a:solidFill>
                <a:latin typeface="Calibri"/>
                <a:ea typeface="Calibri"/>
                <a:cs typeface="Calibri"/>
                <a:sym typeface="Calibri"/>
              </a:rPr>
              <a:t>Tener en cuenta que de este estudio se han eliminado los comentarios tipo “burla” donde no se expone ningún tipo de información.</a:t>
            </a:r>
            <a:endParaRPr sz="1800">
              <a:solidFill>
                <a:schemeClr val="dk1"/>
              </a:solidFill>
              <a:latin typeface="Calibri"/>
              <a:ea typeface="Calibri"/>
              <a:cs typeface="Calibri"/>
              <a:sym typeface="Calibri"/>
            </a:endParaRPr>
          </a:p>
        </p:txBody>
      </p:sp>
      <p:sp>
        <p:nvSpPr>
          <p:cNvPr id="552" name="Google Shape;552;p5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53" name="Google Shape;553;p55" title="Gráfico"/>
          <p:cNvPicPr preferRelativeResize="0"/>
          <p:nvPr/>
        </p:nvPicPr>
        <p:blipFill>
          <a:blip r:embed="rId3">
            <a:alphaModFix/>
          </a:blip>
          <a:stretch>
            <a:fillRect/>
          </a:stretch>
        </p:blipFill>
        <p:spPr>
          <a:xfrm>
            <a:off x="3893000" y="3356925"/>
            <a:ext cx="4766001" cy="29469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6"/>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(total menciones)</a:t>
            </a:r>
            <a:endParaRPr b="1" i="0" sz="3200" u="none" cap="none" strike="noStrike">
              <a:solidFill>
                <a:srgbClr val="003794"/>
              </a:solidFill>
              <a:latin typeface="Quattrocento Sans"/>
              <a:ea typeface="Quattrocento Sans"/>
              <a:cs typeface="Quattrocento Sans"/>
              <a:sym typeface="Quattrocento Sans"/>
            </a:endParaRPr>
          </a:p>
        </p:txBody>
      </p:sp>
      <p:sp>
        <p:nvSpPr>
          <p:cNvPr id="560" name="Google Shape;560;p56"/>
          <p:cNvSpPr txBox="1"/>
          <p:nvPr/>
        </p:nvSpPr>
        <p:spPr>
          <a:xfrm>
            <a:off x="328491" y="765598"/>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914400" marR="0" rtl="0" algn="just">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561" name="Google Shape;561;p56"/>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62" name="Google Shape;562;p56" title="Gráfico"/>
          <p:cNvPicPr preferRelativeResize="0"/>
          <p:nvPr/>
        </p:nvPicPr>
        <p:blipFill>
          <a:blip r:embed="rId3">
            <a:alphaModFix/>
          </a:blip>
          <a:stretch>
            <a:fillRect/>
          </a:stretch>
        </p:blipFill>
        <p:spPr>
          <a:xfrm>
            <a:off x="1542950" y="970388"/>
            <a:ext cx="8302525" cy="51185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57"/>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POR CENTRO</a:t>
            </a:r>
            <a:endParaRPr b="1" i="0" sz="3200" u="none" cap="none" strike="noStrike">
              <a:solidFill>
                <a:srgbClr val="003794"/>
              </a:solidFill>
              <a:latin typeface="Quattrocento Sans"/>
              <a:ea typeface="Quattrocento Sans"/>
              <a:cs typeface="Quattrocento Sans"/>
              <a:sym typeface="Quattrocento Sans"/>
            </a:endParaRPr>
          </a:p>
        </p:txBody>
      </p:sp>
      <p:sp>
        <p:nvSpPr>
          <p:cNvPr id="569" name="Google Shape;569;p57"/>
          <p:cNvSpPr txBox="1"/>
          <p:nvPr/>
        </p:nvSpPr>
        <p:spPr>
          <a:xfrm>
            <a:off x="320966" y="765498"/>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b="1"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s-ES" sz="2100">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570" name="Google Shape;570;p57"/>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71" name="Google Shape;571;p57" title="Gráfico"/>
          <p:cNvPicPr preferRelativeResize="0"/>
          <p:nvPr/>
        </p:nvPicPr>
        <p:blipFill>
          <a:blip r:embed="rId3">
            <a:alphaModFix/>
          </a:blip>
          <a:stretch>
            <a:fillRect/>
          </a:stretch>
        </p:blipFill>
        <p:spPr>
          <a:xfrm>
            <a:off x="6370675" y="1974250"/>
            <a:ext cx="5485300" cy="3384199"/>
          </a:xfrm>
          <a:prstGeom prst="rect">
            <a:avLst/>
          </a:prstGeom>
          <a:noFill/>
          <a:ln>
            <a:noFill/>
          </a:ln>
        </p:spPr>
      </p:pic>
      <p:pic>
        <p:nvPicPr>
          <p:cNvPr id="572" name="Google Shape;572;p57" title="Gráfico"/>
          <p:cNvPicPr preferRelativeResize="0"/>
          <p:nvPr/>
        </p:nvPicPr>
        <p:blipFill>
          <a:blip r:embed="rId4">
            <a:alphaModFix/>
          </a:blip>
          <a:stretch>
            <a:fillRect/>
          </a:stretch>
        </p:blipFill>
        <p:spPr>
          <a:xfrm>
            <a:off x="762600" y="2138500"/>
            <a:ext cx="5298726" cy="3269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58"/>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POR CENTRO</a:t>
            </a:r>
            <a:endParaRPr b="1" i="0" sz="3200" u="none" cap="none" strike="noStrike">
              <a:solidFill>
                <a:srgbClr val="003794"/>
              </a:solidFill>
              <a:latin typeface="Quattrocento Sans"/>
              <a:ea typeface="Quattrocento Sans"/>
              <a:cs typeface="Quattrocento Sans"/>
              <a:sym typeface="Quattrocento Sans"/>
            </a:endParaRPr>
          </a:p>
        </p:txBody>
      </p:sp>
      <p:sp>
        <p:nvSpPr>
          <p:cNvPr id="579" name="Google Shape;579;p58"/>
          <p:cNvSpPr txBox="1"/>
          <p:nvPr/>
        </p:nvSpPr>
        <p:spPr>
          <a:xfrm>
            <a:off x="320975" y="765600"/>
            <a:ext cx="116211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b="1"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s-ES" sz="2100">
                <a:solidFill>
                  <a:schemeClr val="dk1"/>
                </a:solidFill>
                <a:latin typeface="Calibri"/>
                <a:ea typeface="Calibri"/>
                <a:cs typeface="Calibri"/>
                <a:sym typeface="Calibri"/>
              </a:rPr>
              <a:t>      </a:t>
            </a:r>
            <a:r>
              <a:rPr lang="es-ES" sz="2000">
                <a:solidFill>
                  <a:schemeClr val="dk1"/>
                </a:solidFill>
                <a:latin typeface="Calibri"/>
                <a:ea typeface="Calibri"/>
                <a:cs typeface="Calibri"/>
                <a:sym typeface="Calibri"/>
              </a:rPr>
              <a:t> </a:t>
            </a:r>
            <a:r>
              <a:rPr lang="es-ES" sz="1600">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580" name="Google Shape;580;p58"/>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81" name="Google Shape;581;p58" title="Gráfico"/>
          <p:cNvPicPr preferRelativeResize="0"/>
          <p:nvPr/>
        </p:nvPicPr>
        <p:blipFill>
          <a:blip r:embed="rId3">
            <a:alphaModFix/>
          </a:blip>
          <a:stretch>
            <a:fillRect/>
          </a:stretch>
        </p:blipFill>
        <p:spPr>
          <a:xfrm>
            <a:off x="394150" y="1765875"/>
            <a:ext cx="5912499" cy="3647768"/>
          </a:xfrm>
          <a:prstGeom prst="rect">
            <a:avLst/>
          </a:prstGeom>
          <a:noFill/>
          <a:ln>
            <a:noFill/>
          </a:ln>
        </p:spPr>
      </p:pic>
      <p:pic>
        <p:nvPicPr>
          <p:cNvPr id="582" name="Google Shape;582;p58" title="Gráfico"/>
          <p:cNvPicPr preferRelativeResize="0"/>
          <p:nvPr/>
        </p:nvPicPr>
        <p:blipFill>
          <a:blip r:embed="rId4">
            <a:alphaModFix/>
          </a:blip>
          <a:stretch>
            <a:fillRect/>
          </a:stretch>
        </p:blipFill>
        <p:spPr>
          <a:xfrm>
            <a:off x="6184550" y="1813686"/>
            <a:ext cx="5757526" cy="35521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59"/>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88" name="Google Shape;588;p59"/>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589" name="Google Shape;589;p59"/>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590" name="Google Shape;590;p5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descr="Resultado de imagen de iconos compras" id="302" name="Google Shape;302;p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03" name="Google Shape;303;p42"/>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04" name="Google Shape;304;p42"/>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05" name="Google Shape;305;p42"/>
          <p:cNvSpPr/>
          <p:nvPr/>
        </p:nvSpPr>
        <p:spPr>
          <a:xfrm>
            <a:off x="895830" y="1281612"/>
            <a:ext cx="10379100" cy="45243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	3</a:t>
            </a:r>
            <a:endParaRPr sz="2400">
              <a:solidFill>
                <a:srgbClr val="595959"/>
              </a:solidFill>
              <a:latin typeface="Quattrocento Sans"/>
              <a:ea typeface="Quattrocento Sans"/>
              <a:cs typeface="Quattrocento Sans"/>
              <a:sym typeface="Quattrocento Sans"/>
            </a:endParaRPr>
          </a:p>
          <a:p>
            <a:pPr indent="0" lvl="0" marL="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a:t>
            </a:r>
            <a:r>
              <a:rPr lang="es-ES" sz="2400">
                <a:solidFill>
                  <a:srgbClr val="595959"/>
                </a:solidFill>
                <a:latin typeface="Quattrocento Sans"/>
                <a:ea typeface="Quattrocento Sans"/>
                <a:cs typeface="Quattrocento Sans"/>
                <a:sym typeface="Quattrocento Sans"/>
              </a:rPr>
              <a:t>………………………………………………………………………...………..  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   5</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Relación Calidad/Precio………………………………………………………….…………	6</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	7</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Aportaciones de los visitantes…….………………………………………….....………14</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Recomendaciones…………………………………………………….19</a:t>
            </a:r>
            <a:endParaRPr/>
          </a:p>
        </p:txBody>
      </p:sp>
      <p:sp>
        <p:nvSpPr>
          <p:cNvPr id="306" name="Google Shape;306;p42"/>
          <p:cNvSpPr txBox="1"/>
          <p:nvPr>
            <p:ph idx="12" type="sldNum"/>
          </p:nvPr>
        </p:nvSpPr>
        <p:spPr>
          <a:xfrm>
            <a:off x="8615486" y="6177575"/>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60"/>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597" name="Google Shape;597;p60"/>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98" name="Google Shape;598;p60"/>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99" name="Google Shape;599;p60"/>
          <p:cNvSpPr txBox="1"/>
          <p:nvPr/>
        </p:nvSpPr>
        <p:spPr>
          <a:xfrm>
            <a:off x="370825"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rPr lang="es-ES" sz="1700">
                <a:solidFill>
                  <a:srgbClr val="000000"/>
                </a:solidFill>
                <a:latin typeface="Calibri"/>
                <a:ea typeface="Calibri"/>
                <a:cs typeface="Calibri"/>
                <a:sym typeface="Calibri"/>
              </a:rPr>
              <a:t>Las conclusiones que se exponen a continuación están descritas en base a los resultados del conjunto de CACT: </a:t>
            </a:r>
            <a:endParaRPr sz="1700">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sz="1700">
              <a:solidFill>
                <a:srgbClr val="000000"/>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El nivel de </a:t>
            </a:r>
            <a:r>
              <a:rPr b="1" lang="es-ES" sz="1900">
                <a:latin typeface="Calibri"/>
                <a:ea typeface="Calibri"/>
                <a:cs typeface="Calibri"/>
                <a:sym typeface="Calibri"/>
              </a:rPr>
              <a:t>promotores y NPS </a:t>
            </a:r>
            <a:r>
              <a:rPr lang="es-ES" sz="1900">
                <a:latin typeface="Calibri"/>
                <a:ea typeface="Calibri"/>
                <a:cs typeface="Calibri"/>
                <a:sym typeface="Calibri"/>
              </a:rPr>
              <a:t>disminuye</a:t>
            </a:r>
            <a:r>
              <a:rPr lang="es-ES" sz="1900">
                <a:latin typeface="Calibri"/>
                <a:ea typeface="Calibri"/>
                <a:cs typeface="Calibri"/>
                <a:sym typeface="Calibri"/>
              </a:rPr>
              <a:t> </a:t>
            </a:r>
            <a:r>
              <a:rPr lang="es-ES" sz="1900">
                <a:latin typeface="Calibri"/>
                <a:ea typeface="Calibri"/>
                <a:cs typeface="Calibri"/>
                <a:sym typeface="Calibri"/>
              </a:rPr>
              <a:t>respecto al trimestre equivalente:</a:t>
            </a:r>
            <a:endParaRPr sz="1900">
              <a:solidFill>
                <a:srgbClr val="000000"/>
              </a:solidFill>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00" name="Google Shape;600;p60"/>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01" name="Google Shape;601;p60" title="Gráfico"/>
          <p:cNvPicPr preferRelativeResize="0"/>
          <p:nvPr/>
        </p:nvPicPr>
        <p:blipFill>
          <a:blip r:embed="rId3">
            <a:alphaModFix/>
          </a:blip>
          <a:stretch>
            <a:fillRect/>
          </a:stretch>
        </p:blipFill>
        <p:spPr>
          <a:xfrm>
            <a:off x="836950" y="2483926"/>
            <a:ext cx="4305749" cy="2666916"/>
          </a:xfrm>
          <a:prstGeom prst="rect">
            <a:avLst/>
          </a:prstGeom>
          <a:noFill/>
          <a:ln>
            <a:noFill/>
          </a:ln>
        </p:spPr>
      </p:pic>
      <p:sp>
        <p:nvSpPr>
          <p:cNvPr id="602" name="Google Shape;602;p60"/>
          <p:cNvSpPr txBox="1"/>
          <p:nvPr/>
        </p:nvSpPr>
        <p:spPr>
          <a:xfrm>
            <a:off x="5950150"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Las </a:t>
            </a:r>
            <a:r>
              <a:rPr b="1" lang="es-ES" sz="1900">
                <a:latin typeface="Calibri"/>
                <a:ea typeface="Calibri"/>
                <a:cs typeface="Calibri"/>
                <a:sym typeface="Calibri"/>
              </a:rPr>
              <a:t>expectativas aumentan</a:t>
            </a:r>
            <a:r>
              <a:rPr lang="es-ES" sz="1900">
                <a:latin typeface="Calibri"/>
                <a:ea typeface="Calibri"/>
                <a:cs typeface="Calibri"/>
                <a:sym typeface="Calibri"/>
              </a:rPr>
              <a:t> respecto al equivalente: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450820" lvl="0" marL="457170" rtl="0" algn="just">
              <a:spcBef>
                <a:spcPts val="0"/>
              </a:spcBef>
              <a:spcAft>
                <a:spcPts val="0"/>
              </a:spcAft>
              <a:buClr>
                <a:schemeClr val="dk1"/>
              </a:buClr>
              <a:buSzPts val="1900"/>
              <a:buFont typeface="Quattrocento Sans"/>
              <a:buChar char="❏"/>
            </a:pPr>
            <a:r>
              <a:rPr lang="es-ES" sz="1900">
                <a:solidFill>
                  <a:schemeClr val="dk1"/>
                </a:solidFill>
                <a:latin typeface="Calibri"/>
                <a:ea typeface="Calibri"/>
                <a:cs typeface="Calibri"/>
                <a:sym typeface="Calibri"/>
              </a:rPr>
              <a:t>En la </a:t>
            </a:r>
            <a:r>
              <a:rPr b="1" lang="es-ES" sz="1900">
                <a:solidFill>
                  <a:schemeClr val="dk1"/>
                </a:solidFill>
                <a:latin typeface="Calibri"/>
                <a:ea typeface="Calibri"/>
                <a:cs typeface="Calibri"/>
                <a:sym typeface="Calibri"/>
              </a:rPr>
              <a:t>relación Calidad - Precio</a:t>
            </a:r>
            <a:r>
              <a:rPr lang="es-ES" sz="1900">
                <a:solidFill>
                  <a:schemeClr val="dk1"/>
                </a:solidFill>
                <a:latin typeface="Calibri"/>
                <a:ea typeface="Calibri"/>
                <a:cs typeface="Calibri"/>
                <a:sym typeface="Calibri"/>
              </a:rPr>
              <a:t>, la media de satisfechos sube.</a:t>
            </a:r>
            <a:endParaRPr sz="19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603" name="Google Shape;603;p60" title="Gráfico"/>
          <p:cNvPicPr preferRelativeResize="0"/>
          <p:nvPr/>
        </p:nvPicPr>
        <p:blipFill>
          <a:blip r:embed="rId4">
            <a:alphaModFix/>
          </a:blip>
          <a:stretch>
            <a:fillRect/>
          </a:stretch>
        </p:blipFill>
        <p:spPr>
          <a:xfrm>
            <a:off x="6143950" y="1838388"/>
            <a:ext cx="4758594" cy="2916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61"/>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10" name="Google Shape;610;p61"/>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11" name="Google Shape;611;p61"/>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12" name="Google Shape;612;p61"/>
          <p:cNvSpPr txBox="1"/>
          <p:nvPr/>
        </p:nvSpPr>
        <p:spPr>
          <a:xfrm>
            <a:off x="667475" y="12393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Propuesta de Valor</a:t>
            </a:r>
            <a:r>
              <a:rPr lang="es-ES" sz="1900">
                <a:solidFill>
                  <a:schemeClr val="dk1"/>
                </a:solidFill>
                <a:latin typeface="Calibri"/>
                <a:ea typeface="Calibri"/>
                <a:cs typeface="Calibri"/>
                <a:sym typeface="Calibri"/>
              </a:rPr>
              <a:t>, supromotores:</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13" name="Google Shape;613;p61"/>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14" name="Google Shape;614;p61"/>
          <p:cNvSpPr txBox="1"/>
          <p:nvPr/>
        </p:nvSpPr>
        <p:spPr>
          <a:xfrm>
            <a:off x="5914275" y="1239300"/>
            <a:ext cx="50343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rtl="0" algn="just">
              <a:spcBef>
                <a:spcPts val="0"/>
              </a:spcBef>
              <a:spcAft>
                <a:spcPts val="0"/>
              </a:spcAft>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Instalaciones</a:t>
            </a:r>
            <a:r>
              <a:rPr lang="es-ES" sz="1900">
                <a:solidFill>
                  <a:schemeClr val="dk1"/>
                </a:solidFill>
                <a:latin typeface="Calibri"/>
                <a:ea typeface="Calibri"/>
                <a:cs typeface="Calibri"/>
                <a:sym typeface="Calibri"/>
              </a:rPr>
              <a:t>, promotores: </a:t>
            </a:r>
            <a:endParaRPr sz="1900">
              <a:solidFill>
                <a:schemeClr val="dk1"/>
              </a:solidFill>
              <a:latin typeface="Calibri"/>
              <a:ea typeface="Calibri"/>
              <a:cs typeface="Calibri"/>
              <a:sym typeface="Calibri"/>
            </a:endParaRPr>
          </a:p>
          <a:p>
            <a:pPr indent="0" lvl="0" marL="914400" rtl="0" algn="just">
              <a:spcBef>
                <a:spcPts val="0"/>
              </a:spcBef>
              <a:spcAft>
                <a:spcPts val="0"/>
              </a:spcAft>
              <a:buNone/>
            </a:pP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15" name="Google Shape;615;p61"/>
          <p:cNvSpPr txBox="1"/>
          <p:nvPr/>
        </p:nvSpPr>
        <p:spPr>
          <a:xfrm>
            <a:off x="236950" y="581475"/>
            <a:ext cx="11535000" cy="438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a:t>
            </a:r>
            <a:r>
              <a:rPr lang="es-ES" sz="1900">
                <a:latin typeface="Calibri"/>
                <a:ea typeface="Calibri"/>
                <a:cs typeface="Calibri"/>
                <a:sym typeface="Calibri"/>
              </a:rPr>
              <a:t>, respecto a la siguiente agrupación, se extraen estos datos:</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1371600" marR="0" rtl="0" algn="just">
              <a:lnSpc>
                <a:spcPct val="100000"/>
              </a:lnSpc>
              <a:spcBef>
                <a:spcPts val="0"/>
              </a:spcBef>
              <a:spcAft>
                <a:spcPts val="0"/>
              </a:spcAft>
              <a:buNone/>
            </a:pPr>
            <a:r>
              <a:t/>
            </a:r>
            <a:endParaRPr sz="1900">
              <a:latin typeface="Calibri"/>
              <a:ea typeface="Calibri"/>
              <a:cs typeface="Calibri"/>
              <a:sym typeface="Calibri"/>
            </a:endParaRPr>
          </a:p>
        </p:txBody>
      </p:sp>
      <p:pic>
        <p:nvPicPr>
          <p:cNvPr id="616" name="Google Shape;616;p61" title="Gráfico"/>
          <p:cNvPicPr preferRelativeResize="0"/>
          <p:nvPr/>
        </p:nvPicPr>
        <p:blipFill>
          <a:blip r:embed="rId3">
            <a:alphaModFix/>
          </a:blip>
          <a:stretch>
            <a:fillRect/>
          </a:stretch>
        </p:blipFill>
        <p:spPr>
          <a:xfrm>
            <a:off x="734387" y="2415400"/>
            <a:ext cx="4676374" cy="2896473"/>
          </a:xfrm>
          <a:prstGeom prst="rect">
            <a:avLst/>
          </a:prstGeom>
          <a:noFill/>
          <a:ln>
            <a:noFill/>
          </a:ln>
        </p:spPr>
      </p:pic>
      <p:pic>
        <p:nvPicPr>
          <p:cNvPr id="617" name="Google Shape;617;p61" title="Gráfico"/>
          <p:cNvPicPr preferRelativeResize="0"/>
          <p:nvPr/>
        </p:nvPicPr>
        <p:blipFill>
          <a:blip r:embed="rId4">
            <a:alphaModFix/>
          </a:blip>
          <a:stretch>
            <a:fillRect/>
          </a:stretch>
        </p:blipFill>
        <p:spPr>
          <a:xfrm>
            <a:off x="6052312" y="2631375"/>
            <a:ext cx="4758225" cy="2947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62"/>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24" name="Google Shape;624;p62"/>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25" name="Google Shape;625;p62"/>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26" name="Google Shape;626;p62"/>
          <p:cNvSpPr txBox="1"/>
          <p:nvPr/>
        </p:nvSpPr>
        <p:spPr>
          <a:xfrm>
            <a:off x="1265250" y="6072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Servicio</a:t>
            </a:r>
            <a:r>
              <a:rPr lang="es-ES" sz="1900">
                <a:solidFill>
                  <a:schemeClr val="dk1"/>
                </a:solidFill>
                <a:latin typeface="Calibri"/>
                <a:ea typeface="Calibri"/>
                <a:cs typeface="Calibri"/>
                <a:sym typeface="Calibri"/>
              </a:rPr>
              <a:t>, promotores: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27" name="Google Shape;627;p62"/>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28" name="Google Shape;628;p62" title="Gráfico"/>
          <p:cNvPicPr preferRelativeResize="0"/>
          <p:nvPr/>
        </p:nvPicPr>
        <p:blipFill>
          <a:blip r:embed="rId3">
            <a:alphaModFix/>
          </a:blip>
          <a:stretch>
            <a:fillRect/>
          </a:stretch>
        </p:blipFill>
        <p:spPr>
          <a:xfrm>
            <a:off x="2230013" y="1442501"/>
            <a:ext cx="7379874" cy="456186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63"/>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35" name="Google Shape;635;p63"/>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36" name="Google Shape;636;p63"/>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37" name="Google Shape;637;p63"/>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38" name="Google Shape;638;p63"/>
          <p:cNvSpPr txBox="1"/>
          <p:nvPr/>
        </p:nvSpPr>
        <p:spPr>
          <a:xfrm>
            <a:off x="328500" y="722350"/>
            <a:ext cx="11535000" cy="438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 en otros servicios</a:t>
            </a:r>
            <a:r>
              <a:rPr lang="es-ES" sz="1900">
                <a:latin typeface="Calibri"/>
                <a:ea typeface="Calibri"/>
                <a:cs typeface="Calibri"/>
                <a:sym typeface="Calibri"/>
              </a:rPr>
              <a:t>, se extraen estos datos por centro:</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lnSpc>
                <a:spcPct val="100000"/>
              </a:lnSpc>
              <a:spcBef>
                <a:spcPts val="0"/>
              </a:spcBef>
              <a:spcAft>
                <a:spcPts val="0"/>
              </a:spcAft>
              <a:buNone/>
            </a:pPr>
            <a:r>
              <a:t/>
            </a:r>
            <a:endParaRPr sz="1900">
              <a:latin typeface="Calibri"/>
              <a:ea typeface="Calibri"/>
              <a:cs typeface="Calibri"/>
              <a:sym typeface="Calibri"/>
            </a:endParaRPr>
          </a:p>
        </p:txBody>
      </p:sp>
      <p:sp>
        <p:nvSpPr>
          <p:cNvPr id="639" name="Google Shape;639;p63"/>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40" name="Google Shape;640;p63"/>
          <p:cNvSpPr txBox="1"/>
          <p:nvPr/>
        </p:nvSpPr>
        <p:spPr>
          <a:xfrm>
            <a:off x="674500" y="12534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SzPts val="1100"/>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Montañas del Fuego</a:t>
            </a:r>
            <a:r>
              <a:rPr lang="es-ES" sz="1900">
                <a:solidFill>
                  <a:schemeClr val="dk1"/>
                </a:solidFill>
                <a:latin typeface="Calibri"/>
                <a:ea typeface="Calibri"/>
                <a:cs typeface="Calibri"/>
                <a:sym typeface="Calibri"/>
              </a:rPr>
              <a:t>, promotores: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41" name="Google Shape;641;p63"/>
          <p:cNvSpPr txBox="1"/>
          <p:nvPr/>
        </p:nvSpPr>
        <p:spPr>
          <a:xfrm>
            <a:off x="5763825" y="12534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SzPts val="1100"/>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Castillo de San José</a:t>
            </a:r>
            <a:r>
              <a:rPr lang="es-ES" sz="1900">
                <a:solidFill>
                  <a:schemeClr val="dk1"/>
                </a:solidFill>
                <a:latin typeface="Calibri"/>
                <a:ea typeface="Calibri"/>
                <a:cs typeface="Calibri"/>
                <a:sym typeface="Calibri"/>
              </a:rPr>
              <a:t>, promotores: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rPr lang="es-ES" sz="1900">
                <a:solidFill>
                  <a:schemeClr val="dk1"/>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642" name="Google Shape;642;p63" title="Gráfico"/>
          <p:cNvPicPr preferRelativeResize="0"/>
          <p:nvPr/>
        </p:nvPicPr>
        <p:blipFill>
          <a:blip r:embed="rId3">
            <a:alphaModFix/>
          </a:blip>
          <a:stretch>
            <a:fillRect/>
          </a:stretch>
        </p:blipFill>
        <p:spPr>
          <a:xfrm>
            <a:off x="751750" y="2448029"/>
            <a:ext cx="4655701" cy="2877912"/>
          </a:xfrm>
          <a:prstGeom prst="rect">
            <a:avLst/>
          </a:prstGeom>
          <a:noFill/>
          <a:ln>
            <a:noFill/>
          </a:ln>
        </p:spPr>
      </p:pic>
      <p:pic>
        <p:nvPicPr>
          <p:cNvPr id="643" name="Google Shape;643;p63" title="Gráfico"/>
          <p:cNvPicPr preferRelativeResize="0"/>
          <p:nvPr/>
        </p:nvPicPr>
        <p:blipFill>
          <a:blip r:embed="rId4">
            <a:alphaModFix/>
          </a:blip>
          <a:stretch>
            <a:fillRect/>
          </a:stretch>
        </p:blipFill>
        <p:spPr>
          <a:xfrm>
            <a:off x="5803125" y="2535338"/>
            <a:ext cx="4562125" cy="279139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64"/>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50" name="Google Shape;650;p64"/>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51" name="Google Shape;651;p64"/>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52" name="Google Shape;652;p64"/>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53" name="Google Shape;653;p64"/>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54" name="Google Shape;654;p64"/>
          <p:cNvSpPr txBox="1"/>
          <p:nvPr/>
        </p:nvSpPr>
        <p:spPr>
          <a:xfrm>
            <a:off x="1167475" y="1013950"/>
            <a:ext cx="8613300" cy="55071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SzPts val="1100"/>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Cueva de Los Verdes</a:t>
            </a:r>
            <a:r>
              <a:rPr lang="es-ES" sz="1900">
                <a:solidFill>
                  <a:schemeClr val="dk1"/>
                </a:solidFill>
                <a:latin typeface="Calibri"/>
                <a:ea typeface="Calibri"/>
                <a:cs typeface="Calibri"/>
                <a:sym typeface="Calibri"/>
              </a:rPr>
              <a:t>, promotores: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655" name="Google Shape;655;p64" title="Gráfico"/>
          <p:cNvPicPr preferRelativeResize="0"/>
          <p:nvPr/>
        </p:nvPicPr>
        <p:blipFill>
          <a:blip r:embed="rId3">
            <a:alphaModFix/>
          </a:blip>
          <a:stretch>
            <a:fillRect/>
          </a:stretch>
        </p:blipFill>
        <p:spPr>
          <a:xfrm>
            <a:off x="2066650" y="1963824"/>
            <a:ext cx="6914151" cy="4275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65"/>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62" name="Google Shape;662;p65"/>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63" name="Google Shape;663;p65"/>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64" name="Google Shape;664;p65"/>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65" name="Google Shape;665;p65"/>
          <p:cNvSpPr txBox="1"/>
          <p:nvPr/>
        </p:nvSpPr>
        <p:spPr>
          <a:xfrm>
            <a:off x="328500" y="722350"/>
            <a:ext cx="11535000" cy="5699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Las </a:t>
            </a:r>
            <a:r>
              <a:rPr b="1" lang="es-ES" sz="1900">
                <a:latin typeface="Calibri"/>
                <a:ea typeface="Calibri"/>
                <a:cs typeface="Calibri"/>
                <a:sym typeface="Calibri"/>
              </a:rPr>
              <a:t>aportaciones de visitantes</a:t>
            </a:r>
            <a:r>
              <a:rPr lang="es-ES" sz="1900">
                <a:latin typeface="Calibri"/>
                <a:ea typeface="Calibri"/>
                <a:cs typeface="Calibri"/>
                <a:sym typeface="Calibri"/>
              </a:rPr>
              <a:t> se mantienen relativamente en cuanto a cantidad y temas trasladados:</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Total clientes/total menciones</a:t>
            </a:r>
            <a:r>
              <a:rPr lang="es-ES" sz="1900">
                <a:latin typeface="Calibri"/>
                <a:ea typeface="Calibri"/>
                <a:cs typeface="Calibri"/>
                <a:sym typeface="Calibri"/>
              </a:rPr>
              <a:t>: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0" rtl="0" algn="just">
              <a:spcBef>
                <a:spcPts val="0"/>
              </a:spcBef>
              <a:spcAft>
                <a:spcPts val="0"/>
              </a:spcAft>
              <a:buNone/>
            </a:pPr>
            <a:r>
              <a:t/>
            </a:r>
            <a:endParaRPr sz="1800">
              <a:solidFill>
                <a:schemeClr val="accent6"/>
              </a:solidFill>
              <a:latin typeface="Calibri"/>
              <a:ea typeface="Calibri"/>
              <a:cs typeface="Calibri"/>
              <a:sym typeface="Calibri"/>
            </a:endParaRPr>
          </a:p>
          <a:p>
            <a:pPr indent="0" lvl="0" marL="0" rtl="0" algn="just">
              <a:spcBef>
                <a:spcPts val="0"/>
              </a:spcBef>
              <a:spcAft>
                <a:spcPts val="0"/>
              </a:spcAft>
              <a:buNone/>
            </a:pPr>
            <a:r>
              <a:t/>
            </a:r>
            <a:endParaRPr sz="1800">
              <a:solidFill>
                <a:schemeClr val="accent6"/>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666" name="Google Shape;666;p65"/>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67" name="Google Shape;667;p65" title="Gráfico"/>
          <p:cNvPicPr preferRelativeResize="0"/>
          <p:nvPr/>
        </p:nvPicPr>
        <p:blipFill>
          <a:blip r:embed="rId3">
            <a:alphaModFix/>
          </a:blip>
          <a:stretch>
            <a:fillRect/>
          </a:stretch>
        </p:blipFill>
        <p:spPr>
          <a:xfrm>
            <a:off x="624125" y="1842488"/>
            <a:ext cx="5143674" cy="3180511"/>
          </a:xfrm>
          <a:prstGeom prst="rect">
            <a:avLst/>
          </a:prstGeom>
          <a:noFill/>
          <a:ln>
            <a:noFill/>
          </a:ln>
        </p:spPr>
      </p:pic>
      <p:pic>
        <p:nvPicPr>
          <p:cNvPr id="668" name="Google Shape;668;p65" title="Gráfico"/>
          <p:cNvPicPr preferRelativeResize="0"/>
          <p:nvPr/>
        </p:nvPicPr>
        <p:blipFill>
          <a:blip r:embed="rId4">
            <a:alphaModFix/>
          </a:blip>
          <a:stretch>
            <a:fillRect/>
          </a:stretch>
        </p:blipFill>
        <p:spPr>
          <a:xfrm>
            <a:off x="5718625" y="2604550"/>
            <a:ext cx="5736726" cy="354720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66"/>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75" name="Google Shape;675;p66"/>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76" name="Google Shape;676;p66"/>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77" name="Google Shape;677;p66"/>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78" name="Google Shape;678;p66"/>
          <p:cNvSpPr txBox="1"/>
          <p:nvPr/>
        </p:nvSpPr>
        <p:spPr>
          <a:xfrm>
            <a:off x="328500" y="722350"/>
            <a:ext cx="11535000" cy="5785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None/>
            </a:pPr>
            <a:r>
              <a:t/>
            </a:r>
            <a:endParaRPr sz="1800">
              <a:solidFill>
                <a:schemeClr val="accent6"/>
              </a:solidFill>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Temática de las aportaciones</a:t>
            </a:r>
            <a:r>
              <a:rPr lang="es-ES" sz="1900">
                <a:latin typeface="Calibri"/>
                <a:ea typeface="Calibri"/>
                <a:cs typeface="Calibri"/>
                <a:sym typeface="Calibri"/>
              </a:rPr>
              <a:t>, en el global (5 principales): </a:t>
            </a:r>
            <a:endParaRPr sz="1900">
              <a:latin typeface="Calibri"/>
              <a:ea typeface="Calibri"/>
              <a:cs typeface="Calibri"/>
              <a:sym typeface="Calibri"/>
            </a:endParaRPr>
          </a:p>
          <a:p>
            <a:pPr indent="0" lvl="0" marL="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679" name="Google Shape;679;p66"/>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80" name="Google Shape;680;p66" title="Gráfico"/>
          <p:cNvPicPr preferRelativeResize="0"/>
          <p:nvPr/>
        </p:nvPicPr>
        <p:blipFill>
          <a:blip r:embed="rId3">
            <a:alphaModFix/>
          </a:blip>
          <a:stretch>
            <a:fillRect/>
          </a:stretch>
        </p:blipFill>
        <p:spPr>
          <a:xfrm>
            <a:off x="2047625" y="1370225"/>
            <a:ext cx="8096749" cy="501545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67"/>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87" name="Google Shape;687;p67"/>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88" name="Google Shape;688;p67"/>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89" name="Google Shape;689;p67"/>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Recomendaciones</a:t>
            </a:r>
            <a:endParaRPr>
              <a:solidFill>
                <a:srgbClr val="20124D"/>
              </a:solidFill>
            </a:endParaRPr>
          </a:p>
        </p:txBody>
      </p:sp>
      <p:sp>
        <p:nvSpPr>
          <p:cNvPr id="690" name="Google Shape;690;p67"/>
          <p:cNvSpPr txBox="1"/>
          <p:nvPr/>
        </p:nvSpPr>
        <p:spPr>
          <a:xfrm>
            <a:off x="328500" y="722350"/>
            <a:ext cx="11535000" cy="5727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457200" marR="0" rtl="0" algn="just">
              <a:spcBef>
                <a:spcPts val="0"/>
              </a:spcBef>
              <a:spcAft>
                <a:spcPts val="0"/>
              </a:spcAft>
              <a:buNone/>
            </a:pPr>
            <a:r>
              <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Para este trimestre se ha obtenido </a:t>
            </a:r>
            <a:r>
              <a:rPr b="1" lang="es-ES" sz="1900">
                <a:latin typeface="Calibri"/>
                <a:ea typeface="Calibri"/>
                <a:cs typeface="Calibri"/>
                <a:sym typeface="Calibri"/>
              </a:rPr>
              <a:t>muestra representativa en el global de la red CACT y en Mirador del Río</a:t>
            </a:r>
            <a:r>
              <a:rPr lang="es-ES" sz="1900">
                <a:latin typeface="Calibri"/>
                <a:ea typeface="Calibri"/>
                <a:cs typeface="Calibri"/>
                <a:sym typeface="Calibri"/>
              </a:rPr>
              <a:t>, pudiendo también considerar como una buena muestra la de Jardín de Cactus. </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Se considera oportuno revisar las aportaciones que se citan en referencia a ello para realizar acciones de mejora.</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En general, los datos se mantienen en la línea del histórico. Uno de los aspectos</a:t>
            </a:r>
            <a:r>
              <a:rPr b="1" lang="es-ES" sz="1900">
                <a:latin typeface="Calibri"/>
                <a:ea typeface="Calibri"/>
                <a:cs typeface="Calibri"/>
                <a:sym typeface="Calibri"/>
              </a:rPr>
              <a:t> peor valorados sigue siendo la información que se recibe (58% de menciones positivas)</a:t>
            </a:r>
            <a:r>
              <a:rPr lang="es-ES" sz="1900">
                <a:latin typeface="Calibri"/>
                <a:ea typeface="Calibri"/>
                <a:cs typeface="Calibri"/>
                <a:sym typeface="Calibri"/>
              </a:rPr>
              <a:t>, pudiéndose </a:t>
            </a:r>
            <a:r>
              <a:rPr lang="es-ES" sz="1900">
                <a:latin typeface="Calibri"/>
                <a:ea typeface="Calibri"/>
                <a:cs typeface="Calibri"/>
                <a:sym typeface="Calibri"/>
              </a:rPr>
              <a:t>referir tanto</a:t>
            </a:r>
            <a:r>
              <a:rPr lang="es-ES" sz="1900">
                <a:latin typeface="Calibri"/>
                <a:ea typeface="Calibri"/>
                <a:cs typeface="Calibri"/>
                <a:sym typeface="Calibri"/>
              </a:rPr>
              <a:t> a la cartelería, información verbal, indicaciones, idiomas etc.</a:t>
            </a:r>
            <a:endParaRPr sz="1900">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1900">
                <a:solidFill>
                  <a:schemeClr val="dk1"/>
                </a:solidFill>
                <a:latin typeface="Calibri"/>
                <a:ea typeface="Calibri"/>
                <a:cs typeface="Calibri"/>
                <a:sym typeface="Calibri"/>
              </a:rPr>
              <a:t>Señalar que se</a:t>
            </a:r>
            <a:r>
              <a:rPr lang="es-ES" sz="1900">
                <a:solidFill>
                  <a:schemeClr val="dk1"/>
                </a:solidFill>
                <a:latin typeface="Calibri"/>
                <a:ea typeface="Calibri"/>
                <a:cs typeface="Calibri"/>
                <a:sym typeface="Calibri"/>
              </a:rPr>
              <a:t> han recibido 6 encuestas evaluando la visita de la Casa Museo del Campesino que han sido eliminadas del estudio. La queja más relevante al respecto era por hallarse cerrada parte de la exposición.</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Para calcular la representatividad se sigue </a:t>
            </a:r>
            <a:r>
              <a:rPr lang="es-ES" sz="1900">
                <a:latin typeface="Calibri"/>
                <a:ea typeface="Calibri"/>
                <a:cs typeface="Calibri"/>
                <a:sym typeface="Calibri"/>
              </a:rPr>
              <a:t>manteniendo</a:t>
            </a:r>
            <a:r>
              <a:rPr lang="es-ES" sz="1900">
                <a:latin typeface="Calibri"/>
                <a:ea typeface="Calibri"/>
                <a:cs typeface="Calibri"/>
                <a:sym typeface="Calibri"/>
              </a:rPr>
              <a:t> la fórmula </a:t>
            </a:r>
            <a:r>
              <a:rPr lang="es-ES" sz="1900">
                <a:latin typeface="Calibri"/>
                <a:ea typeface="Calibri"/>
                <a:cs typeface="Calibri"/>
                <a:sym typeface="Calibri"/>
              </a:rPr>
              <a:t>aplicada</a:t>
            </a:r>
            <a:r>
              <a:rPr lang="es-ES" sz="1900">
                <a:latin typeface="Calibri"/>
                <a:ea typeface="Calibri"/>
                <a:cs typeface="Calibri"/>
                <a:sym typeface="Calibri"/>
              </a:rPr>
              <a:t> en el trimestre precedente validada por </a:t>
            </a:r>
            <a:r>
              <a:rPr lang="es-ES" sz="1900">
                <a:latin typeface="Calibri"/>
                <a:ea typeface="Calibri"/>
                <a:cs typeface="Calibri"/>
                <a:sym typeface="Calibri"/>
              </a:rPr>
              <a:t>el departamento</a:t>
            </a:r>
            <a:r>
              <a:rPr lang="es-ES" sz="1900">
                <a:latin typeface="Calibri"/>
                <a:ea typeface="Calibri"/>
                <a:cs typeface="Calibri"/>
                <a:sym typeface="Calibri"/>
              </a:rPr>
              <a:t> de contabilidad.</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Se recomienda </a:t>
            </a:r>
            <a:r>
              <a:rPr b="1" lang="es-ES" sz="1900">
                <a:latin typeface="Calibri"/>
                <a:ea typeface="Calibri"/>
                <a:cs typeface="Calibri"/>
                <a:sym typeface="Calibri"/>
              </a:rPr>
              <a:t>seguir trabajando en la mejora de la participación en la encuesta</a:t>
            </a:r>
            <a:r>
              <a:rPr lang="es-ES" sz="1900">
                <a:latin typeface="Calibri"/>
                <a:ea typeface="Calibri"/>
                <a:cs typeface="Calibri"/>
                <a:sym typeface="Calibri"/>
              </a:rPr>
              <a:t> para aquellos centros en los que no se consigue </a:t>
            </a:r>
            <a:r>
              <a:rPr lang="es-ES" sz="1900">
                <a:latin typeface="Calibri"/>
                <a:ea typeface="Calibri"/>
                <a:cs typeface="Calibri"/>
                <a:sym typeface="Calibri"/>
              </a:rPr>
              <a:t>representatividad</a:t>
            </a:r>
            <a:r>
              <a:rPr lang="es-ES" sz="1900">
                <a:latin typeface="Calibri"/>
                <a:ea typeface="Calibri"/>
                <a:cs typeface="Calibri"/>
                <a:sym typeface="Calibri"/>
              </a:rPr>
              <a:t>.</a:t>
            </a:r>
            <a:endParaRPr b="1" sz="1900">
              <a:solidFill>
                <a:srgbClr val="4A86E8"/>
              </a:solidFill>
              <a:latin typeface="Calibri"/>
              <a:ea typeface="Calibri"/>
              <a:cs typeface="Calibri"/>
              <a:sym typeface="Calibri"/>
            </a:endParaRPr>
          </a:p>
          <a:p>
            <a:pPr indent="0" lvl="0" marL="137160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691" name="Google Shape;691;p67"/>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312" name="Shape 312"/>
        <p:cNvGrpSpPr/>
        <p:nvPr/>
      </p:nvGrpSpPr>
      <p:grpSpPr>
        <a:xfrm>
          <a:off x="0" y="0"/>
          <a:ext cx="0" cy="0"/>
          <a:chOff x="0" y="0"/>
          <a:chExt cx="0" cy="0"/>
        </a:xfrm>
      </p:grpSpPr>
      <p:sp>
        <p:nvSpPr>
          <p:cNvPr id="313" name="Google Shape;313;p43"/>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003794"/>
              </a:buClr>
              <a:buSzPts val="3800"/>
              <a:buFont typeface="Quattrocento Sans"/>
              <a:buNone/>
            </a:pPr>
            <a:r>
              <a:rPr b="1" lang="es-ES" sz="3800">
                <a:solidFill>
                  <a:srgbClr val="003794"/>
                </a:solidFill>
                <a:latin typeface="Quattrocento Sans"/>
                <a:ea typeface="Quattrocento Sans"/>
                <a:cs typeface="Quattrocento Sans"/>
                <a:sym typeface="Quattrocento Sans"/>
              </a:rPr>
              <a:t>Objetivo y ficha técnica</a:t>
            </a:r>
            <a:endParaRPr/>
          </a:p>
        </p:txBody>
      </p:sp>
      <p:sp>
        <p:nvSpPr>
          <p:cNvPr id="314" name="Google Shape;314;p43"/>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Objetivo</a:t>
            </a:r>
            <a:endParaRPr b="0" i="0" sz="1700" u="none" cap="none" strike="noStrike">
              <a:solidFill>
                <a:srgbClr val="7F7F7F"/>
              </a:solidFill>
              <a:latin typeface="Quattrocento Sans"/>
              <a:ea typeface="Quattrocento Sans"/>
              <a:cs typeface="Quattrocento Sans"/>
              <a:sym typeface="Quattrocento Sans"/>
            </a:endParaRPr>
          </a:p>
        </p:txBody>
      </p:sp>
      <p:sp>
        <p:nvSpPr>
          <p:cNvPr id="315" name="Google Shape;315;p43"/>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FFFF"/>
              </a:buClr>
              <a:buSzPts val="1700"/>
              <a:buFont typeface="Quattrocento Sans"/>
              <a:buNone/>
            </a:pPr>
            <a:r>
              <a:rPr b="1" i="0" lang="es-ES" sz="1700" u="none" cap="none" strike="noStrike">
                <a:solidFill>
                  <a:srgbClr val="FFFFFF"/>
                </a:solidFill>
                <a:latin typeface="Quattrocento Sans"/>
                <a:ea typeface="Quattrocento Sans"/>
                <a:cs typeface="Quattrocento Sans"/>
                <a:sym typeface="Quattrocento Sans"/>
              </a:rPr>
              <a:t>Conocer la Voz del Cliente y </a:t>
            </a:r>
            <a:r>
              <a:rPr b="1" i="0" lang="es-ES" sz="2100" u="none" cap="none" strike="noStrike">
                <a:solidFill>
                  <a:srgbClr val="0070C0"/>
                </a:solidFill>
                <a:latin typeface="Quattrocento Sans"/>
                <a:ea typeface="Quattrocento Sans"/>
                <a:cs typeface="Quattrocento Sans"/>
                <a:sym typeface="Quattrocento Sans"/>
              </a:rPr>
              <a:t>sistema de escucha de</a:t>
            </a:r>
            <a:r>
              <a:rPr b="1" i="0" lang="es-ES" sz="2100" u="none" cap="none" strike="noStrike">
                <a:solidFill>
                  <a:srgbClr val="0070C0"/>
                </a:solidFill>
                <a:latin typeface="Quattrocento Sans"/>
                <a:ea typeface="Quattrocento Sans"/>
                <a:cs typeface="Quattrocento Sans"/>
                <a:sym typeface="Quattrocento Sans"/>
              </a:rPr>
              <a:t> VISITA</a:t>
            </a:r>
            <a:r>
              <a:rPr b="1" i="0" lang="es-ES" sz="2100" u="none" cap="none" strike="noStrike">
                <a:solidFill>
                  <a:srgbClr val="FF0000"/>
                </a:solidFill>
                <a:latin typeface="Quattrocento Sans"/>
                <a:ea typeface="Quattrocento Sans"/>
                <a:cs typeface="Quattrocento Sans"/>
                <a:sym typeface="Quattrocento Sans"/>
              </a:rPr>
              <a:t> </a:t>
            </a:r>
            <a:r>
              <a:rPr b="1" i="0" lang="es-ES" sz="1700" u="none" cap="none" strike="noStrike">
                <a:solidFill>
                  <a:srgbClr val="FFFFFF"/>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16" name="Google Shape;316;p43"/>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88"/>
              </a:buClr>
              <a:buSzPts val="1200"/>
              <a:buFont typeface="Calibri"/>
              <a:buNone/>
            </a:pPr>
            <a:fld id="{00000000-1234-1234-1234-123412341234}" type="slidenum">
              <a:rPr b="0" i="0" lang="es-E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17" name="Google Shape;317;p43"/>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Universo</a:t>
            </a:r>
            <a:endParaRPr b="0" i="0" sz="1700" u="none" cap="none" strike="noStrike">
              <a:solidFill>
                <a:srgbClr val="7F7F7F"/>
              </a:solidFill>
              <a:latin typeface="Quattrocento Sans"/>
              <a:ea typeface="Quattrocento Sans"/>
              <a:cs typeface="Quattrocento Sans"/>
              <a:sym typeface="Quattrocento Sans"/>
            </a:endParaRPr>
          </a:p>
        </p:txBody>
      </p:sp>
      <p:sp>
        <p:nvSpPr>
          <p:cNvPr id="318" name="Google Shape;318;p43"/>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i="0" lang="es-ES" sz="2100" u="none" cap="none" strike="noStrike">
                <a:solidFill>
                  <a:srgbClr val="0070C0"/>
                </a:solidFill>
                <a:latin typeface="Quattrocento Sans"/>
                <a:ea typeface="Quattrocento Sans"/>
                <a:cs typeface="Quattrocento Sans"/>
                <a:sym typeface="Quattrocento Sans"/>
              </a:rPr>
              <a:t>Clientes CACT</a:t>
            </a:r>
            <a:endParaRPr/>
          </a:p>
        </p:txBody>
      </p:sp>
      <p:sp>
        <p:nvSpPr>
          <p:cNvPr id="319" name="Google Shape;319;p43"/>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Metodología </a:t>
            </a:r>
            <a:endParaRPr b="0" i="0" sz="1700" u="none" cap="none" strike="noStrike">
              <a:solidFill>
                <a:srgbClr val="7F7F7F"/>
              </a:solidFill>
              <a:latin typeface="Quattrocento Sans"/>
              <a:ea typeface="Quattrocento Sans"/>
              <a:cs typeface="Quattrocento Sans"/>
              <a:sym typeface="Quattrocento Sans"/>
            </a:endParaRPr>
          </a:p>
        </p:txBody>
      </p:sp>
      <p:sp>
        <p:nvSpPr>
          <p:cNvPr id="320" name="Google Shape;320;p43"/>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300"/>
              <a:buFont typeface="Quattrocento Sans"/>
              <a:buNone/>
            </a:pPr>
            <a:r>
              <a:rPr b="1" i="0" lang="es-ES" sz="1300" u="none" cap="none" strike="noStrike">
                <a:solidFill>
                  <a:srgbClr val="0070C0"/>
                </a:solidFill>
                <a:latin typeface="Quattrocento Sans"/>
                <a:ea typeface="Quattrocento Sans"/>
                <a:cs typeface="Quattrocento Sans"/>
                <a:sym typeface="Quattrocento Sans"/>
              </a:rPr>
              <a:t>Cuestionarios en IPADs</a:t>
            </a:r>
            <a:endParaRPr b="1" i="0" sz="1300" u="none" cap="none" strike="noStrike">
              <a:solidFill>
                <a:srgbClr val="0070C0"/>
              </a:solidFill>
              <a:latin typeface="Quattrocento Sans"/>
              <a:ea typeface="Quattrocento Sans"/>
              <a:cs typeface="Quattrocento Sans"/>
              <a:sym typeface="Quattrocento Sans"/>
            </a:endParaRPr>
          </a:p>
        </p:txBody>
      </p:sp>
      <p:sp>
        <p:nvSpPr>
          <p:cNvPr id="321" name="Google Shape;321;p43"/>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Trabajo de</a:t>
            </a:r>
            <a:endParaRPr/>
          </a:p>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Campo</a:t>
            </a:r>
            <a:endParaRPr b="0" i="0" sz="1700" u="none" cap="none" strike="noStrike">
              <a:solidFill>
                <a:srgbClr val="7F7F7F"/>
              </a:solidFill>
              <a:latin typeface="Quattrocento Sans"/>
              <a:ea typeface="Quattrocento Sans"/>
              <a:cs typeface="Quattrocento Sans"/>
              <a:sym typeface="Quattrocento Sans"/>
            </a:endParaRPr>
          </a:p>
        </p:txBody>
      </p:sp>
      <p:sp>
        <p:nvSpPr>
          <p:cNvPr id="322" name="Google Shape;322;p43"/>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Análisis</a:t>
            </a:r>
            <a:endParaRPr b="0" i="0" sz="1700" u="none" cap="none" strike="noStrike">
              <a:solidFill>
                <a:srgbClr val="7F7F7F"/>
              </a:solidFill>
              <a:latin typeface="Quattrocento Sans"/>
              <a:ea typeface="Quattrocento Sans"/>
              <a:cs typeface="Quattrocento Sans"/>
              <a:sym typeface="Quattrocento Sans"/>
            </a:endParaRPr>
          </a:p>
        </p:txBody>
      </p:sp>
      <p:sp>
        <p:nvSpPr>
          <p:cNvPr id="323" name="Google Shape;323;p43"/>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Customer Experience</a:t>
            </a:r>
            <a:endParaRPr/>
          </a:p>
        </p:txBody>
      </p:sp>
      <p:sp>
        <p:nvSpPr>
          <p:cNvPr id="324" name="Google Shape;324;p43"/>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Alcance </a:t>
            </a:r>
            <a:endParaRPr b="0" i="0" sz="1700" u="none" cap="none" strike="noStrike">
              <a:solidFill>
                <a:srgbClr val="7F7F7F"/>
              </a:solidFill>
              <a:latin typeface="Quattrocento Sans"/>
              <a:ea typeface="Quattrocento Sans"/>
              <a:cs typeface="Quattrocento Sans"/>
              <a:sym typeface="Quattrocento Sans"/>
            </a:endParaRPr>
          </a:p>
        </p:txBody>
      </p:sp>
      <p:sp>
        <p:nvSpPr>
          <p:cNvPr id="325" name="Google Shape;325;p43"/>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VISITA	</a:t>
            </a:r>
            <a:endParaRPr/>
          </a:p>
        </p:txBody>
      </p:sp>
      <p:sp>
        <p:nvSpPr>
          <p:cNvPr id="326" name="Google Shape;326;p43"/>
          <p:cNvSpPr/>
          <p:nvPr/>
        </p:nvSpPr>
        <p:spPr>
          <a:xfrm>
            <a:off x="334418" y="6166098"/>
            <a:ext cx="11561100" cy="710100"/>
          </a:xfrm>
          <a:prstGeom prst="rect">
            <a:avLst/>
          </a:prstGeom>
          <a:noFill/>
          <a:ln>
            <a:noFill/>
          </a:ln>
        </p:spPr>
        <p:txBody>
          <a:bodyPr anchorCtr="0" anchor="t" bIns="54425" lIns="108850" spcFirstLastPara="1" rIns="108850" wrap="square" tIns="54425">
            <a:noAutofit/>
          </a:bodyPr>
          <a:lstStyle/>
          <a:p>
            <a:pPr indent="0" lvl="0" marL="0" marR="0" rtl="0" algn="ctr">
              <a:lnSpc>
                <a:spcPct val="100000"/>
              </a:lnSpc>
              <a:spcBef>
                <a:spcPts val="0"/>
              </a:spcBef>
              <a:spcAft>
                <a:spcPts val="0"/>
              </a:spcAft>
              <a:buClr>
                <a:srgbClr val="7C7C7C"/>
              </a:buClr>
              <a:buSzPts val="1300"/>
              <a:buFont typeface="Calibri"/>
              <a:buNone/>
            </a:pPr>
            <a:r>
              <a:rPr b="0" i="0" lang="es-ES" sz="1300" u="none" cap="none" strike="noStrike">
                <a:solidFill>
                  <a:srgbClr val="7C7C7C"/>
                </a:solidFill>
                <a:latin typeface="Calibri"/>
                <a:ea typeface="Calibri"/>
                <a:cs typeface="Calibri"/>
                <a:sym typeface="Calibri"/>
              </a:rPr>
              <a:t>Notas:</a:t>
            </a:r>
            <a:r>
              <a:rPr b="0" i="0" lang="es-ES" sz="1300" u="none" cap="none" strike="noStrike">
                <a:solidFill>
                  <a:srgbClr val="7C7C7C"/>
                </a:solidFill>
                <a:latin typeface="Quattrocento Sans"/>
                <a:ea typeface="Quattrocento Sans"/>
                <a:cs typeface="Quattrocento Sans"/>
                <a:sym typeface="Quattrocento Sans"/>
              </a:rPr>
              <a:t>.</a:t>
            </a:r>
            <a:r>
              <a:rPr lang="es-ES" sz="1300">
                <a:solidFill>
                  <a:srgbClr val="7C7C7C"/>
                </a:solidFill>
                <a:latin typeface="Quattrocento Sans"/>
                <a:ea typeface="Quattrocento Sans"/>
                <a:cs typeface="Quattrocento Sans"/>
                <a:sym typeface="Quattrocento Sans"/>
              </a:rPr>
              <a:t>NC 95 = Nivel de confianza al 95%, aquellos centros marcados en azul, con un Error Muestral inferior al 5% son aquellos que obtienen suficiente fiabilidad en sus resultados.</a:t>
            </a:r>
            <a:endParaRPr b="0" i="0" sz="1300" u="none" cap="none" strike="noStrike">
              <a:solidFill>
                <a:srgbClr val="7C7C7C"/>
              </a:solidFill>
              <a:latin typeface="Calibri"/>
              <a:ea typeface="Calibri"/>
              <a:cs typeface="Calibri"/>
              <a:sym typeface="Calibri"/>
            </a:endParaRPr>
          </a:p>
        </p:txBody>
      </p:sp>
      <p:sp>
        <p:nvSpPr>
          <p:cNvPr id="327" name="Google Shape;327;p43"/>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01/</a:t>
            </a:r>
            <a:r>
              <a:rPr b="1" lang="es-ES" sz="1900">
                <a:solidFill>
                  <a:srgbClr val="0070C0"/>
                </a:solidFill>
                <a:latin typeface="Quattrocento Sans"/>
                <a:ea typeface="Quattrocento Sans"/>
                <a:cs typeface="Quattrocento Sans"/>
                <a:sym typeface="Quattrocento Sans"/>
              </a:rPr>
              <a:t>01 </a:t>
            </a:r>
            <a:r>
              <a:rPr b="1" i="0" lang="es-ES" sz="1900" u="none" cap="none" strike="noStrike">
                <a:solidFill>
                  <a:srgbClr val="0070C0"/>
                </a:solidFill>
                <a:latin typeface="Quattrocento Sans"/>
                <a:ea typeface="Quattrocento Sans"/>
                <a:cs typeface="Quattrocento Sans"/>
                <a:sym typeface="Quattrocento Sans"/>
              </a:rPr>
              <a:t>al  3</a:t>
            </a:r>
            <a:r>
              <a:rPr b="1" lang="es-ES" sz="1900">
                <a:solidFill>
                  <a:srgbClr val="0070C0"/>
                </a:solidFill>
                <a:latin typeface="Quattrocento Sans"/>
                <a:ea typeface="Quattrocento Sans"/>
                <a:cs typeface="Quattrocento Sans"/>
                <a:sym typeface="Quattrocento Sans"/>
              </a:rPr>
              <a:t>1</a:t>
            </a:r>
            <a:r>
              <a:rPr b="1" i="0" lang="es-ES" sz="1900" u="none" cap="none" strike="noStrike">
                <a:solidFill>
                  <a:srgbClr val="0070C0"/>
                </a:solidFill>
                <a:latin typeface="Quattrocento Sans"/>
                <a:ea typeface="Quattrocento Sans"/>
                <a:cs typeface="Quattrocento Sans"/>
                <a:sym typeface="Quattrocento Sans"/>
              </a:rPr>
              <a:t>/</a:t>
            </a:r>
            <a:r>
              <a:rPr b="1" lang="es-ES" sz="1900">
                <a:solidFill>
                  <a:srgbClr val="0070C0"/>
                </a:solidFill>
                <a:latin typeface="Quattrocento Sans"/>
                <a:ea typeface="Quattrocento Sans"/>
                <a:cs typeface="Quattrocento Sans"/>
                <a:sym typeface="Quattrocento Sans"/>
              </a:rPr>
              <a:t>03</a:t>
            </a:r>
            <a:endParaRPr/>
          </a:p>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del 20</a:t>
            </a:r>
            <a:r>
              <a:rPr b="1" lang="es-ES" sz="1900">
                <a:solidFill>
                  <a:srgbClr val="0070C0"/>
                </a:solidFill>
                <a:latin typeface="Quattrocento Sans"/>
                <a:ea typeface="Quattrocento Sans"/>
                <a:cs typeface="Quattrocento Sans"/>
                <a:sym typeface="Quattrocento Sans"/>
              </a:rPr>
              <a:t>23</a:t>
            </a:r>
            <a:endParaRPr/>
          </a:p>
        </p:txBody>
      </p:sp>
      <p:sp>
        <p:nvSpPr>
          <p:cNvPr id="328" name="Google Shape;328;p43"/>
          <p:cNvSpPr txBox="1"/>
          <p:nvPr/>
        </p:nvSpPr>
        <p:spPr>
          <a:xfrm>
            <a:off x="-13156" y="5274322"/>
            <a:ext cx="1406453" cy="5408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 Global</a:t>
            </a:r>
            <a:endParaRPr b="0" i="0" sz="1400" u="none" cap="none" strike="noStrike">
              <a:solidFill>
                <a:srgbClr val="7F7F7F"/>
              </a:solidFill>
              <a:latin typeface="Quattrocento Sans"/>
              <a:ea typeface="Quattrocento Sans"/>
              <a:cs typeface="Quattrocento Sans"/>
              <a:sym typeface="Quattrocento Sans"/>
            </a:endParaRPr>
          </a:p>
        </p:txBody>
      </p:sp>
      <p:sp>
        <p:nvSpPr>
          <p:cNvPr id="329" name="Google Shape;329;p43"/>
          <p:cNvSpPr/>
          <p:nvPr/>
        </p:nvSpPr>
        <p:spPr>
          <a:xfrm>
            <a:off x="1393294" y="5302192"/>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800"/>
              <a:buFont typeface="Quattrocento Sans"/>
              <a:buNone/>
            </a:pPr>
            <a:r>
              <a:rPr b="1" lang="es-ES" sz="1800">
                <a:solidFill>
                  <a:srgbClr val="0070C0"/>
                </a:solidFill>
                <a:latin typeface="Quattrocento Sans"/>
                <a:ea typeface="Quattrocento Sans"/>
                <a:cs typeface="Quattrocento Sans"/>
                <a:sym typeface="Quattrocento Sans"/>
              </a:rPr>
              <a:t>1.2</a:t>
            </a:r>
            <a:r>
              <a:rPr b="1" lang="es-ES" sz="1800">
                <a:solidFill>
                  <a:srgbClr val="0070C0"/>
                </a:solidFill>
                <a:latin typeface="Quattrocento Sans"/>
                <a:ea typeface="Quattrocento Sans"/>
                <a:cs typeface="Quattrocento Sans"/>
                <a:sym typeface="Quattrocento Sans"/>
              </a:rPr>
              <a:t>08</a:t>
            </a:r>
            <a:endParaRPr b="1" i="0" sz="1800" u="none" cap="none" strike="noStrike">
              <a:solidFill>
                <a:srgbClr val="0070C0"/>
              </a:solidFill>
              <a:latin typeface="Quattrocento Sans"/>
              <a:ea typeface="Quattrocento Sans"/>
              <a:cs typeface="Quattrocento Sans"/>
              <a:sym typeface="Quattrocento Sans"/>
            </a:endParaRPr>
          </a:p>
          <a:p>
            <a:pPr indent="0" lvl="0" marL="0" marR="0" rtl="0" algn="ctr">
              <a:lnSpc>
                <a:spcPct val="110000"/>
              </a:lnSpc>
              <a:spcBef>
                <a:spcPts val="0"/>
              </a:spcBef>
              <a:spcAft>
                <a:spcPts val="0"/>
              </a:spcAft>
              <a:buClr>
                <a:srgbClr val="0070C0"/>
              </a:buClr>
              <a:buSzPts val="1800"/>
              <a:buFont typeface="Quattrocento Sans"/>
              <a:buNone/>
            </a:pPr>
            <a:r>
              <a:rPr b="1" i="0" lang="es-ES" sz="1800" u="none" cap="none" strike="noStrike">
                <a:solidFill>
                  <a:srgbClr val="0070C0"/>
                </a:solidFill>
                <a:latin typeface="Quattrocento Sans"/>
                <a:ea typeface="Quattrocento Sans"/>
                <a:cs typeface="Quattrocento Sans"/>
                <a:sym typeface="Quattrocento Sans"/>
              </a:rPr>
              <a:t>encuestas</a:t>
            </a:r>
            <a:endParaRPr/>
          </a:p>
        </p:txBody>
      </p:sp>
      <p:sp>
        <p:nvSpPr>
          <p:cNvPr id="330" name="Google Shape;330;p43"/>
          <p:cNvSpPr txBox="1"/>
          <p:nvPr/>
        </p:nvSpPr>
        <p:spPr>
          <a:xfrm>
            <a:off x="866" y="4422935"/>
            <a:ext cx="1378406" cy="787021"/>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Error</a:t>
            </a:r>
            <a:endParaRPr/>
          </a:p>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Muestral Globa</a:t>
            </a:r>
            <a:r>
              <a:rPr b="0" i="0" lang="es-ES" sz="1600" u="none" cap="none" strike="noStrike">
                <a:solidFill>
                  <a:srgbClr val="7F7F7F"/>
                </a:solidFill>
                <a:latin typeface="Quattrocento Sans"/>
                <a:ea typeface="Quattrocento Sans"/>
                <a:cs typeface="Quattrocento Sans"/>
                <a:sym typeface="Quattrocento Sans"/>
              </a:rPr>
              <a:t>l</a:t>
            </a:r>
            <a:endParaRPr b="0" i="0" sz="1600" u="none" cap="none" strike="noStrike">
              <a:solidFill>
                <a:srgbClr val="7F7F7F"/>
              </a:solidFill>
              <a:latin typeface="Quattrocento Sans"/>
              <a:ea typeface="Quattrocento Sans"/>
              <a:cs typeface="Quattrocento Sans"/>
              <a:sym typeface="Quattrocento Sans"/>
            </a:endParaRPr>
          </a:p>
        </p:txBody>
      </p:sp>
      <p:sp>
        <p:nvSpPr>
          <p:cNvPr id="331" name="Google Shape;331;p43"/>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3</a:t>
            </a:r>
            <a:endParaRPr/>
          </a:p>
        </p:txBody>
      </p:sp>
      <p:sp>
        <p:nvSpPr>
          <p:cNvPr id="332" name="Google Shape;332;p43"/>
          <p:cNvSpPr/>
          <p:nvPr/>
        </p:nvSpPr>
        <p:spPr>
          <a:xfrm>
            <a:off x="1441170" y="443981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0000FF"/>
                </a:solidFill>
                <a:latin typeface="Quattrocento Sans"/>
                <a:ea typeface="Quattrocento Sans"/>
                <a:cs typeface="Quattrocento Sans"/>
                <a:sym typeface="Quattrocento Sans"/>
              </a:rPr>
              <a:t>∓ </a:t>
            </a:r>
            <a:r>
              <a:rPr b="1" lang="es-ES" sz="1200">
                <a:solidFill>
                  <a:srgbClr val="0000FF"/>
                </a:solidFill>
                <a:latin typeface="Quattrocento Sans"/>
                <a:ea typeface="Quattrocento Sans"/>
                <a:cs typeface="Quattrocento Sans"/>
                <a:sym typeface="Quattrocento Sans"/>
              </a:rPr>
              <a:t>2,8</a:t>
            </a:r>
            <a:r>
              <a:rPr b="1" i="0" lang="es-ES" sz="1200" u="none" cap="none" strike="noStrike">
                <a:solidFill>
                  <a:srgbClr val="0000FF"/>
                </a:solidFill>
                <a:latin typeface="Quattrocento Sans"/>
                <a:ea typeface="Quattrocento Sans"/>
                <a:cs typeface="Quattrocento Sans"/>
                <a:sym typeface="Quattrocento Sans"/>
              </a:rPr>
              <a:t>%  NC 95%</a:t>
            </a:r>
            <a:endParaRPr>
              <a:solidFill>
                <a:srgbClr val="0000FF"/>
              </a:solidFill>
            </a:endParaRPr>
          </a:p>
        </p:txBody>
      </p:sp>
      <p:grpSp>
        <p:nvGrpSpPr>
          <p:cNvPr id="333" name="Google Shape;333;p43"/>
          <p:cNvGrpSpPr/>
          <p:nvPr/>
        </p:nvGrpSpPr>
        <p:grpSpPr>
          <a:xfrm>
            <a:off x="2993695" y="3840013"/>
            <a:ext cx="7618328" cy="2123975"/>
            <a:chOff x="4093438" y="3717505"/>
            <a:chExt cx="7618328" cy="2123975"/>
          </a:xfrm>
        </p:grpSpPr>
        <p:sp>
          <p:nvSpPr>
            <p:cNvPr id="334" name="Google Shape;334;p43"/>
            <p:cNvSpPr/>
            <p:nvPr/>
          </p:nvSpPr>
          <p:spPr>
            <a:xfrm>
              <a:off x="6757734"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104</a:t>
              </a:r>
              <a:endParaRPr b="1" i="0" sz="2100" u="none" cap="none" strike="noStrike">
                <a:solidFill>
                  <a:srgbClr val="0070C0"/>
                </a:solidFill>
                <a:latin typeface="Quattrocento Sans"/>
                <a:ea typeface="Quattrocento Sans"/>
                <a:cs typeface="Quattrocento Sans"/>
                <a:sym typeface="Quattrocento Sans"/>
              </a:endParaRPr>
            </a:p>
          </p:txBody>
        </p:sp>
        <p:sp>
          <p:nvSpPr>
            <p:cNvPr id="335" name="Google Shape;335;p43"/>
            <p:cNvSpPr/>
            <p:nvPr/>
          </p:nvSpPr>
          <p:spPr>
            <a:xfrm>
              <a:off x="4202536" y="5229780"/>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10</a:t>
              </a:r>
              <a:endParaRPr b="1" i="0" sz="2100" u="none" cap="none" strike="noStrike">
                <a:solidFill>
                  <a:srgbClr val="0070C0"/>
                </a:solidFill>
                <a:latin typeface="Quattrocento Sans"/>
                <a:ea typeface="Quattrocento Sans"/>
                <a:cs typeface="Quattrocento Sans"/>
                <a:sym typeface="Quattrocento Sans"/>
              </a:endParaRPr>
            </a:p>
          </p:txBody>
        </p:sp>
        <p:sp>
          <p:nvSpPr>
            <p:cNvPr id="336" name="Google Shape;336;p43"/>
            <p:cNvSpPr/>
            <p:nvPr/>
          </p:nvSpPr>
          <p:spPr>
            <a:xfrm>
              <a:off x="4202535"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31</a:t>
              </a:r>
              <a:r>
                <a:rPr b="1" i="0" lang="es-ES" sz="1200" u="none" cap="none" strike="noStrike">
                  <a:solidFill>
                    <a:srgbClr val="FF0000"/>
                  </a:solidFill>
                  <a:latin typeface="Quattrocento Sans"/>
                  <a:ea typeface="Quattrocento Sans"/>
                  <a:cs typeface="Quattrocento Sans"/>
                  <a:sym typeface="Quattrocento Sans"/>
                </a:rPr>
                <a:t>%</a:t>
              </a:r>
              <a:endParaRPr/>
            </a:p>
          </p:txBody>
        </p:sp>
        <p:sp>
          <p:nvSpPr>
            <p:cNvPr id="337" name="Google Shape;337;p43"/>
            <p:cNvSpPr txBox="1"/>
            <p:nvPr/>
          </p:nvSpPr>
          <p:spPr>
            <a:xfrm>
              <a:off x="4093438" y="3717505"/>
              <a:ext cx="1368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Castillo de San José-MIAC</a:t>
              </a:r>
              <a:endParaRPr b="0" i="0" sz="1400" u="none" cap="none" strike="noStrike">
                <a:solidFill>
                  <a:srgbClr val="7F7F7F"/>
                </a:solidFill>
                <a:latin typeface="Quattrocento Sans"/>
                <a:ea typeface="Quattrocento Sans"/>
                <a:cs typeface="Quattrocento Sans"/>
                <a:sym typeface="Quattrocento Sans"/>
              </a:endParaRPr>
            </a:p>
          </p:txBody>
        </p:sp>
        <p:sp>
          <p:nvSpPr>
            <p:cNvPr id="338" name="Google Shape;338;p43"/>
            <p:cNvSpPr txBox="1"/>
            <p:nvPr/>
          </p:nvSpPr>
          <p:spPr>
            <a:xfrm>
              <a:off x="5461591" y="3717505"/>
              <a:ext cx="10617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Cueva de los Verdes</a:t>
              </a:r>
              <a:endParaRPr b="0" i="0" sz="1400" u="none" cap="none" strike="noStrike">
                <a:solidFill>
                  <a:srgbClr val="7F7F7F"/>
                </a:solidFill>
                <a:latin typeface="Quattrocento Sans"/>
                <a:ea typeface="Quattrocento Sans"/>
                <a:cs typeface="Quattrocento Sans"/>
                <a:sym typeface="Quattrocento Sans"/>
              </a:endParaRPr>
            </a:p>
          </p:txBody>
        </p:sp>
        <p:sp>
          <p:nvSpPr>
            <p:cNvPr id="339" name="Google Shape;339;p43"/>
            <p:cNvSpPr txBox="1"/>
            <p:nvPr/>
          </p:nvSpPr>
          <p:spPr>
            <a:xfrm>
              <a:off x="6671270" y="3717505"/>
              <a:ext cx="12960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Jameos del Agua</a:t>
              </a:r>
              <a:endParaRPr b="0" i="0" sz="1400" u="none" cap="none" strike="noStrike">
                <a:solidFill>
                  <a:srgbClr val="7F7F7F"/>
                </a:solidFill>
                <a:latin typeface="Quattrocento Sans"/>
                <a:ea typeface="Quattrocento Sans"/>
                <a:cs typeface="Quattrocento Sans"/>
                <a:sym typeface="Quattrocento Sans"/>
              </a:endParaRPr>
            </a:p>
          </p:txBody>
        </p:sp>
        <p:sp>
          <p:nvSpPr>
            <p:cNvPr id="340" name="Google Shape;340;p43"/>
            <p:cNvSpPr/>
            <p:nvPr/>
          </p:nvSpPr>
          <p:spPr>
            <a:xfrm>
              <a:off x="8022322"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269</a:t>
              </a:r>
              <a:endParaRPr b="1" i="0" sz="2100" u="none" cap="none" strike="noStrike">
                <a:solidFill>
                  <a:srgbClr val="0070C0"/>
                </a:solidFill>
                <a:latin typeface="Quattrocento Sans"/>
                <a:ea typeface="Quattrocento Sans"/>
                <a:cs typeface="Quattrocento Sans"/>
                <a:sym typeface="Quattrocento Sans"/>
              </a:endParaRPr>
            </a:p>
          </p:txBody>
        </p:sp>
        <p:sp>
          <p:nvSpPr>
            <p:cNvPr id="341" name="Google Shape;341;p43"/>
            <p:cNvSpPr txBox="1"/>
            <p:nvPr/>
          </p:nvSpPr>
          <p:spPr>
            <a:xfrm>
              <a:off x="7906007" y="3717505"/>
              <a:ext cx="1326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Jardín de Cactus</a:t>
              </a:r>
              <a:endParaRPr b="0" i="0" sz="1400" u="none" cap="none" strike="noStrike">
                <a:solidFill>
                  <a:srgbClr val="7F7F7F"/>
                </a:solidFill>
                <a:latin typeface="Quattrocento Sans"/>
                <a:ea typeface="Quattrocento Sans"/>
                <a:cs typeface="Quattrocento Sans"/>
                <a:sym typeface="Quattrocento Sans"/>
              </a:endParaRPr>
            </a:p>
          </p:txBody>
        </p:sp>
        <p:sp>
          <p:nvSpPr>
            <p:cNvPr id="342" name="Google Shape;342;p43"/>
            <p:cNvSpPr/>
            <p:nvPr/>
          </p:nvSpPr>
          <p:spPr>
            <a:xfrm>
              <a:off x="9350022"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17</a:t>
              </a:r>
              <a:endParaRPr b="1" i="0" sz="2100" u="none" cap="none" strike="noStrike">
                <a:solidFill>
                  <a:srgbClr val="0070C0"/>
                </a:solidFill>
                <a:latin typeface="Quattrocento Sans"/>
                <a:ea typeface="Quattrocento Sans"/>
                <a:cs typeface="Quattrocento Sans"/>
                <a:sym typeface="Quattrocento Sans"/>
              </a:endParaRPr>
            </a:p>
          </p:txBody>
        </p:sp>
        <p:sp>
          <p:nvSpPr>
            <p:cNvPr id="343" name="Google Shape;343;p43"/>
            <p:cNvSpPr txBox="1"/>
            <p:nvPr/>
          </p:nvSpPr>
          <p:spPr>
            <a:xfrm>
              <a:off x="9350022"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Montañas del Fuego</a:t>
              </a:r>
              <a:endParaRPr b="0" i="0" sz="1400" u="none" cap="none" strike="noStrike">
                <a:solidFill>
                  <a:srgbClr val="7F7F7F"/>
                </a:solidFill>
                <a:latin typeface="Quattrocento Sans"/>
                <a:ea typeface="Quattrocento Sans"/>
                <a:cs typeface="Quattrocento Sans"/>
                <a:sym typeface="Quattrocento Sans"/>
              </a:endParaRPr>
            </a:p>
          </p:txBody>
        </p:sp>
        <p:sp>
          <p:nvSpPr>
            <p:cNvPr id="344" name="Google Shape;344;p43"/>
            <p:cNvSpPr/>
            <p:nvPr/>
          </p:nvSpPr>
          <p:spPr>
            <a:xfrm>
              <a:off x="5450554" y="450104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a:t>
              </a:r>
              <a:r>
                <a:rPr b="1" lang="es-ES" sz="1200">
                  <a:solidFill>
                    <a:srgbClr val="FF0000"/>
                  </a:solidFill>
                  <a:latin typeface="Quattrocento Sans"/>
                  <a:ea typeface="Quattrocento Sans"/>
                  <a:cs typeface="Quattrocento Sans"/>
                  <a:sym typeface="Quattrocento Sans"/>
                </a:rPr>
                <a:t>22%</a:t>
              </a:r>
              <a:endParaRPr>
                <a:solidFill>
                  <a:srgbClr val="FF0000"/>
                </a:solidFill>
              </a:endParaRPr>
            </a:p>
          </p:txBody>
        </p:sp>
        <p:sp>
          <p:nvSpPr>
            <p:cNvPr id="345" name="Google Shape;345;p43"/>
            <p:cNvSpPr/>
            <p:nvPr/>
          </p:nvSpPr>
          <p:spPr>
            <a:xfrm>
              <a:off x="6757734"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10</a:t>
              </a:r>
              <a:r>
                <a:rPr b="1" i="0" lang="es-ES" sz="1200" u="none" cap="none" strike="noStrike">
                  <a:solidFill>
                    <a:srgbClr val="FF0000"/>
                  </a:solidFill>
                  <a:latin typeface="Quattrocento Sans"/>
                  <a:ea typeface="Quattrocento Sans"/>
                  <a:cs typeface="Quattrocento Sans"/>
                  <a:sym typeface="Quattrocento Sans"/>
                </a:rPr>
                <a:t>%  </a:t>
              </a:r>
              <a:endParaRPr b="1" sz="1200">
                <a:solidFill>
                  <a:srgbClr val="FF0000"/>
                </a:solidFill>
                <a:latin typeface="Quattrocento Sans"/>
                <a:ea typeface="Quattrocento Sans"/>
                <a:cs typeface="Quattrocento Sans"/>
                <a:sym typeface="Quattrocento Sans"/>
              </a:endParaRPr>
            </a:p>
          </p:txBody>
        </p:sp>
        <p:sp>
          <p:nvSpPr>
            <p:cNvPr id="346" name="Google Shape;346;p43"/>
            <p:cNvSpPr/>
            <p:nvPr/>
          </p:nvSpPr>
          <p:spPr>
            <a:xfrm>
              <a:off x="805387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6%</a:t>
              </a:r>
              <a:endParaRPr/>
            </a:p>
          </p:txBody>
        </p:sp>
        <p:sp>
          <p:nvSpPr>
            <p:cNvPr id="347" name="Google Shape;347;p43"/>
            <p:cNvSpPr/>
            <p:nvPr/>
          </p:nvSpPr>
          <p:spPr>
            <a:xfrm>
              <a:off x="9350022"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a:t>
              </a:r>
              <a:r>
                <a:rPr b="1" lang="es-ES" sz="1200">
                  <a:solidFill>
                    <a:srgbClr val="FF0000"/>
                  </a:solidFill>
                  <a:latin typeface="Quattrocento Sans"/>
                  <a:ea typeface="Quattrocento Sans"/>
                  <a:cs typeface="Quattrocento Sans"/>
                  <a:sym typeface="Quattrocento Sans"/>
                </a:rPr>
                <a:t>24%</a:t>
              </a:r>
              <a:r>
                <a:rPr b="1" i="0" lang="es-ES" sz="1200" u="none" cap="none" strike="noStrike">
                  <a:solidFill>
                    <a:srgbClr val="FF0000"/>
                  </a:solidFill>
                  <a:latin typeface="Quattrocento Sans"/>
                  <a:ea typeface="Quattrocento Sans"/>
                  <a:cs typeface="Quattrocento Sans"/>
                  <a:sym typeface="Quattrocento Sans"/>
                </a:rPr>
                <a:t> </a:t>
              </a:r>
              <a:endParaRPr/>
            </a:p>
          </p:txBody>
        </p:sp>
        <p:sp>
          <p:nvSpPr>
            <p:cNvPr id="348" name="Google Shape;348;p43"/>
            <p:cNvSpPr/>
            <p:nvPr/>
          </p:nvSpPr>
          <p:spPr>
            <a:xfrm>
              <a:off x="10646166"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788</a:t>
              </a:r>
              <a:endParaRPr b="1" sz="2100">
                <a:solidFill>
                  <a:srgbClr val="0070C0"/>
                </a:solidFill>
                <a:latin typeface="Quattrocento Sans"/>
                <a:ea typeface="Quattrocento Sans"/>
                <a:cs typeface="Quattrocento Sans"/>
                <a:sym typeface="Quattrocento Sans"/>
              </a:endParaRPr>
            </a:p>
          </p:txBody>
        </p:sp>
        <p:sp>
          <p:nvSpPr>
            <p:cNvPr id="349" name="Google Shape;349;p43"/>
            <p:cNvSpPr txBox="1"/>
            <p:nvPr/>
          </p:nvSpPr>
          <p:spPr>
            <a:xfrm>
              <a:off x="10646166"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Mirador del Río</a:t>
              </a:r>
              <a:endParaRPr b="0" i="0" sz="1400" u="none" cap="none" strike="noStrike">
                <a:solidFill>
                  <a:srgbClr val="7F7F7F"/>
                </a:solidFill>
                <a:latin typeface="Quattrocento Sans"/>
                <a:ea typeface="Quattrocento Sans"/>
                <a:cs typeface="Quattrocento Sans"/>
                <a:sym typeface="Quattrocento Sans"/>
              </a:endParaRPr>
            </a:p>
          </p:txBody>
        </p:sp>
        <p:sp>
          <p:nvSpPr>
            <p:cNvPr id="350" name="Google Shape;350;p43"/>
            <p:cNvSpPr/>
            <p:nvPr/>
          </p:nvSpPr>
          <p:spPr>
            <a:xfrm>
              <a:off x="10646166" y="4509914"/>
              <a:ext cx="1065600" cy="611700"/>
            </a:xfrm>
            <a:prstGeom prst="roundRect">
              <a:avLst>
                <a:gd fmla="val 16667" name="adj"/>
              </a:avLst>
            </a:prstGeom>
            <a:solidFill>
              <a:srgbClr val="BFBFBF"/>
            </a:solidFill>
            <a:ln cap="flat" cmpd="sng" w="9525">
              <a:solidFill>
                <a:srgbClr val="0000FF"/>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lang="es-ES" sz="1200">
                  <a:solidFill>
                    <a:srgbClr val="0000FF"/>
                  </a:solidFill>
                  <a:latin typeface="Quattrocento Sans"/>
                  <a:ea typeface="Quattrocento Sans"/>
                  <a:cs typeface="Quattrocento Sans"/>
                  <a:sym typeface="Quattrocento Sans"/>
                </a:rPr>
                <a:t>∓ 3%</a:t>
              </a:r>
              <a:endParaRPr>
                <a:solidFill>
                  <a:srgbClr val="FF0000"/>
                </a:solidFill>
              </a:endParaRPr>
            </a:p>
          </p:txBody>
        </p:sp>
        <p:sp>
          <p:nvSpPr>
            <p:cNvPr id="351" name="Google Shape;351;p43"/>
            <p:cNvSpPr/>
            <p:nvPr/>
          </p:nvSpPr>
          <p:spPr>
            <a:xfrm>
              <a:off x="5461591" y="5228321"/>
              <a:ext cx="10617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20</a:t>
              </a:r>
              <a:endParaRPr b="1" sz="2100">
                <a:solidFill>
                  <a:srgbClr val="0070C0"/>
                </a:solidFill>
                <a:latin typeface="Quattrocento Sans"/>
                <a:ea typeface="Quattrocento Sans"/>
                <a:cs typeface="Quattrocento Sans"/>
                <a:sym typeface="Quattrocento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4"/>
          <p:cNvSpPr txBox="1"/>
          <p:nvPr/>
        </p:nvSpPr>
        <p:spPr>
          <a:xfrm>
            <a:off x="766614" y="2591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Recomendación</a:t>
            </a:r>
            <a:endParaRPr b="1" i="0" sz="3200" u="none" cap="none" strike="noStrike">
              <a:solidFill>
                <a:srgbClr val="003794"/>
              </a:solidFill>
              <a:latin typeface="Quattrocento Sans"/>
              <a:ea typeface="Quattrocento Sans"/>
              <a:cs typeface="Quattrocento Sans"/>
              <a:sym typeface="Quattrocento Sans"/>
            </a:endParaRPr>
          </a:p>
        </p:txBody>
      </p:sp>
      <p:sp>
        <p:nvSpPr>
          <p:cNvPr id="357" name="Google Shape;357;p44"/>
          <p:cNvSpPr txBox="1"/>
          <p:nvPr/>
        </p:nvSpPr>
        <p:spPr>
          <a:xfrm>
            <a:off x="190550" y="1198917"/>
            <a:ext cx="10595801" cy="33624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58" name="Google Shape;358;p44"/>
          <p:cNvSpPr txBox="1"/>
          <p:nvPr>
            <p:ph idx="12" type="sldNum"/>
          </p:nvPr>
        </p:nvSpPr>
        <p:spPr>
          <a:xfrm>
            <a:off x="901141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59" name="Google Shape;359;p44"/>
          <p:cNvSpPr txBox="1"/>
          <p:nvPr/>
        </p:nvSpPr>
        <p:spPr>
          <a:xfrm>
            <a:off x="3666314" y="40813"/>
            <a:ext cx="8524099" cy="174778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800"/>
              <a:buFont typeface="Noto Sans Symbols"/>
              <a:buNone/>
            </a:pPr>
            <a:r>
              <a:rPr lang="es-ES" sz="1800">
                <a:solidFill>
                  <a:srgbClr val="888888"/>
                </a:solidFill>
                <a:latin typeface="Quattrocento Sans"/>
                <a:ea typeface="Quattrocento Sans"/>
                <a:cs typeface="Quattrocento Sans"/>
                <a:sym typeface="Quattrocento Sans"/>
              </a:rPr>
              <a:t>Es la variable de rendimiento del índice de satisfacción y mide la capacidad que tiene la empresa de retener a sus clientes. </a:t>
            </a:r>
            <a:endParaRPr/>
          </a:p>
          <a:p>
            <a:pPr indent="0" lvl="0" marL="0" marR="0" rtl="0" algn="just">
              <a:lnSpc>
                <a:spcPct val="150000"/>
              </a:lnSpc>
              <a:spcBef>
                <a:spcPts val="480"/>
              </a:spcBef>
              <a:spcAft>
                <a:spcPts val="0"/>
              </a:spcAft>
              <a:buClr>
                <a:srgbClr val="888888"/>
              </a:buClr>
              <a:buSzPts val="2400"/>
              <a:buFont typeface="Noto Sans Symbols"/>
              <a:buNone/>
            </a:pPr>
            <a:r>
              <a:t/>
            </a:r>
            <a:endParaRPr sz="2400">
              <a:solidFill>
                <a:srgbClr val="888888"/>
              </a:solidFill>
              <a:latin typeface="Quattrocento Sans"/>
              <a:ea typeface="Quattrocento Sans"/>
              <a:cs typeface="Quattrocento Sans"/>
              <a:sym typeface="Quattrocento Sans"/>
            </a:endParaRPr>
          </a:p>
        </p:txBody>
      </p:sp>
      <p:sp>
        <p:nvSpPr>
          <p:cNvPr id="360" name="Google Shape;360;p44"/>
          <p:cNvSpPr txBox="1"/>
          <p:nvPr/>
        </p:nvSpPr>
        <p:spPr>
          <a:xfrm>
            <a:off x="2464350" y="1535150"/>
            <a:ext cx="8809500" cy="972000"/>
          </a:xfrm>
          <a:prstGeom prst="rect">
            <a:avLst/>
          </a:prstGeom>
          <a:noFill/>
          <a:ln>
            <a:noFill/>
          </a:ln>
        </p:spPr>
        <p:txBody>
          <a:bodyPr anchorCtr="0" anchor="ctr" bIns="171400" lIns="171400" spcFirstLastPara="1" rIns="171400" wrap="square" tIns="171400">
            <a:noAutofit/>
          </a:bodyPr>
          <a:lstStyle/>
          <a:p>
            <a:pPr indent="0" lvl="0" marL="0" rtl="0" algn="just">
              <a:spcBef>
                <a:spcPts val="0"/>
              </a:spcBef>
              <a:spcAft>
                <a:spcPts val="0"/>
              </a:spcAft>
              <a:buClr>
                <a:srgbClr val="0052DE"/>
              </a:buClr>
              <a:buSzPts val="1800"/>
              <a:buFont typeface="Noto Sans Symbols"/>
              <a:buNone/>
            </a:pPr>
            <a:r>
              <a:rPr lang="es-ES" sz="1800">
                <a:solidFill>
                  <a:srgbClr val="0052DE"/>
                </a:solidFill>
                <a:latin typeface="Quattrocento Sans"/>
                <a:ea typeface="Quattrocento Sans"/>
                <a:cs typeface="Quattrocento Sans"/>
                <a:sym typeface="Quattrocento Sans"/>
              </a:rPr>
              <a:t>El NPS de los CACT se sitúa en un </a:t>
            </a:r>
            <a:r>
              <a:rPr b="1" lang="es-ES" sz="2300">
                <a:solidFill>
                  <a:srgbClr val="0052DE"/>
                </a:solidFill>
                <a:latin typeface="Quattrocento Sans"/>
                <a:ea typeface="Quattrocento Sans"/>
                <a:cs typeface="Quattrocento Sans"/>
                <a:sym typeface="Quattrocento Sans"/>
              </a:rPr>
              <a:t>47%</a:t>
            </a:r>
            <a:r>
              <a:rPr lang="es-ES" sz="1800">
                <a:solidFill>
                  <a:srgbClr val="0052DE"/>
                </a:solidFill>
                <a:latin typeface="Quattrocento Sans"/>
                <a:ea typeface="Quattrocento Sans"/>
                <a:cs typeface="Quattrocento Sans"/>
                <a:sym typeface="Quattrocento Sans"/>
              </a:rPr>
              <a:t>, nos recomiendan el </a:t>
            </a:r>
            <a:r>
              <a:rPr b="1" lang="es-ES" sz="2200">
                <a:solidFill>
                  <a:srgbClr val="0052DE"/>
                </a:solidFill>
                <a:latin typeface="Quattrocento Sans"/>
                <a:ea typeface="Quattrocento Sans"/>
                <a:cs typeface="Quattrocento Sans"/>
                <a:sym typeface="Quattrocento Sans"/>
              </a:rPr>
              <a:t>61 % </a:t>
            </a:r>
            <a:r>
              <a:rPr lang="es-ES" sz="1800">
                <a:solidFill>
                  <a:srgbClr val="0052DE"/>
                </a:solidFill>
                <a:latin typeface="Quattrocento Sans"/>
                <a:ea typeface="Quattrocento Sans"/>
                <a:cs typeface="Quattrocento Sans"/>
                <a:sym typeface="Quattrocento Sans"/>
              </a:rPr>
              <a:t>de los visitantes</a:t>
            </a:r>
            <a:endParaRPr sz="1800">
              <a:solidFill>
                <a:srgbClr val="888888"/>
              </a:solidFill>
              <a:latin typeface="Quattrocento Sans"/>
              <a:ea typeface="Quattrocento Sans"/>
              <a:cs typeface="Quattrocento Sans"/>
              <a:sym typeface="Quattrocento Sans"/>
            </a:endParaRPr>
          </a:p>
          <a:p>
            <a:pPr indent="0" lvl="0" marL="0" marR="0" rtl="0" algn="just">
              <a:spcBef>
                <a:spcPts val="0"/>
              </a:spcBef>
              <a:spcAft>
                <a:spcPts val="0"/>
              </a:spcAft>
              <a:buClr>
                <a:srgbClr val="0052DE"/>
              </a:buClr>
              <a:buSzPts val="1800"/>
              <a:buFont typeface="Noto Sans Symbols"/>
              <a:buNone/>
            </a:pPr>
            <a:r>
              <a:t/>
            </a:r>
            <a:endParaRPr sz="1800">
              <a:solidFill>
                <a:srgbClr val="0052DE"/>
              </a:solidFill>
              <a:latin typeface="Quattrocento Sans"/>
              <a:ea typeface="Quattrocento Sans"/>
              <a:cs typeface="Quattrocento Sans"/>
              <a:sym typeface="Quattrocento Sans"/>
            </a:endParaRPr>
          </a:p>
        </p:txBody>
      </p:sp>
      <p:pic>
        <p:nvPicPr>
          <p:cNvPr id="361" name="Google Shape;361;p44" title="Gráfico"/>
          <p:cNvPicPr preferRelativeResize="0"/>
          <p:nvPr/>
        </p:nvPicPr>
        <p:blipFill>
          <a:blip r:embed="rId3">
            <a:alphaModFix/>
          </a:blip>
          <a:stretch>
            <a:fillRect/>
          </a:stretch>
        </p:blipFill>
        <p:spPr>
          <a:xfrm>
            <a:off x="4510464" y="2614211"/>
            <a:ext cx="7263337" cy="2987350"/>
          </a:xfrm>
          <a:prstGeom prst="rect">
            <a:avLst/>
          </a:prstGeom>
          <a:noFill/>
          <a:ln>
            <a:noFill/>
          </a:ln>
        </p:spPr>
      </p:pic>
      <p:pic>
        <p:nvPicPr>
          <p:cNvPr id="362" name="Google Shape;362;p44" title="Gráfico"/>
          <p:cNvPicPr preferRelativeResize="0"/>
          <p:nvPr/>
        </p:nvPicPr>
        <p:blipFill>
          <a:blip r:embed="rId4">
            <a:alphaModFix/>
          </a:blip>
          <a:stretch>
            <a:fillRect/>
          </a:stretch>
        </p:blipFill>
        <p:spPr>
          <a:xfrm>
            <a:off x="413783" y="3839475"/>
            <a:ext cx="3925318" cy="2431375"/>
          </a:xfrm>
          <a:prstGeom prst="rect">
            <a:avLst/>
          </a:prstGeom>
          <a:noFill/>
          <a:ln>
            <a:noFill/>
          </a:ln>
        </p:spPr>
      </p:pic>
      <p:pic>
        <p:nvPicPr>
          <p:cNvPr id="363" name="Google Shape;363;p44" title="Gráfico"/>
          <p:cNvPicPr preferRelativeResize="0"/>
          <p:nvPr/>
        </p:nvPicPr>
        <p:blipFill>
          <a:blip r:embed="rId5">
            <a:alphaModFix/>
          </a:blip>
          <a:stretch>
            <a:fillRect/>
          </a:stretch>
        </p:blipFill>
        <p:spPr>
          <a:xfrm>
            <a:off x="122600" y="2323050"/>
            <a:ext cx="2356725" cy="1455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5</a:t>
            </a:r>
            <a:endParaRPr/>
          </a:p>
        </p:txBody>
      </p:sp>
      <p:sp>
        <p:nvSpPr>
          <p:cNvPr id="370" name="Google Shape;370;p45"/>
          <p:cNvSpPr txBox="1"/>
          <p:nvPr>
            <p:ph idx="4294967295" type="body"/>
          </p:nvPr>
        </p:nvSpPr>
        <p:spPr>
          <a:xfrm>
            <a:off x="308728" y="6150299"/>
            <a:ext cx="11192710" cy="709290"/>
          </a:xfrm>
          <a:prstGeom prst="rect">
            <a:avLst/>
          </a:prstGeom>
          <a:noFill/>
          <a:ln>
            <a:noFill/>
          </a:ln>
        </p:spPr>
        <p:txBody>
          <a:bodyPr anchorCtr="0" anchor="t" bIns="54425" lIns="108850" spcFirstLastPara="1" rIns="108850" wrap="square" tIns="54425">
            <a:noAutofit/>
          </a:bodyPr>
          <a:lstStyle/>
          <a:p>
            <a:pPr indent="0" lvl="0" marL="272125" rtl="0" algn="just">
              <a:lnSpc>
                <a:spcPct val="90000"/>
              </a:lnSpc>
              <a:spcBef>
                <a:spcPts val="0"/>
              </a:spcBef>
              <a:spcAft>
                <a:spcPts val="0"/>
              </a:spcAft>
              <a:buNone/>
            </a:pPr>
            <a:r>
              <a:rPr b="1" lang="es-ES" sz="1200">
                <a:latin typeface="Quattrocento Sans"/>
                <a:ea typeface="Quattrocento Sans"/>
                <a:cs typeface="Quattrocento Sans"/>
                <a:sym typeface="Quattrocento Sans"/>
              </a:rPr>
              <a:t>Positiva</a:t>
            </a:r>
            <a:r>
              <a:rPr b="1" lang="es-ES" sz="1200">
                <a:latin typeface="Quattrocento Sans"/>
                <a:ea typeface="Quattrocento Sans"/>
                <a:cs typeface="Quattrocento Sans"/>
                <a:sym typeface="Quattrocento Sans"/>
              </a:rPr>
              <a:t> = Mucho mejor de lo esperado + Mejor de lo esperado.</a:t>
            </a:r>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Conforme= Conforme lo esperado</a:t>
            </a:r>
            <a:endParaRPr b="1" sz="1200">
              <a:latin typeface="Quattrocento Sans"/>
              <a:ea typeface="Quattrocento Sans"/>
              <a:cs typeface="Quattrocento Sans"/>
              <a:sym typeface="Quattrocento Sans"/>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Negativo= P</a:t>
            </a:r>
            <a:r>
              <a:rPr b="1" lang="es-ES" sz="1200">
                <a:latin typeface="Quattrocento Sans"/>
                <a:ea typeface="Quattrocento Sans"/>
                <a:cs typeface="Quattrocento Sans"/>
                <a:sym typeface="Quattrocento Sans"/>
              </a:rPr>
              <a:t>eor de lo esperado + Mucho peor de lo esperado.</a:t>
            </a:r>
            <a:endParaRPr/>
          </a:p>
          <a:p>
            <a:pPr indent="0" lvl="0" marL="0" rtl="0" algn="just">
              <a:lnSpc>
                <a:spcPct val="90000"/>
              </a:lnSpc>
              <a:spcBef>
                <a:spcPts val="240"/>
              </a:spcBef>
              <a:spcAft>
                <a:spcPts val="0"/>
              </a:spcAft>
              <a:buNone/>
            </a:pPr>
            <a:r>
              <a:t/>
            </a:r>
            <a:endParaRPr sz="1200">
              <a:solidFill>
                <a:srgbClr val="FF0000"/>
              </a:solidFill>
              <a:latin typeface="Quattrocento Sans"/>
              <a:ea typeface="Quattrocento Sans"/>
              <a:cs typeface="Quattrocento Sans"/>
              <a:sym typeface="Quattrocento Sans"/>
            </a:endParaRPr>
          </a:p>
        </p:txBody>
      </p:sp>
      <p:sp>
        <p:nvSpPr>
          <p:cNvPr id="371" name="Google Shape;371;p45"/>
          <p:cNvSpPr txBox="1"/>
          <p:nvPr/>
        </p:nvSpPr>
        <p:spPr>
          <a:xfrm>
            <a:off x="308728" y="0"/>
            <a:ext cx="11572955" cy="1857387"/>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3794"/>
              </a:buClr>
              <a:buSzPts val="3600"/>
              <a:buFont typeface="Quattrocento Sans"/>
              <a:buNone/>
            </a:pPr>
            <a:r>
              <a:rPr b="1" lang="es-ES" sz="3600">
                <a:solidFill>
                  <a:srgbClr val="003794"/>
                </a:solidFill>
                <a:latin typeface="Quattrocento Sans"/>
                <a:ea typeface="Quattrocento Sans"/>
                <a:cs typeface="Quattrocento Sans"/>
                <a:sym typeface="Quattrocento Sans"/>
              </a:rPr>
              <a:t>Expectativas</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grpSp>
        <p:nvGrpSpPr>
          <p:cNvPr id="372" name="Google Shape;372;p45"/>
          <p:cNvGrpSpPr/>
          <p:nvPr/>
        </p:nvGrpSpPr>
        <p:grpSpPr>
          <a:xfrm>
            <a:off x="1743638" y="1411025"/>
            <a:ext cx="12006098" cy="1077158"/>
            <a:chOff x="-1653625" y="2867087"/>
            <a:chExt cx="13735383" cy="2913600"/>
          </a:xfrm>
        </p:grpSpPr>
        <p:sp>
          <p:nvSpPr>
            <p:cNvPr id="373" name="Google Shape;373;p45"/>
            <p:cNvSpPr txBox="1"/>
            <p:nvPr/>
          </p:nvSpPr>
          <p:spPr>
            <a:xfrm>
              <a:off x="-1653625" y="2867087"/>
              <a:ext cx="9345300" cy="2913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La expectativa en las visitas  </a:t>
              </a:r>
              <a:r>
                <a:rPr b="1" lang="es-ES" sz="2800">
                  <a:solidFill>
                    <a:srgbClr val="00B0F0"/>
                  </a:solidFill>
                  <a:latin typeface="Calibri"/>
                  <a:ea typeface="Calibri"/>
                  <a:cs typeface="Calibri"/>
                  <a:sym typeface="Calibri"/>
                </a:rPr>
                <a:t>CACT son superadas en el 65% de casos,</a:t>
              </a:r>
              <a:r>
                <a:rPr b="1" lang="es-ES" sz="2000">
                  <a:solidFill>
                    <a:srgbClr val="00B0F0"/>
                  </a:solidFill>
                  <a:latin typeface="Calibri"/>
                  <a:ea typeface="Calibri"/>
                  <a:cs typeface="Calibri"/>
                  <a:sym typeface="Calibri"/>
                </a:rPr>
                <a:t> </a:t>
              </a:r>
              <a:endParaRPr>
                <a:solidFill>
                  <a:schemeClr val="dk1"/>
                </a:solidFill>
              </a:endParaRPr>
            </a:p>
            <a:p>
              <a:pPr indent="0" lvl="0" marL="0" marR="0" rtl="0" algn="l">
                <a:lnSpc>
                  <a:spcPct val="100000"/>
                </a:lnSpc>
                <a:spcBef>
                  <a:spcPts val="0"/>
                </a:spcBef>
                <a:spcAft>
                  <a:spcPts val="0"/>
                </a:spcAft>
                <a:buClr>
                  <a:srgbClr val="00B0F0"/>
                </a:buClr>
                <a:buSzPts val="3600"/>
                <a:buFont typeface="Calibri"/>
                <a:buNone/>
              </a:pPr>
              <a:r>
                <a:rPr b="1" lang="es-ES" sz="3600">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
          <p:nvSpPr>
            <p:cNvPr id="374" name="Google Shape;374;p45"/>
            <p:cNvSpPr txBox="1"/>
            <p:nvPr/>
          </p:nvSpPr>
          <p:spPr>
            <a:xfrm>
              <a:off x="8575809" y="3370787"/>
              <a:ext cx="3505948"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75" name="Google Shape;375;p45"/>
          <p:cNvSpPr/>
          <p:nvPr/>
        </p:nvSpPr>
        <p:spPr>
          <a:xfrm>
            <a:off x="2762388" y="1921525"/>
            <a:ext cx="10327800" cy="502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2000">
                <a:solidFill>
                  <a:srgbClr val="00B0F0"/>
                </a:solidFill>
                <a:latin typeface="Calibri"/>
                <a:ea typeface="Calibri"/>
                <a:cs typeface="Calibri"/>
                <a:sym typeface="Calibri"/>
              </a:rPr>
              <a:t>( Cueva, Jameos,</a:t>
            </a:r>
            <a:r>
              <a:rPr b="1" lang="es-ES" sz="2000">
                <a:solidFill>
                  <a:srgbClr val="00B0F0"/>
                </a:solidFill>
                <a:latin typeface="Calibri"/>
                <a:ea typeface="Calibri"/>
                <a:cs typeface="Calibri"/>
                <a:sym typeface="Calibri"/>
              </a:rPr>
              <a:t> Jardín y Montañas superan la media CACT)</a:t>
            </a:r>
            <a:endParaRPr sz="2000">
              <a:solidFill>
                <a:schemeClr val="dk1"/>
              </a:solidFill>
              <a:latin typeface="Calibri"/>
              <a:ea typeface="Calibri"/>
              <a:cs typeface="Calibri"/>
              <a:sym typeface="Calibri"/>
            </a:endParaRPr>
          </a:p>
        </p:txBody>
      </p:sp>
      <p:pic>
        <p:nvPicPr>
          <p:cNvPr id="376" name="Google Shape;376;p45" title="Gráfico"/>
          <p:cNvPicPr preferRelativeResize="0"/>
          <p:nvPr/>
        </p:nvPicPr>
        <p:blipFill>
          <a:blip r:embed="rId3">
            <a:alphaModFix/>
          </a:blip>
          <a:stretch>
            <a:fillRect/>
          </a:stretch>
        </p:blipFill>
        <p:spPr>
          <a:xfrm>
            <a:off x="1591703" y="2488181"/>
            <a:ext cx="8472600" cy="34596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6"/>
          <p:cNvSpPr txBox="1"/>
          <p:nvPr/>
        </p:nvSpPr>
        <p:spPr>
          <a:xfrm>
            <a:off x="325162"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Relación calidad/precio</a:t>
            </a:r>
            <a:endParaRPr/>
          </a:p>
        </p:txBody>
      </p:sp>
      <p:sp>
        <p:nvSpPr>
          <p:cNvPr id="382" name="Google Shape;382;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aphicFrame>
        <p:nvGraphicFramePr>
          <p:cNvPr id="383" name="Google Shape;383;p46"/>
          <p:cNvGraphicFramePr/>
          <p:nvPr/>
        </p:nvGraphicFramePr>
        <p:xfrm>
          <a:off x="8210070" y="2076472"/>
          <a:ext cx="3000000" cy="3000000"/>
        </p:xfrm>
        <a:graphic>
          <a:graphicData uri="http://schemas.openxmlformats.org/drawingml/2006/table">
            <a:tbl>
              <a:tblPr>
                <a:noFill/>
                <a:tableStyleId>{94FA0A0C-86B9-4264-AC2A-C157B7DF7768}</a:tableStyleId>
              </a:tblPr>
              <a:tblGrid>
                <a:gridCol w="826675"/>
                <a:gridCol w="674750"/>
                <a:gridCol w="731050"/>
                <a:gridCol w="611950"/>
              </a:tblGrid>
              <a:tr h="179125">
                <a:tc>
                  <a:txBody>
                    <a:bodyPr/>
                    <a:lstStyle/>
                    <a:p>
                      <a:pPr indent="0" lvl="0" marL="0" marR="0" rtl="0" algn="l">
                        <a:spcBef>
                          <a:spcPts val="0"/>
                        </a:spcBef>
                        <a:spcAft>
                          <a:spcPts val="0"/>
                        </a:spcAft>
                        <a:buNone/>
                      </a:pPr>
                      <a:r>
                        <a:t/>
                      </a:r>
                      <a:endParaRPr b="0" i="0" sz="10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Positiva</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0575">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Negativo</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0575">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Neutral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0575">
                      <a:solidFill>
                        <a:srgbClr val="CCCCCC"/>
                      </a:solidFill>
                      <a:prstDash val="solid"/>
                      <a:round/>
                      <a:headEnd len="sm" w="sm" type="none"/>
                      <a:tailEnd len="sm" w="sm" type="none"/>
                    </a:lnB>
                    <a:solidFill>
                      <a:srgbClr val="A5A5A5"/>
                    </a:solidFill>
                  </a:tcPr>
                </a:tc>
              </a:tr>
              <a:tr h="335075">
                <a:tc>
                  <a:txBody>
                    <a:bodyPr/>
                    <a:lstStyle/>
                    <a:p>
                      <a:pPr indent="0" lvl="0" marL="0" marR="0" rtl="0" algn="l">
                        <a:spcBef>
                          <a:spcPts val="0"/>
                        </a:spcBef>
                        <a:spcAft>
                          <a:spcPts val="0"/>
                        </a:spcAft>
                        <a:buNone/>
                      </a:pPr>
                      <a:r>
                        <a:rPr b="1" lang="es-ES" sz="1000">
                          <a:solidFill>
                            <a:schemeClr val="dk1"/>
                          </a:solidFill>
                        </a:rPr>
                        <a:t>Castillo</a:t>
                      </a:r>
                      <a:endParaRPr b="1"/>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70%</a:t>
                      </a:r>
                      <a:endParaRPr sz="1000"/>
                    </a:p>
                  </a:txBody>
                  <a:tcPr marT="91425" marB="91425" marR="28575" marL="28575" anchor="ctr">
                    <a:lnL cap="flat" cmpd="sng" w="952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20%</a:t>
                      </a:r>
                      <a:endParaRPr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10%</a:t>
                      </a:r>
                      <a:endParaRPr sz="1000"/>
                    </a:p>
                  </a:txBody>
                  <a:tcPr marT="91425" marB="91425" marR="28575" marL="28575" anchor="ctr">
                    <a:lnL cap="flat" cmpd="sng" w="1057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Cueva</a:t>
                      </a:r>
                      <a:endParaRPr b="1"/>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70%</a:t>
                      </a:r>
                      <a:endParaRPr sz="1000"/>
                    </a:p>
                  </a:txBody>
                  <a:tcPr marT="91425" marB="91425" marR="28575" marL="28575" anchor="ctr">
                    <a:lnL cap="flat" cmpd="sng" w="952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15%</a:t>
                      </a:r>
                      <a:endParaRPr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15%</a:t>
                      </a:r>
                      <a:endParaRPr sz="1000"/>
                    </a:p>
                  </a:txBody>
                  <a:tcPr marT="91425" marB="91425" marR="28575" marL="28575" anchor="ctr">
                    <a:lnL cap="flat" cmpd="sng" w="1057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r h="100000">
                <a:tc>
                  <a:txBody>
                    <a:bodyPr/>
                    <a:lstStyle/>
                    <a:p>
                      <a:pPr indent="0" lvl="0" marL="0" marR="0" rtl="0" algn="l">
                        <a:spcBef>
                          <a:spcPts val="0"/>
                        </a:spcBef>
                        <a:spcAft>
                          <a:spcPts val="0"/>
                        </a:spcAft>
                        <a:buNone/>
                      </a:pPr>
                      <a:r>
                        <a:rPr b="1" lang="es-ES" sz="1000">
                          <a:solidFill>
                            <a:schemeClr val="dk1"/>
                          </a:solidFill>
                        </a:rPr>
                        <a:t>Jameos</a:t>
                      </a:r>
                      <a:endParaRPr b="1"/>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60%</a:t>
                      </a:r>
                      <a:endParaRPr sz="1000"/>
                    </a:p>
                  </a:txBody>
                  <a:tcPr marT="91425" marB="91425" marR="28575" marL="28575" anchor="ctr">
                    <a:lnL cap="flat" cmpd="sng" w="952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25%</a:t>
                      </a:r>
                      <a:endParaRPr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15%</a:t>
                      </a:r>
                      <a:endParaRPr sz="1000"/>
                    </a:p>
                  </a:txBody>
                  <a:tcPr marT="91425" marB="91425" marR="28575" marL="28575" anchor="ctr">
                    <a:lnL cap="flat" cmpd="sng" w="1057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Jardín</a:t>
                      </a:r>
                      <a:endParaRPr b="1"/>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73%</a:t>
                      </a:r>
                      <a:endParaRPr sz="1000"/>
                    </a:p>
                  </a:txBody>
                  <a:tcPr marT="91425" marB="91425" marR="28575" marL="28575" anchor="ctr">
                    <a:lnL cap="flat" cmpd="sng" w="952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20%</a:t>
                      </a:r>
                      <a:endParaRPr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6%</a:t>
                      </a:r>
                      <a:endParaRPr sz="1000"/>
                    </a:p>
                  </a:txBody>
                  <a:tcPr marT="91425" marB="91425" marR="28575" marL="28575" anchor="ctr">
                    <a:lnL cap="flat" cmpd="sng" w="1057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r h="335075">
                <a:tc>
                  <a:txBody>
                    <a:bodyPr/>
                    <a:lstStyle/>
                    <a:p>
                      <a:pPr indent="0" lvl="0" marL="0" marR="0" rtl="0" algn="l">
                        <a:spcBef>
                          <a:spcPts val="0"/>
                        </a:spcBef>
                        <a:spcAft>
                          <a:spcPts val="0"/>
                        </a:spcAft>
                        <a:buNone/>
                      </a:pPr>
                      <a:r>
                        <a:rPr b="1" i="0" lang="es-ES" sz="1000" u="none" cap="none" strike="noStrike">
                          <a:solidFill>
                            <a:schemeClr val="dk1"/>
                          </a:solidFill>
                        </a:rPr>
                        <a:t>M</a:t>
                      </a:r>
                      <a:r>
                        <a:rPr b="1" lang="es-ES" sz="1000">
                          <a:solidFill>
                            <a:schemeClr val="dk1"/>
                          </a:solidFill>
                        </a:rPr>
                        <a:t>irador</a:t>
                      </a:r>
                      <a:endParaRPr b="1"/>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66%</a:t>
                      </a:r>
                      <a:endParaRPr sz="1000"/>
                    </a:p>
                  </a:txBody>
                  <a:tcPr marT="91425" marB="91425" marR="28575" marL="28575" anchor="ctr">
                    <a:lnL cap="flat" cmpd="sng" w="952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20%</a:t>
                      </a:r>
                      <a:endParaRPr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14%</a:t>
                      </a:r>
                      <a:endParaRPr sz="1000"/>
                    </a:p>
                  </a:txBody>
                  <a:tcPr marT="91425" marB="91425" marR="28575" marL="28575" anchor="ctr">
                    <a:lnL cap="flat" cmpd="sng" w="1057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Montañas</a:t>
                      </a:r>
                      <a:endParaRPr b="1"/>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53%</a:t>
                      </a:r>
                      <a:endParaRPr sz="1000"/>
                    </a:p>
                  </a:txBody>
                  <a:tcPr marT="91425" marB="91425" marR="28575" marL="28575" anchor="ctr">
                    <a:lnL cap="flat" cmpd="sng" w="952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41%</a:t>
                      </a:r>
                      <a:endParaRPr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6%</a:t>
                      </a:r>
                      <a:endParaRPr sz="1000"/>
                    </a:p>
                  </a:txBody>
                  <a:tcPr marT="91425" marB="91425" marR="28575" marL="28575" anchor="ctr">
                    <a:lnL cap="flat" cmpd="sng" w="1057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100">
                          <a:solidFill>
                            <a:schemeClr val="dk1"/>
                          </a:solidFill>
                        </a:rPr>
                        <a:t>CACT</a:t>
                      </a:r>
                      <a:endParaRPr b="1" sz="1100">
                        <a:solidFill>
                          <a:schemeClr val="dk1"/>
                        </a:solidFill>
                      </a:endParaRPr>
                    </a:p>
                  </a:txBody>
                  <a:tcPr marT="0" marB="0" marR="0" marL="0" anchor="ctr">
                    <a:lnL cap="flat" cmpd="sng" w="9525">
                      <a:solidFill>
                        <a:srgbClr val="000000">
                          <a:alpha val="0"/>
                        </a:srgbClr>
                      </a:solidFill>
                      <a:prstDash val="solid"/>
                      <a:round/>
                      <a:headEnd len="sm" w="sm" type="none"/>
                      <a:tailEnd len="sm" w="sm" type="none"/>
                    </a:lnL>
                    <a:lnR cap="flat" cmpd="sng" w="10575">
                      <a:solidFill>
                        <a:srgbClr val="CCCCCC"/>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b="1" lang="es-ES" sz="1000"/>
                        <a:t>67%</a:t>
                      </a:r>
                      <a:endParaRPr b="1"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ES" sz="1000"/>
                        <a:t>21%</a:t>
                      </a:r>
                      <a:endParaRPr b="1"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ES" sz="1000"/>
                        <a:t>12%</a:t>
                      </a:r>
                      <a:endParaRPr b="1" sz="1000"/>
                    </a:p>
                  </a:txBody>
                  <a:tcPr marT="91425" marB="91425" marR="28575" marL="28575" anchor="ctr">
                    <a:lnL cap="flat" cmpd="sng" w="1057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bl>
          </a:graphicData>
        </a:graphic>
      </p:graphicFrame>
      <p:sp>
        <p:nvSpPr>
          <p:cNvPr id="384" name="Google Shape;384;p46"/>
          <p:cNvSpPr txBox="1"/>
          <p:nvPr/>
        </p:nvSpPr>
        <p:spPr>
          <a:xfrm>
            <a:off x="4523570" y="215084"/>
            <a:ext cx="7452600" cy="1542000"/>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400"/>
              <a:buFont typeface="Noto Sans Symbols"/>
              <a:buNone/>
            </a:pPr>
            <a:r>
              <a:rPr lang="es-ES" sz="1400">
                <a:solidFill>
                  <a:srgbClr val="888888"/>
                </a:solidFill>
                <a:latin typeface="Quattrocento Sans"/>
                <a:ea typeface="Quattrocento Sans"/>
                <a:cs typeface="Quattrocento Sans"/>
                <a:sym typeface="Quattrocento Sans"/>
              </a:rPr>
              <a:t>    </a:t>
            </a:r>
            <a:r>
              <a:rPr lang="es-ES">
                <a:solidFill>
                  <a:srgbClr val="888888"/>
                </a:solidFill>
                <a:latin typeface="Quattrocento Sans"/>
                <a:ea typeface="Quattrocento Sans"/>
                <a:cs typeface="Quattrocento Sans"/>
                <a:sym typeface="Quattrocento Sans"/>
              </a:rPr>
              <a:t>Es el</a:t>
            </a:r>
            <a:r>
              <a:rPr b="0" i="0" lang="es-ES" sz="1400" u="none" cap="none" strike="noStrike">
                <a:solidFill>
                  <a:srgbClr val="888888"/>
                </a:solidFill>
                <a:latin typeface="Quattrocento Sans"/>
                <a:ea typeface="Quattrocento Sans"/>
                <a:cs typeface="Quattrocento Sans"/>
                <a:sym typeface="Quattrocento Sans"/>
              </a:rPr>
              <a:t> valor del servicio o racionalidad del precio percibido por el cliente, modula el impacto de las expectativas y la</a:t>
            </a:r>
            <a:r>
              <a:rPr b="0" i="0" lang="es-ES" sz="1400" u="none" cap="none" strike="noStrike">
                <a:solidFill>
                  <a:srgbClr val="888888"/>
                </a:solidFill>
                <a:latin typeface="Quattrocento Sans"/>
                <a:ea typeface="Quattrocento Sans"/>
                <a:cs typeface="Quattrocento Sans"/>
                <a:sym typeface="Quattrocento Sans"/>
              </a:rPr>
              <a:t> </a:t>
            </a:r>
            <a:r>
              <a:rPr b="0" i="0" lang="es-ES" sz="1400" u="none" cap="none" strike="noStrike">
                <a:solidFill>
                  <a:srgbClr val="888888"/>
                </a:solidFill>
                <a:latin typeface="Quattrocento Sans"/>
                <a:ea typeface="Quattrocento Sans"/>
                <a:cs typeface="Quattrocento Sans"/>
                <a:sym typeface="Quattrocento Sans"/>
              </a:rPr>
              <a:t>calidad percibida sobre la satisfacción.</a:t>
            </a:r>
            <a:endParaRPr/>
          </a:p>
          <a:p>
            <a:pPr indent="0" lvl="0" marL="0" marR="0" rtl="0" algn="just">
              <a:lnSpc>
                <a:spcPct val="150000"/>
              </a:lnSpc>
              <a:spcBef>
                <a:spcPts val="420"/>
              </a:spcBef>
              <a:spcAft>
                <a:spcPts val="0"/>
              </a:spcAft>
              <a:buClr>
                <a:srgbClr val="888888"/>
              </a:buClr>
              <a:buSzPts val="2100"/>
              <a:buFont typeface="Noto Sans Symbols"/>
              <a:buNone/>
            </a:pPr>
            <a:r>
              <a:t/>
            </a:r>
            <a:endParaRPr b="0" i="0" sz="2100" u="none" cap="none" strike="noStrike">
              <a:solidFill>
                <a:srgbClr val="888888"/>
              </a:solidFill>
              <a:latin typeface="Quattrocento Sans"/>
              <a:ea typeface="Quattrocento Sans"/>
              <a:cs typeface="Quattrocento Sans"/>
              <a:sym typeface="Quattrocento Sans"/>
            </a:endParaRPr>
          </a:p>
        </p:txBody>
      </p:sp>
      <p:pic>
        <p:nvPicPr>
          <p:cNvPr id="385" name="Google Shape;385;p46" title="Gráfico"/>
          <p:cNvPicPr preferRelativeResize="0"/>
          <p:nvPr/>
        </p:nvPicPr>
        <p:blipFill>
          <a:blip r:embed="rId3">
            <a:alphaModFix/>
          </a:blip>
          <a:stretch>
            <a:fillRect/>
          </a:stretch>
        </p:blipFill>
        <p:spPr>
          <a:xfrm>
            <a:off x="685800" y="2076476"/>
            <a:ext cx="7452600" cy="3922023"/>
          </a:xfrm>
          <a:prstGeom prst="rect">
            <a:avLst/>
          </a:prstGeom>
          <a:noFill/>
          <a:ln>
            <a:noFill/>
          </a:ln>
        </p:spPr>
      </p:pic>
      <p:sp>
        <p:nvSpPr>
          <p:cNvPr id="386" name="Google Shape;386;p46"/>
          <p:cNvSpPr txBox="1"/>
          <p:nvPr/>
        </p:nvSpPr>
        <p:spPr>
          <a:xfrm>
            <a:off x="433350" y="1216775"/>
            <a:ext cx="7957500" cy="54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3600"/>
              <a:buFont typeface="Calibri"/>
              <a:buNone/>
            </a:pPr>
            <a:r>
              <a:rPr b="1" lang="es-ES" sz="2800">
                <a:solidFill>
                  <a:srgbClr val="00B0F0"/>
                </a:solidFill>
                <a:latin typeface="Calibri"/>
                <a:ea typeface="Calibri"/>
                <a:cs typeface="Calibri"/>
                <a:sym typeface="Calibri"/>
              </a:rPr>
              <a:t>67</a:t>
            </a:r>
            <a:r>
              <a:rPr b="1" lang="es-ES" sz="28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los visitantes CACT valora positivamente la calidad precio</a:t>
            </a:r>
            <a:r>
              <a:rPr b="1" i="0" lang="es-ES" sz="3600" u="none" cap="none" strike="noStrike">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7"/>
          <p:cNvSpPr txBox="1"/>
          <p:nvPr/>
        </p:nvSpPr>
        <p:spPr>
          <a:xfrm>
            <a:off x="561986" y="970340"/>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b="0" i="0" lang="es-ES" sz="2300" u="none" cap="none" strike="noStrike">
                <a:solidFill>
                  <a:srgbClr val="0052DE"/>
                </a:solidFill>
                <a:latin typeface="Quattrocento Sans"/>
                <a:ea typeface="Quattrocento Sans"/>
                <a:cs typeface="Quattrocento Sans"/>
                <a:sym typeface="Quattrocento Sans"/>
              </a:rPr>
              <a:t>La calidad percibida. </a:t>
            </a:r>
            <a:r>
              <a:rPr b="0" i="0" lang="es-ES" sz="2300" u="none" cap="none" strike="noStrike">
                <a:solidFill>
                  <a:srgbClr val="888888"/>
                </a:solidFill>
                <a:latin typeface="Quattrocento Sans"/>
                <a:ea typeface="Quattrocento Sans"/>
                <a:cs typeface="Quattrocento Sans"/>
                <a:sym typeface="Quattrocento Sans"/>
              </a:rPr>
              <a:t>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rgbClr val="888888"/>
              </a:buClr>
              <a:buSzPts val="2000"/>
              <a:buFont typeface="Noto Sans Symbols"/>
              <a:buNone/>
            </a:pPr>
            <a:r>
              <a:rPr b="0" i="0" lang="es-ES" sz="2000" u="none" cap="none" strike="noStrike">
                <a:solidFill>
                  <a:srgbClr val="888888"/>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directa</a:t>
            </a:r>
            <a:r>
              <a:rPr b="0" i="0" lang="es-ES" sz="2000" u="none" cap="none" strike="noStrike">
                <a:solidFill>
                  <a:srgbClr val="7F7F7F"/>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indirecta </a:t>
            </a:r>
            <a:r>
              <a:rPr b="0" i="0" lang="es-ES" sz="2000" u="none" cap="none" strike="noStrike">
                <a:solidFill>
                  <a:srgbClr val="7F7F7F"/>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392" name="Google Shape;392;p47"/>
          <p:cNvSpPr txBox="1"/>
          <p:nvPr/>
        </p:nvSpPr>
        <p:spPr>
          <a:xfrm>
            <a:off x="380166" y="0"/>
            <a:ext cx="9361219"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sp>
        <p:nvSpPr>
          <p:cNvPr id="393" name="Google Shape;393;p47"/>
          <p:cNvSpPr txBox="1"/>
          <p:nvPr>
            <p:ph idx="12" type="sldNum"/>
          </p:nvPr>
        </p:nvSpPr>
        <p:spPr>
          <a:xfrm>
            <a:off x="9083424"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394" name="Google Shape;394;p47"/>
          <p:cNvSpPr txBox="1"/>
          <p:nvPr/>
        </p:nvSpPr>
        <p:spPr>
          <a:xfrm>
            <a:off x="7904295" y="1727460"/>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395" name="Google Shape;395;p47"/>
          <p:cNvSpPr txBox="1"/>
          <p:nvPr/>
        </p:nvSpPr>
        <p:spPr>
          <a:xfrm>
            <a:off x="9167040" y="1767396"/>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pic>
        <p:nvPicPr>
          <p:cNvPr id="396" name="Google Shape;396;p47"/>
          <p:cNvPicPr preferRelativeResize="0"/>
          <p:nvPr/>
        </p:nvPicPr>
        <p:blipFill rotWithShape="1">
          <a:blip r:embed="rId3">
            <a:alphaModFix/>
          </a:blip>
          <a:srcRect b="0" l="0" r="0" t="0"/>
          <a:stretch/>
        </p:blipFill>
        <p:spPr>
          <a:xfrm>
            <a:off x="8095470" y="669971"/>
            <a:ext cx="1052202" cy="1057489"/>
          </a:xfrm>
          <a:prstGeom prst="rect">
            <a:avLst/>
          </a:prstGeom>
          <a:noFill/>
          <a:ln>
            <a:noFill/>
          </a:ln>
        </p:spPr>
      </p:pic>
      <p:pic>
        <p:nvPicPr>
          <p:cNvPr descr="Imagen relacionada" id="397" name="Google Shape;397;p47"/>
          <p:cNvPicPr preferRelativeResize="0"/>
          <p:nvPr/>
        </p:nvPicPr>
        <p:blipFill rotWithShape="1">
          <a:blip r:embed="rId4">
            <a:alphaModFix/>
          </a:blip>
          <a:srcRect b="0" l="0" r="0" t="0"/>
          <a:stretch/>
        </p:blipFill>
        <p:spPr>
          <a:xfrm>
            <a:off x="9459421" y="741409"/>
            <a:ext cx="1149157" cy="1149157"/>
          </a:xfrm>
          <a:prstGeom prst="rect">
            <a:avLst/>
          </a:prstGeom>
          <a:noFill/>
          <a:ln>
            <a:noFill/>
          </a:ln>
        </p:spPr>
      </p:pic>
      <p:sp>
        <p:nvSpPr>
          <p:cNvPr id="398" name="Google Shape;398;p47"/>
          <p:cNvSpPr txBox="1"/>
          <p:nvPr/>
        </p:nvSpPr>
        <p:spPr>
          <a:xfrm>
            <a:off x="9453247" y="3585658"/>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399" name="Google Shape;399;p47"/>
          <p:cNvPicPr preferRelativeResize="0"/>
          <p:nvPr/>
        </p:nvPicPr>
        <p:blipFill rotWithShape="1">
          <a:blip r:embed="rId5">
            <a:alphaModFix/>
          </a:blip>
          <a:srcRect b="0" l="0" r="0" t="0"/>
          <a:stretch/>
        </p:blipFill>
        <p:spPr>
          <a:xfrm>
            <a:off x="9595668" y="2681529"/>
            <a:ext cx="956666" cy="887923"/>
          </a:xfrm>
          <a:prstGeom prst="rect">
            <a:avLst/>
          </a:prstGeom>
          <a:noFill/>
          <a:ln>
            <a:noFill/>
          </a:ln>
        </p:spPr>
      </p:pic>
      <p:sp>
        <p:nvSpPr>
          <p:cNvPr id="400" name="Google Shape;400;p47"/>
          <p:cNvSpPr txBox="1"/>
          <p:nvPr/>
        </p:nvSpPr>
        <p:spPr>
          <a:xfrm>
            <a:off x="7809718" y="3605645"/>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01" name="Google Shape;401;p47"/>
          <p:cNvPicPr preferRelativeResize="0"/>
          <p:nvPr/>
        </p:nvPicPr>
        <p:blipFill rotWithShape="1">
          <a:blip r:embed="rId6">
            <a:alphaModFix/>
          </a:blip>
          <a:srcRect b="0" l="0" r="0" t="0"/>
          <a:stretch/>
        </p:blipFill>
        <p:spPr>
          <a:xfrm>
            <a:off x="8059969" y="2670235"/>
            <a:ext cx="1193296" cy="907544"/>
          </a:xfrm>
          <a:prstGeom prst="rect">
            <a:avLst/>
          </a:prstGeom>
          <a:noFill/>
          <a:ln>
            <a:noFill/>
          </a:ln>
        </p:spPr>
      </p:pic>
      <p:sp>
        <p:nvSpPr>
          <p:cNvPr id="402" name="Google Shape;402;p47"/>
          <p:cNvSpPr txBox="1"/>
          <p:nvPr/>
        </p:nvSpPr>
        <p:spPr>
          <a:xfrm>
            <a:off x="10720177" y="1670104"/>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03" name="Google Shape;403;p47"/>
          <p:cNvGrpSpPr/>
          <p:nvPr/>
        </p:nvGrpSpPr>
        <p:grpSpPr>
          <a:xfrm>
            <a:off x="11014118" y="906945"/>
            <a:ext cx="855584" cy="765369"/>
            <a:chOff x="10708002" y="295397"/>
            <a:chExt cx="1271721" cy="1365789"/>
          </a:xfrm>
        </p:grpSpPr>
        <p:pic>
          <p:nvPicPr>
            <p:cNvPr id="404" name="Google Shape;404;p47"/>
            <p:cNvPicPr preferRelativeResize="0"/>
            <p:nvPr/>
          </p:nvPicPr>
          <p:blipFill rotWithShape="1">
            <a:blip r:embed="rId7">
              <a:alphaModFix/>
            </a:blip>
            <a:srcRect b="0" l="0" r="0" t="0"/>
            <a:stretch/>
          </p:blipFill>
          <p:spPr>
            <a:xfrm>
              <a:off x="10708002" y="389466"/>
              <a:ext cx="1271721" cy="1271720"/>
            </a:xfrm>
            <a:prstGeom prst="rect">
              <a:avLst/>
            </a:prstGeom>
            <a:noFill/>
            <a:ln>
              <a:noFill/>
            </a:ln>
          </p:spPr>
        </p:pic>
        <p:pic>
          <p:nvPicPr>
            <p:cNvPr id="405" name="Google Shape;405;p47"/>
            <p:cNvPicPr preferRelativeResize="0"/>
            <p:nvPr/>
          </p:nvPicPr>
          <p:blipFill rotWithShape="1">
            <a:blip r:embed="rId8">
              <a:alphaModFix/>
            </a:blip>
            <a:srcRect b="0" l="0" r="0" t="0"/>
            <a:stretch/>
          </p:blipFill>
          <p:spPr>
            <a:xfrm>
              <a:off x="10952553" y="295397"/>
              <a:ext cx="782620" cy="782620"/>
            </a:xfrm>
            <a:prstGeom prst="rect">
              <a:avLst/>
            </a:prstGeom>
            <a:noFill/>
            <a:ln>
              <a:noFill/>
            </a:ln>
          </p:spPr>
        </p:pic>
      </p:grpSp>
      <p:grpSp>
        <p:nvGrpSpPr>
          <p:cNvPr id="406" name="Google Shape;406;p47"/>
          <p:cNvGrpSpPr/>
          <p:nvPr/>
        </p:nvGrpSpPr>
        <p:grpSpPr>
          <a:xfrm>
            <a:off x="10973371" y="2781722"/>
            <a:ext cx="810467" cy="711932"/>
            <a:chOff x="322748" y="5161581"/>
            <a:chExt cx="1033108" cy="1157295"/>
          </a:xfrm>
        </p:grpSpPr>
        <p:pic>
          <p:nvPicPr>
            <p:cNvPr id="407" name="Google Shape;407;p47"/>
            <p:cNvPicPr preferRelativeResize="0"/>
            <p:nvPr/>
          </p:nvPicPr>
          <p:blipFill rotWithShape="1">
            <a:blip r:embed="rId7">
              <a:alphaModFix/>
            </a:blip>
            <a:srcRect b="0" l="0" r="0" t="0"/>
            <a:stretch/>
          </p:blipFill>
          <p:spPr>
            <a:xfrm>
              <a:off x="437965" y="5472629"/>
              <a:ext cx="855583" cy="846247"/>
            </a:xfrm>
            <a:prstGeom prst="rect">
              <a:avLst/>
            </a:prstGeom>
            <a:noFill/>
            <a:ln>
              <a:noFill/>
            </a:ln>
          </p:spPr>
        </p:pic>
        <p:grpSp>
          <p:nvGrpSpPr>
            <p:cNvPr id="408" name="Google Shape;408;p47"/>
            <p:cNvGrpSpPr/>
            <p:nvPr/>
          </p:nvGrpSpPr>
          <p:grpSpPr>
            <a:xfrm>
              <a:off x="322748" y="5161581"/>
              <a:ext cx="1033108" cy="689927"/>
              <a:chOff x="322748" y="5161581"/>
              <a:chExt cx="1033108" cy="689927"/>
            </a:xfrm>
          </p:grpSpPr>
          <p:pic>
            <p:nvPicPr>
              <p:cNvPr id="409" name="Google Shape;409;p47"/>
              <p:cNvPicPr preferRelativeResize="0"/>
              <p:nvPr/>
            </p:nvPicPr>
            <p:blipFill rotWithShape="1">
              <a:blip r:embed="rId9">
                <a:alphaModFix/>
              </a:blip>
              <a:srcRect b="36549" l="0" r="0" t="-3331"/>
              <a:stretch/>
            </p:blipFill>
            <p:spPr>
              <a:xfrm>
                <a:off x="322748" y="5161581"/>
                <a:ext cx="1033108" cy="689927"/>
              </a:xfrm>
              <a:prstGeom prst="rect">
                <a:avLst/>
              </a:prstGeom>
              <a:noFill/>
              <a:ln>
                <a:noFill/>
              </a:ln>
            </p:spPr>
          </p:pic>
          <p:pic>
            <p:nvPicPr>
              <p:cNvPr id="410" name="Google Shape;410;p47"/>
              <p:cNvPicPr preferRelativeResize="0"/>
              <p:nvPr/>
            </p:nvPicPr>
            <p:blipFill rotWithShape="1">
              <a:blip r:embed="rId10">
                <a:alphaModFix/>
              </a:blip>
              <a:srcRect b="0" l="0" r="0" t="0"/>
              <a:stretch/>
            </p:blipFill>
            <p:spPr>
              <a:xfrm>
                <a:off x="554448" y="5279113"/>
                <a:ext cx="543352" cy="543352"/>
              </a:xfrm>
              <a:prstGeom prst="rect">
                <a:avLst/>
              </a:prstGeom>
              <a:noFill/>
              <a:ln>
                <a:noFill/>
              </a:ln>
            </p:spPr>
          </p:pic>
        </p:grpSp>
      </p:grpSp>
      <p:sp>
        <p:nvSpPr>
          <p:cNvPr id="411" name="Google Shape;411;p47"/>
          <p:cNvSpPr txBox="1"/>
          <p:nvPr/>
        </p:nvSpPr>
        <p:spPr>
          <a:xfrm>
            <a:off x="10742438" y="3527491"/>
            <a:ext cx="144797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12" name="Google Shape;412;p47"/>
          <p:cNvSpPr txBox="1"/>
          <p:nvPr/>
        </p:nvSpPr>
        <p:spPr>
          <a:xfrm>
            <a:off x="7881156" y="5242003"/>
            <a:ext cx="1724911"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13" name="Google Shape;413;p47"/>
          <p:cNvPicPr preferRelativeResize="0"/>
          <p:nvPr/>
        </p:nvPicPr>
        <p:blipFill rotWithShape="1">
          <a:blip r:embed="rId11">
            <a:alphaModFix/>
          </a:blip>
          <a:srcRect b="0" l="0" r="0" t="0"/>
          <a:stretch/>
        </p:blipFill>
        <p:spPr>
          <a:xfrm>
            <a:off x="8309784" y="4384747"/>
            <a:ext cx="714380" cy="857256"/>
          </a:xfrm>
          <a:prstGeom prst="rect">
            <a:avLst/>
          </a:prstGeom>
          <a:noFill/>
          <a:ln>
            <a:noFill/>
          </a:ln>
        </p:spPr>
      </p:pic>
      <p:pic>
        <p:nvPicPr>
          <p:cNvPr descr="Resultado de imagen de icono profesional" id="414" name="Google Shape;414;p47"/>
          <p:cNvPicPr preferRelativeResize="0"/>
          <p:nvPr/>
        </p:nvPicPr>
        <p:blipFill rotWithShape="1">
          <a:blip r:embed="rId12">
            <a:alphaModFix/>
          </a:blip>
          <a:srcRect b="0" l="0" r="0" t="0"/>
          <a:stretch/>
        </p:blipFill>
        <p:spPr>
          <a:xfrm>
            <a:off x="9809982" y="4384747"/>
            <a:ext cx="792088" cy="863526"/>
          </a:xfrm>
          <a:prstGeom prst="rect">
            <a:avLst/>
          </a:prstGeom>
          <a:noFill/>
          <a:ln>
            <a:noFill/>
          </a:ln>
        </p:spPr>
      </p:pic>
      <p:sp>
        <p:nvSpPr>
          <p:cNvPr id="415" name="Google Shape;415;p47"/>
          <p:cNvSpPr txBox="1"/>
          <p:nvPr/>
        </p:nvSpPr>
        <p:spPr>
          <a:xfrm>
            <a:off x="9439412" y="5362646"/>
            <a:ext cx="1588778"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16" name="Google Shape;416;p47"/>
          <p:cNvSpPr txBox="1"/>
          <p:nvPr/>
        </p:nvSpPr>
        <p:spPr>
          <a:xfrm>
            <a:off x="10738676" y="5384879"/>
            <a:ext cx="1451737"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17" name="Google Shape;417;p47"/>
          <p:cNvGrpSpPr/>
          <p:nvPr/>
        </p:nvGrpSpPr>
        <p:grpSpPr>
          <a:xfrm>
            <a:off x="10991754" y="4365897"/>
            <a:ext cx="1035431" cy="943247"/>
            <a:chOff x="12985607" y="5027210"/>
            <a:chExt cx="1223254" cy="1086123"/>
          </a:xfrm>
        </p:grpSpPr>
        <p:pic>
          <p:nvPicPr>
            <p:cNvPr descr="Resultado de imagen de icono queue" id="418" name="Google Shape;418;p47"/>
            <p:cNvPicPr preferRelativeResize="0"/>
            <p:nvPr/>
          </p:nvPicPr>
          <p:blipFill rotWithShape="1">
            <a:blip r:embed="rId13">
              <a:alphaModFix/>
            </a:blip>
            <a:srcRect b="50414" l="9027" r="48987" t="7839"/>
            <a:stretch/>
          </p:blipFill>
          <p:spPr>
            <a:xfrm>
              <a:off x="12985607" y="5027210"/>
              <a:ext cx="989067" cy="1086123"/>
            </a:xfrm>
            <a:prstGeom prst="rect">
              <a:avLst/>
            </a:prstGeom>
            <a:noFill/>
            <a:ln>
              <a:noFill/>
            </a:ln>
          </p:spPr>
        </p:pic>
        <p:pic>
          <p:nvPicPr>
            <p:cNvPr id="419" name="Google Shape;419;p47"/>
            <p:cNvPicPr preferRelativeResize="0"/>
            <p:nvPr/>
          </p:nvPicPr>
          <p:blipFill rotWithShape="1">
            <a:blip r:embed="rId14">
              <a:alphaModFix/>
            </a:blip>
            <a:srcRect b="0" l="0" r="0" t="0"/>
            <a:stretch/>
          </p:blipFill>
          <p:spPr>
            <a:xfrm>
              <a:off x="13778083" y="5027211"/>
              <a:ext cx="430778" cy="422332"/>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8"/>
          <p:cNvSpPr txBox="1"/>
          <p:nvPr/>
        </p:nvSpPr>
        <p:spPr>
          <a:xfrm>
            <a:off x="-10830" y="2773011"/>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426" name="Google Shape;426;p48"/>
          <p:cNvSpPr txBox="1"/>
          <p:nvPr/>
        </p:nvSpPr>
        <p:spPr>
          <a:xfrm>
            <a:off x="330375" y="0"/>
            <a:ext cx="77931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r>
              <a:rPr b="1" lang="es-ES" sz="3200">
                <a:solidFill>
                  <a:srgbClr val="003794"/>
                </a:solidFill>
                <a:latin typeface="Quattrocento Sans"/>
                <a:ea typeface="Quattrocento Sans"/>
                <a:cs typeface="Quattrocento Sans"/>
                <a:sym typeface="Quattrocento Sans"/>
              </a:rPr>
              <a:t>🡪 PROPUESTA DE VALOR</a:t>
            </a:r>
            <a:endParaRPr b="1" sz="3200">
              <a:solidFill>
                <a:srgbClr val="003794"/>
              </a:solidFill>
              <a:latin typeface="Quattrocento Sans"/>
              <a:ea typeface="Quattrocento Sans"/>
              <a:cs typeface="Quattrocento Sans"/>
              <a:sym typeface="Quattrocento Sans"/>
            </a:endParaRPr>
          </a:p>
        </p:txBody>
      </p:sp>
      <p:sp>
        <p:nvSpPr>
          <p:cNvPr id="427" name="Google Shape;427;p48"/>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a:t>
            </a:r>
            <a:endParaRPr b="1" i="0" sz="1600" u="none" cap="none" strike="noStrike">
              <a:solidFill>
                <a:srgbClr val="000000"/>
              </a:solidFill>
              <a:latin typeface="Quattrocento Sans"/>
              <a:ea typeface="Quattrocento Sans"/>
              <a:cs typeface="Quattrocento Sans"/>
              <a:sym typeface="Quattrocento Sans"/>
            </a:endParaRPr>
          </a:p>
        </p:txBody>
      </p:sp>
      <p:sp>
        <p:nvSpPr>
          <p:cNvPr id="428" name="Google Shape;428;p48"/>
          <p:cNvSpPr txBox="1"/>
          <p:nvPr/>
        </p:nvSpPr>
        <p:spPr>
          <a:xfrm>
            <a:off x="5874263" y="2702143"/>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sp>
        <p:nvSpPr>
          <p:cNvPr id="429" name="Google Shape;429;p48"/>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pic>
        <p:nvPicPr>
          <p:cNvPr id="430" name="Google Shape;430;p48"/>
          <p:cNvPicPr preferRelativeResize="0"/>
          <p:nvPr/>
        </p:nvPicPr>
        <p:blipFill rotWithShape="1">
          <a:blip r:embed="rId3">
            <a:alphaModFix/>
          </a:blip>
          <a:srcRect b="0" l="0" r="0" t="0"/>
          <a:stretch/>
        </p:blipFill>
        <p:spPr>
          <a:xfrm>
            <a:off x="180345" y="1715522"/>
            <a:ext cx="1052202" cy="1057489"/>
          </a:xfrm>
          <a:prstGeom prst="rect">
            <a:avLst/>
          </a:prstGeom>
          <a:noFill/>
          <a:ln>
            <a:noFill/>
          </a:ln>
        </p:spPr>
      </p:pic>
      <p:pic>
        <p:nvPicPr>
          <p:cNvPr descr="Imagen relacionada" id="431" name="Google Shape;431;p48"/>
          <p:cNvPicPr preferRelativeResize="0"/>
          <p:nvPr/>
        </p:nvPicPr>
        <p:blipFill rotWithShape="1">
          <a:blip r:embed="rId4">
            <a:alphaModFix/>
          </a:blip>
          <a:srcRect b="0" l="0" r="0" t="0"/>
          <a:stretch/>
        </p:blipFill>
        <p:spPr>
          <a:xfrm>
            <a:off x="6166644" y="1676156"/>
            <a:ext cx="1149157" cy="1149157"/>
          </a:xfrm>
          <a:prstGeom prst="rect">
            <a:avLst/>
          </a:prstGeom>
          <a:noFill/>
          <a:ln>
            <a:noFill/>
          </a:ln>
        </p:spPr>
      </p:pic>
      <p:sp>
        <p:nvSpPr>
          <p:cNvPr id="432" name="Google Shape;432;p48"/>
          <p:cNvSpPr txBox="1"/>
          <p:nvPr/>
        </p:nvSpPr>
        <p:spPr>
          <a:xfrm>
            <a:off x="2237554" y="3929860"/>
            <a:ext cx="7143800" cy="2469842"/>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lang="es-ES" sz="2300">
                <a:solidFill>
                  <a:srgbClr val="0052DE"/>
                </a:solidFill>
                <a:latin typeface="Quattrocento Sans"/>
                <a:ea typeface="Quattrocento Sans"/>
                <a:cs typeface="Quattrocento Sans"/>
                <a:sym typeface="Quattrocento Sans"/>
              </a:rPr>
              <a:t>El Entorno Natural y la Interacción arte-naturaleza </a:t>
            </a:r>
            <a:r>
              <a:rPr lang="es-ES" sz="2300">
                <a:solidFill>
                  <a:schemeClr val="dk1"/>
                </a:solidFill>
                <a:latin typeface="Quattrocento Sans"/>
                <a:ea typeface="Quattrocento Sans"/>
                <a:cs typeface="Quattrocento Sans"/>
                <a:sym typeface="Quattrocento Sans"/>
              </a:rPr>
              <a:t>son valorados por los visitantes positivamente subiendo la media respecto al trimestre precedente. Con valores medios de </a:t>
            </a:r>
            <a:r>
              <a:rPr b="1" lang="es-ES" sz="2800">
                <a:solidFill>
                  <a:srgbClr val="00B0F0"/>
                </a:solidFill>
                <a:latin typeface="Calibri"/>
                <a:ea typeface="Calibri"/>
                <a:cs typeface="Calibri"/>
                <a:sym typeface="Calibri"/>
              </a:rPr>
              <a:t>93%</a:t>
            </a:r>
            <a:r>
              <a:rPr lang="es-ES" sz="2300">
                <a:solidFill>
                  <a:schemeClr val="dk1"/>
                </a:solidFill>
                <a:latin typeface="Quattrocento Sans"/>
                <a:ea typeface="Quattrocento Sans"/>
                <a:cs typeface="Quattrocento Sans"/>
                <a:sym typeface="Quattrocento Sans"/>
              </a:rPr>
              <a:t> y </a:t>
            </a:r>
            <a:r>
              <a:rPr b="1" lang="es-ES" sz="2800">
                <a:solidFill>
                  <a:srgbClr val="00B0F0"/>
                </a:solidFill>
                <a:latin typeface="Calibri"/>
                <a:ea typeface="Calibri"/>
                <a:cs typeface="Calibri"/>
                <a:sym typeface="Calibri"/>
              </a:rPr>
              <a:t>90%</a:t>
            </a:r>
            <a:r>
              <a:rPr lang="es-ES" sz="2300">
                <a:solidFill>
                  <a:schemeClr val="dk1"/>
                </a:solidFill>
                <a:latin typeface="Quattrocento Sans"/>
                <a:ea typeface="Quattrocento Sans"/>
                <a:cs typeface="Quattrocento Sans"/>
                <a:sym typeface="Quattrocento Sans"/>
              </a:rPr>
              <a:t> respectivamente</a:t>
            </a:r>
            <a:r>
              <a:rPr b="0" i="0" lang="es-ES" sz="2300" u="none" cap="none" strike="noStrike">
                <a:solidFill>
                  <a:schemeClr val="dk1"/>
                </a:solidFill>
                <a:latin typeface="Quattrocento Sans"/>
                <a:ea typeface="Quattrocento Sans"/>
                <a:cs typeface="Quattrocento Sans"/>
                <a:sym typeface="Quattrocento Sans"/>
              </a:rPr>
              <a:t>. </a:t>
            </a:r>
            <a:endParaRPr b="0" i="0" sz="2000" u="none" cap="none" strike="noStrike">
              <a:solidFill>
                <a:schemeClr val="dk1"/>
              </a:solidFill>
              <a:latin typeface="Quattrocento Sans"/>
              <a:ea typeface="Quattrocento Sans"/>
              <a:cs typeface="Quattrocento Sans"/>
              <a:sym typeface="Quattrocento Sans"/>
            </a:endParaRPr>
          </a:p>
        </p:txBody>
      </p:sp>
      <p:pic>
        <p:nvPicPr>
          <p:cNvPr id="433" name="Google Shape;433;p48" title="Gráfico"/>
          <p:cNvPicPr preferRelativeResize="0"/>
          <p:nvPr/>
        </p:nvPicPr>
        <p:blipFill>
          <a:blip r:embed="rId5">
            <a:alphaModFix/>
          </a:blip>
          <a:stretch>
            <a:fillRect/>
          </a:stretch>
        </p:blipFill>
        <p:spPr>
          <a:xfrm>
            <a:off x="7506033" y="1140188"/>
            <a:ext cx="4309716" cy="2663364"/>
          </a:xfrm>
          <a:prstGeom prst="rect">
            <a:avLst/>
          </a:prstGeom>
          <a:noFill/>
          <a:ln>
            <a:noFill/>
          </a:ln>
        </p:spPr>
      </p:pic>
      <p:pic>
        <p:nvPicPr>
          <p:cNvPr id="434" name="Google Shape;434;p48" title="Gráfico"/>
          <p:cNvPicPr preferRelativeResize="0"/>
          <p:nvPr/>
        </p:nvPicPr>
        <p:blipFill>
          <a:blip r:embed="rId6">
            <a:alphaModFix/>
          </a:blip>
          <a:stretch>
            <a:fillRect/>
          </a:stretch>
        </p:blipFill>
        <p:spPr>
          <a:xfrm>
            <a:off x="1567075" y="1104725"/>
            <a:ext cx="4154800" cy="27093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49"/>
          <p:cNvSpPr txBox="1"/>
          <p:nvPr/>
        </p:nvSpPr>
        <p:spPr>
          <a:xfrm>
            <a:off x="330387" y="0"/>
            <a:ext cx="7452932"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 INSTALACIONES</a:t>
            </a:r>
            <a:endParaRPr/>
          </a:p>
        </p:txBody>
      </p:sp>
      <p:sp>
        <p:nvSpPr>
          <p:cNvPr id="440" name="Google Shape;440;p49"/>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a:t>
            </a:r>
            <a:endParaRPr/>
          </a:p>
        </p:txBody>
      </p:sp>
      <p:sp>
        <p:nvSpPr>
          <p:cNvPr id="441" name="Google Shape;441;p49"/>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442" name="Google Shape;442;p49"/>
          <p:cNvSpPr txBox="1"/>
          <p:nvPr/>
        </p:nvSpPr>
        <p:spPr>
          <a:xfrm>
            <a:off x="101371" y="2584936"/>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443" name="Google Shape;443;p49"/>
          <p:cNvPicPr preferRelativeResize="0"/>
          <p:nvPr/>
        </p:nvPicPr>
        <p:blipFill rotWithShape="1">
          <a:blip r:embed="rId3">
            <a:alphaModFix/>
          </a:blip>
          <a:srcRect b="0" l="0" r="0" t="0"/>
          <a:stretch/>
        </p:blipFill>
        <p:spPr>
          <a:xfrm>
            <a:off x="243792" y="1680807"/>
            <a:ext cx="956666" cy="887923"/>
          </a:xfrm>
          <a:prstGeom prst="rect">
            <a:avLst/>
          </a:prstGeom>
          <a:noFill/>
          <a:ln>
            <a:noFill/>
          </a:ln>
        </p:spPr>
      </p:pic>
      <p:sp>
        <p:nvSpPr>
          <p:cNvPr id="444" name="Google Shape;444;p49"/>
          <p:cNvSpPr txBox="1"/>
          <p:nvPr/>
        </p:nvSpPr>
        <p:spPr>
          <a:xfrm>
            <a:off x="6009743" y="2797437"/>
            <a:ext cx="17016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45" name="Google Shape;445;p49"/>
          <p:cNvPicPr preferRelativeResize="0"/>
          <p:nvPr/>
        </p:nvPicPr>
        <p:blipFill rotWithShape="1">
          <a:blip r:embed="rId4">
            <a:alphaModFix/>
          </a:blip>
          <a:srcRect b="0" l="0" r="0" t="0"/>
          <a:stretch/>
        </p:blipFill>
        <p:spPr>
          <a:xfrm>
            <a:off x="6259994" y="1576275"/>
            <a:ext cx="1193296" cy="1193296"/>
          </a:xfrm>
          <a:prstGeom prst="rect">
            <a:avLst/>
          </a:prstGeom>
          <a:noFill/>
          <a:ln>
            <a:noFill/>
          </a:ln>
        </p:spPr>
      </p:pic>
      <p:sp>
        <p:nvSpPr>
          <p:cNvPr id="446" name="Google Shape;446;p49"/>
          <p:cNvSpPr txBox="1"/>
          <p:nvPr/>
        </p:nvSpPr>
        <p:spPr>
          <a:xfrm>
            <a:off x="-48462" y="5221108"/>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47" name="Google Shape;447;p49"/>
          <p:cNvGrpSpPr/>
          <p:nvPr/>
        </p:nvGrpSpPr>
        <p:grpSpPr>
          <a:xfrm>
            <a:off x="271070" y="4221882"/>
            <a:ext cx="855584" cy="943903"/>
            <a:chOff x="2298508" y="6236042"/>
            <a:chExt cx="1271721" cy="1418477"/>
          </a:xfrm>
        </p:grpSpPr>
        <p:pic>
          <p:nvPicPr>
            <p:cNvPr id="448" name="Google Shape;448;p49"/>
            <p:cNvPicPr preferRelativeResize="0"/>
            <p:nvPr/>
          </p:nvPicPr>
          <p:blipFill rotWithShape="1">
            <a:blip r:embed="rId5">
              <a:alphaModFix/>
            </a:blip>
            <a:srcRect b="0" l="0" r="0" t="0"/>
            <a:stretch/>
          </p:blipFill>
          <p:spPr>
            <a:xfrm>
              <a:off x="2298508" y="6382799"/>
              <a:ext cx="1271721" cy="1271720"/>
            </a:xfrm>
            <a:prstGeom prst="rect">
              <a:avLst/>
            </a:prstGeom>
            <a:noFill/>
            <a:ln>
              <a:noFill/>
            </a:ln>
          </p:spPr>
        </p:pic>
        <p:pic>
          <p:nvPicPr>
            <p:cNvPr id="449" name="Google Shape;449;p49"/>
            <p:cNvPicPr preferRelativeResize="0"/>
            <p:nvPr/>
          </p:nvPicPr>
          <p:blipFill rotWithShape="1">
            <a:blip r:embed="rId6">
              <a:alphaModFix/>
            </a:blip>
            <a:srcRect b="0" l="0" r="0" t="0"/>
            <a:stretch/>
          </p:blipFill>
          <p:spPr>
            <a:xfrm>
              <a:off x="2543059" y="6236042"/>
              <a:ext cx="782619" cy="782618"/>
            </a:xfrm>
            <a:prstGeom prst="rect">
              <a:avLst/>
            </a:prstGeom>
            <a:noFill/>
            <a:ln>
              <a:noFill/>
            </a:ln>
          </p:spPr>
        </p:pic>
      </p:grpSp>
      <p:sp>
        <p:nvSpPr>
          <p:cNvPr id="450" name="Google Shape;450;p49"/>
          <p:cNvSpPr txBox="1"/>
          <p:nvPr/>
        </p:nvSpPr>
        <p:spPr>
          <a:xfrm>
            <a:off x="6180194" y="3458658"/>
            <a:ext cx="5857800" cy="2469900"/>
          </a:xfrm>
          <a:prstGeom prst="rect">
            <a:avLst/>
          </a:prstGeom>
          <a:noFill/>
          <a:ln>
            <a:noFill/>
          </a:ln>
        </p:spPr>
        <p:txBody>
          <a:bodyPr anchorCtr="0" anchor="t" bIns="171400" lIns="171400" spcFirstLastPara="1" rIns="171400" wrap="square" tIns="171400">
            <a:noAutofit/>
          </a:bodyPr>
          <a:lstStyle/>
          <a:p>
            <a:pPr indent="0" lvl="0" marL="0" marR="0" rtl="0" algn="just">
              <a:lnSpc>
                <a:spcPct val="115000"/>
              </a:lnSpc>
              <a:spcBef>
                <a:spcPts val="0"/>
              </a:spcBef>
              <a:spcAft>
                <a:spcPts val="0"/>
              </a:spcAft>
              <a:buClr>
                <a:schemeClr val="dk1"/>
              </a:buClr>
              <a:buSzPts val="2300"/>
              <a:buFont typeface="Noto Sans Symbols"/>
              <a:buNone/>
            </a:pPr>
            <a:r>
              <a:rPr lang="es-ES" sz="2300">
                <a:solidFill>
                  <a:schemeClr val="dk1"/>
                </a:solidFill>
                <a:latin typeface="Quattrocento Sans"/>
                <a:ea typeface="Quattrocento Sans"/>
                <a:cs typeface="Quattrocento Sans"/>
                <a:sym typeface="Quattrocento Sans"/>
              </a:rPr>
              <a:t>La</a:t>
            </a:r>
            <a:r>
              <a:rPr lang="es-ES" sz="2300">
                <a:solidFill>
                  <a:srgbClr val="0052DE"/>
                </a:solidFill>
                <a:latin typeface="Quattrocento Sans"/>
                <a:ea typeface="Quattrocento Sans"/>
                <a:cs typeface="Quattrocento Sans"/>
                <a:sym typeface="Quattrocento Sans"/>
              </a:rPr>
              <a:t> limpieza</a:t>
            </a:r>
            <a:r>
              <a:rPr lang="es-ES" sz="2300">
                <a:solidFill>
                  <a:schemeClr val="dk1"/>
                </a:solidFill>
                <a:latin typeface="Quattrocento Sans"/>
                <a:ea typeface="Quattrocento Sans"/>
                <a:cs typeface="Quattrocento Sans"/>
                <a:sym typeface="Quattrocento Sans"/>
              </a:rPr>
              <a:t> del centro y </a:t>
            </a:r>
            <a:r>
              <a:rPr lang="es-ES" sz="2300">
                <a:solidFill>
                  <a:srgbClr val="0052DE"/>
                </a:solidFill>
                <a:latin typeface="Quattrocento Sans"/>
                <a:ea typeface="Quattrocento Sans"/>
                <a:cs typeface="Quattrocento Sans"/>
                <a:sym typeface="Quattrocento Sans"/>
              </a:rPr>
              <a:t>estado de conservación</a:t>
            </a:r>
            <a:r>
              <a:rPr lang="es-ES" sz="2300">
                <a:solidFill>
                  <a:schemeClr val="dk1"/>
                </a:solidFill>
                <a:latin typeface="Quattrocento Sans"/>
                <a:ea typeface="Quattrocento Sans"/>
                <a:cs typeface="Quattrocento Sans"/>
                <a:sym typeface="Quattrocento Sans"/>
              </a:rPr>
              <a:t> son valoradas positivamente en el</a:t>
            </a:r>
            <a:r>
              <a:rPr b="1" lang="es-ES" sz="2800">
                <a:solidFill>
                  <a:srgbClr val="00B0F0"/>
                </a:solidFill>
                <a:latin typeface="Calibri"/>
                <a:ea typeface="Calibri"/>
                <a:cs typeface="Calibri"/>
                <a:sym typeface="Calibri"/>
              </a:rPr>
              <a:t> 94% </a:t>
            </a:r>
            <a:r>
              <a:rPr lang="es-ES" sz="2300">
                <a:solidFill>
                  <a:schemeClr val="dk1"/>
                </a:solidFill>
                <a:latin typeface="Quattrocento Sans"/>
                <a:ea typeface="Quattrocento Sans"/>
                <a:cs typeface="Quattrocento Sans"/>
                <a:sym typeface="Quattrocento Sans"/>
              </a:rPr>
              <a:t> en ambos casos.</a:t>
            </a:r>
            <a:endParaRPr sz="23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rPr lang="es-ES" sz="2300">
                <a:solidFill>
                  <a:schemeClr val="dk1"/>
                </a:solidFill>
                <a:latin typeface="Quattrocento Sans"/>
                <a:ea typeface="Quattrocento Sans"/>
                <a:cs typeface="Quattrocento Sans"/>
                <a:sym typeface="Quattrocento Sans"/>
              </a:rPr>
              <a:t>La limpieza de </a:t>
            </a:r>
            <a:r>
              <a:rPr lang="es-ES" sz="2300">
                <a:solidFill>
                  <a:srgbClr val="0052DE"/>
                </a:solidFill>
                <a:latin typeface="Quattrocento Sans"/>
                <a:ea typeface="Quattrocento Sans"/>
                <a:cs typeface="Quattrocento Sans"/>
                <a:sym typeface="Quattrocento Sans"/>
              </a:rPr>
              <a:t>aseos</a:t>
            </a:r>
            <a:r>
              <a:rPr lang="es-ES" sz="2300">
                <a:solidFill>
                  <a:schemeClr val="dk1"/>
                </a:solidFill>
                <a:latin typeface="Quattrocento Sans"/>
                <a:ea typeface="Quattrocento Sans"/>
                <a:cs typeface="Quattrocento Sans"/>
                <a:sym typeface="Quattrocento Sans"/>
              </a:rPr>
              <a:t> se mantienen en valores medios algo  in94feriores (</a:t>
            </a:r>
            <a:r>
              <a:rPr b="1" lang="es-ES" sz="2800">
                <a:solidFill>
                  <a:srgbClr val="00B0F0"/>
                </a:solidFill>
                <a:latin typeface="Calibri"/>
                <a:ea typeface="Calibri"/>
                <a:cs typeface="Calibri"/>
                <a:sym typeface="Calibri"/>
              </a:rPr>
              <a:t>89%</a:t>
            </a:r>
            <a:r>
              <a:rPr b="1" lang="es-ES" sz="2300">
                <a:solidFill>
                  <a:schemeClr val="dk1"/>
                </a:solidFill>
                <a:latin typeface="Quattrocento Sans"/>
                <a:ea typeface="Quattrocento Sans"/>
                <a:cs typeface="Quattrocento Sans"/>
                <a:sym typeface="Quattrocento Sans"/>
              </a:rPr>
              <a:t>).</a:t>
            </a:r>
            <a:endParaRPr b="1" i="0" sz="2000" u="none" cap="none" strike="noStrike">
              <a:solidFill>
                <a:schemeClr val="dk1"/>
              </a:solidFill>
              <a:latin typeface="Quattrocento Sans"/>
              <a:ea typeface="Quattrocento Sans"/>
              <a:cs typeface="Quattrocento Sans"/>
              <a:sym typeface="Quattrocento Sans"/>
            </a:endParaRPr>
          </a:p>
        </p:txBody>
      </p:sp>
      <p:pic>
        <p:nvPicPr>
          <p:cNvPr id="451" name="Google Shape;451;p49" title="Gráfico"/>
          <p:cNvPicPr preferRelativeResize="0"/>
          <p:nvPr/>
        </p:nvPicPr>
        <p:blipFill>
          <a:blip r:embed="rId7">
            <a:alphaModFix/>
          </a:blip>
          <a:stretch>
            <a:fillRect/>
          </a:stretch>
        </p:blipFill>
        <p:spPr>
          <a:xfrm>
            <a:off x="1412875" y="3661224"/>
            <a:ext cx="4366525" cy="3116560"/>
          </a:xfrm>
          <a:prstGeom prst="rect">
            <a:avLst/>
          </a:prstGeom>
          <a:noFill/>
          <a:ln>
            <a:noFill/>
          </a:ln>
        </p:spPr>
      </p:pic>
      <p:pic>
        <p:nvPicPr>
          <p:cNvPr id="452" name="Google Shape;452;p49" title="Gráfico"/>
          <p:cNvPicPr preferRelativeResize="0"/>
          <p:nvPr/>
        </p:nvPicPr>
        <p:blipFill>
          <a:blip r:embed="rId8">
            <a:alphaModFix/>
          </a:blip>
          <a:stretch>
            <a:fillRect/>
          </a:stretch>
        </p:blipFill>
        <p:spPr>
          <a:xfrm>
            <a:off x="1479101" y="992981"/>
            <a:ext cx="4134160" cy="2556500"/>
          </a:xfrm>
          <a:prstGeom prst="rect">
            <a:avLst/>
          </a:prstGeom>
          <a:noFill/>
          <a:ln>
            <a:noFill/>
          </a:ln>
        </p:spPr>
      </p:pic>
      <p:pic>
        <p:nvPicPr>
          <p:cNvPr id="453" name="Google Shape;453;p49" title="Gráfico"/>
          <p:cNvPicPr preferRelativeResize="0"/>
          <p:nvPr/>
        </p:nvPicPr>
        <p:blipFill>
          <a:blip r:embed="rId9">
            <a:alphaModFix/>
          </a:blip>
          <a:stretch>
            <a:fillRect/>
          </a:stretch>
        </p:blipFill>
        <p:spPr>
          <a:xfrm>
            <a:off x="7392750" y="616075"/>
            <a:ext cx="4593524" cy="2834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