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y="6859575" cx="12190400"/>
  <p:notesSz cx="6808775" cy="9940925"/>
  <p:embeddedFontLst>
    <p:embeddedFont>
      <p:font typeface="Quattrocento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5BB2B9-EB7A-4FD2-97F2-BC10FECEF38C}">
  <a:tblStyle styleId="{695BB2B9-EB7A-4FD2-97F2-BC10FECEF38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QuattrocentoSans-regular.fntdata"/><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font" Target="fonts/QuattrocentoSans-italic.fntdata"/><Relationship Id="rId16" Type="http://schemas.openxmlformats.org/officeDocument/2006/relationships/slide" Target="slides/slide8.xml"/><Relationship Id="rId38" Type="http://schemas.openxmlformats.org/officeDocument/2006/relationships/font" Target="fonts/QuattrocentoSans-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8" name="Google Shape;458;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fd6ea75598_0_0: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84" name="Google Shape;484;gfd6ea75598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fd6ea75598_0_34: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02" name="Google Shape;502;gfd6ea75598_0_3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fd6ea75598_0_51: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20" name="Google Shape;520;gfd6ea75598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50" name="Google Shape;550;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eca9d6691d_0_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geca9d6691d_0_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60" name="Google Shape;560;geca9d6691d_0_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fe181a1204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gfe181a1204_0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69" name="Google Shape;569;gfe181a1204_0_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361381f04e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1361381f04e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79" name="Google Shape;579;g1361381f04e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58f5779737_0_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g258f5779737_0_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89" name="Google Shape;589;g258f5779737_0_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7" name="Google Shape;607;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37c481f421_0_1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137c481f421_0_1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20" name="Google Shape;620;g137c481f421_0_1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37c481f421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g137c481f421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34" name="Google Shape;634;g137c481f421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1017ce6e29d_0_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g1017ce6e29d_0_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45" name="Google Shape;645;g1017ce6e29d_0_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37c481f421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g137c481f421_0_5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60" name="Google Shape;660;g137c481f421_0_5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017ce6e29d_0_2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1017ce6e29d_0_2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72" name="Google Shape;672;g1017ce6e29d_0_2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137c481f421_0_68: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g137c481f421_0_68: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85" name="Google Shape;685;g137c481f421_0_68: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1017ce6e29d_0_4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g1017ce6e29d_0_4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97" name="Google Shape;697;g1017ce6e29d_0_4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2" name="Google Shape;312;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3" name="Google Shape;313;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6" name="Google Shape;356;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9" name="Google Shape;369;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81" name="Google Shape;381;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5" name="Google Shape;425;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9" name="Google Shape;439;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1.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9.png"/><Relationship Id="rId6" Type="http://schemas.openxmlformats.org/officeDocument/2006/relationships/image" Target="../media/image80.png"/><Relationship Id="rId7" Type="http://schemas.openxmlformats.org/officeDocument/2006/relationships/image" Target="../media/image8.png"/></Relationships>
</file>

<file path=ppt/slides/_rels/slide10.xml.rels><?xml version="1.0" encoding="UTF-8" standalone="yes"?><Relationships xmlns="http://schemas.openxmlformats.org/package/2006/relationships"><Relationship Id="rId11" Type="http://schemas.openxmlformats.org/officeDocument/2006/relationships/image" Target="../media/image78.png"/><Relationship Id="rId10" Type="http://schemas.openxmlformats.org/officeDocument/2006/relationships/image" Target="../media/image34.png"/><Relationship Id="rId13" Type="http://schemas.openxmlformats.org/officeDocument/2006/relationships/image" Target="../media/image33.png"/><Relationship Id="rId12" Type="http://schemas.openxmlformats.org/officeDocument/2006/relationships/image" Target="../media/image31.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32.png"/><Relationship Id="rId5" Type="http://schemas.openxmlformats.org/officeDocument/2006/relationships/image" Target="../media/image27.png"/><Relationship Id="rId6" Type="http://schemas.openxmlformats.org/officeDocument/2006/relationships/image" Target="../media/image13.png"/><Relationship Id="rId7" Type="http://schemas.openxmlformats.org/officeDocument/2006/relationships/image" Target="../media/image22.jpg"/><Relationship Id="rId8"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79.png"/><Relationship Id="rId5" Type="http://schemas.openxmlformats.org/officeDocument/2006/relationships/image" Target="../media/image37.png"/><Relationship Id="rId6" Type="http://schemas.openxmlformats.org/officeDocument/2006/relationships/image" Target="../media/image47.png"/><Relationship Id="rId7" Type="http://schemas.openxmlformats.org/officeDocument/2006/relationships/image" Target="../media/image42.png"/><Relationship Id="rId8"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46.png"/><Relationship Id="rId4" Type="http://schemas.openxmlformats.org/officeDocument/2006/relationships/image" Target="../media/image83.png"/><Relationship Id="rId9" Type="http://schemas.openxmlformats.org/officeDocument/2006/relationships/image" Target="../media/image44.png"/><Relationship Id="rId5" Type="http://schemas.openxmlformats.org/officeDocument/2006/relationships/image" Target="../media/image43.png"/><Relationship Id="rId6" Type="http://schemas.openxmlformats.org/officeDocument/2006/relationships/image" Target="../media/image73.png"/><Relationship Id="rId7" Type="http://schemas.openxmlformats.org/officeDocument/2006/relationships/image" Target="../media/image51.png"/><Relationship Id="rId8" Type="http://schemas.openxmlformats.org/officeDocument/2006/relationships/image" Target="../media/image52.jpg"/></Relationships>
</file>

<file path=ppt/slides/_rels/slide13.xml.rels><?xml version="1.0" encoding="UTF-8" standalone="yes"?><Relationships xmlns="http://schemas.openxmlformats.org/package/2006/relationships"><Relationship Id="rId11" Type="http://schemas.openxmlformats.org/officeDocument/2006/relationships/image" Target="../media/image72.jpg"/><Relationship Id="rId10" Type="http://schemas.openxmlformats.org/officeDocument/2006/relationships/image" Target="../media/image55.pn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45.png"/><Relationship Id="rId4" Type="http://schemas.openxmlformats.org/officeDocument/2006/relationships/image" Target="../media/image48.png"/><Relationship Id="rId9" Type="http://schemas.openxmlformats.org/officeDocument/2006/relationships/image" Target="../media/image81.png"/><Relationship Id="rId5" Type="http://schemas.openxmlformats.org/officeDocument/2006/relationships/image" Target="../media/image49.png"/><Relationship Id="rId6" Type="http://schemas.openxmlformats.org/officeDocument/2006/relationships/image" Target="../media/image71.png"/><Relationship Id="rId7" Type="http://schemas.openxmlformats.org/officeDocument/2006/relationships/image" Target="../media/image54.png"/><Relationship Id="rId8" Type="http://schemas.openxmlformats.org/officeDocument/2006/relationships/image" Target="../media/image8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9.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6.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1.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0.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4.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9.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5.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0.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8.png"/><Relationship Id="rId13" Type="http://schemas.openxmlformats.org/officeDocument/2006/relationships/image" Target="../media/image25.jpg"/><Relationship Id="rId12" Type="http://schemas.openxmlformats.org/officeDocument/2006/relationships/image" Target="../media/image22.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5.png"/><Relationship Id="rId9" Type="http://schemas.openxmlformats.org/officeDocument/2006/relationships/image" Target="../media/image19.png"/><Relationship Id="rId14" Type="http://schemas.openxmlformats.org/officeDocument/2006/relationships/image" Target="../media/image36.png"/><Relationship Id="rId5" Type="http://schemas.openxmlformats.org/officeDocument/2006/relationships/image" Target="../media/image12.png"/><Relationship Id="rId6" Type="http://schemas.openxmlformats.org/officeDocument/2006/relationships/image" Target="../media/image21.png"/><Relationship Id="rId7" Type="http://schemas.openxmlformats.org/officeDocument/2006/relationships/image" Target="../media/image16.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5.png"/><Relationship Id="rId5" Type="http://schemas.openxmlformats.org/officeDocument/2006/relationships/image" Target="../media/image29.png"/><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1.png"/><Relationship Id="rId9" Type="http://schemas.openxmlformats.org/officeDocument/2006/relationships/image" Target="../media/image50.png"/><Relationship Id="rId5" Type="http://schemas.openxmlformats.org/officeDocument/2006/relationships/image" Target="../media/image16.png"/><Relationship Id="rId6" Type="http://schemas.openxmlformats.org/officeDocument/2006/relationships/image" Target="../media/image65.png"/><Relationship Id="rId7" Type="http://schemas.openxmlformats.org/officeDocument/2006/relationships/image" Target="../media/image40.png"/><Relationship Id="rId8"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000" u="none" cap="small" strike="noStrike">
                <a:solidFill>
                  <a:schemeClr val="dk1"/>
                </a:solidFill>
                <a:latin typeface="Calibri"/>
                <a:ea typeface="Calibri"/>
                <a:cs typeface="Calibri"/>
                <a:sym typeface="Calibri"/>
              </a:rPr>
              <a:t>Análisis de Resultados.</a:t>
            </a:r>
            <a:endParaRPr sz="1000"/>
          </a:p>
          <a:p>
            <a:pPr indent="0" lvl="0" marL="0" marR="0" rtl="0" algn="ctr">
              <a:spcBef>
                <a:spcPts val="0"/>
              </a:spcBef>
              <a:spcAft>
                <a:spcPts val="0"/>
              </a:spcAft>
              <a:buNone/>
            </a:pPr>
            <a:r>
              <a:rPr b="0" i="0" lang="es-ES" sz="2000" u="none" cap="small" strike="noStrike">
                <a:solidFill>
                  <a:schemeClr val="dk1"/>
                </a:solidFill>
                <a:latin typeface="Calibri"/>
                <a:ea typeface="Calibri"/>
                <a:cs typeface="Calibri"/>
                <a:sym typeface="Calibri"/>
              </a:rPr>
              <a:t> Modelo de Escucha de Visitas </a:t>
            </a:r>
            <a:endParaRPr sz="1000"/>
          </a:p>
          <a:p>
            <a:pPr indent="0" lvl="0" marL="0" marR="0" rtl="0" algn="ctr">
              <a:spcBef>
                <a:spcPts val="0"/>
              </a:spcBef>
              <a:spcAft>
                <a:spcPts val="0"/>
              </a:spcAft>
              <a:buNone/>
            </a:pPr>
            <a:r>
              <a:rPr b="1" i="0" lang="es-ES" sz="2000" u="none" cap="small" strike="noStrike">
                <a:solidFill>
                  <a:schemeClr val="dk1"/>
                </a:solidFill>
                <a:latin typeface="Calibri"/>
                <a:ea typeface="Calibri"/>
                <a:cs typeface="Calibri"/>
                <a:sym typeface="Calibri"/>
              </a:rPr>
              <a:t>Informe Operativo. Q</a:t>
            </a:r>
            <a:r>
              <a:rPr b="1" lang="es-ES" sz="2000" cap="small">
                <a:solidFill>
                  <a:schemeClr val="dk1"/>
                </a:solidFill>
                <a:latin typeface="Calibri"/>
                <a:ea typeface="Calibri"/>
                <a:cs typeface="Calibri"/>
                <a:sym typeface="Calibri"/>
              </a:rPr>
              <a:t>2</a:t>
            </a:r>
            <a:r>
              <a:rPr b="1" i="0" lang="es-ES" sz="2000" u="none" cap="small" strike="noStrike">
                <a:solidFill>
                  <a:schemeClr val="dk1"/>
                </a:solidFill>
                <a:latin typeface="Calibri"/>
                <a:ea typeface="Calibri"/>
                <a:cs typeface="Calibri"/>
                <a:sym typeface="Calibri"/>
              </a:rPr>
              <a:t> </a:t>
            </a:r>
            <a:r>
              <a:rPr b="1" lang="es-ES" sz="2000" cap="small">
                <a:solidFill>
                  <a:schemeClr val="dk1"/>
                </a:solidFill>
                <a:latin typeface="Calibri"/>
                <a:ea typeface="Calibri"/>
                <a:cs typeface="Calibri"/>
                <a:sym typeface="Calibri"/>
              </a:rPr>
              <a:t>2023</a:t>
            </a:r>
            <a:endParaRPr sz="1000"/>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4951075" y="4572800"/>
            <a:ext cx="2125275" cy="615226"/>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pic>
        <p:nvPicPr>
          <p:cNvPr id="298" name="Google Shape;298;p41"/>
          <p:cNvPicPr preferRelativeResize="0"/>
          <p:nvPr/>
        </p:nvPicPr>
        <p:blipFill>
          <a:blip r:embed="rId6">
            <a:alphaModFix/>
          </a:blip>
          <a:stretch>
            <a:fillRect/>
          </a:stretch>
        </p:blipFill>
        <p:spPr>
          <a:xfrm>
            <a:off x="7274577" y="6061550"/>
            <a:ext cx="782372" cy="615226"/>
          </a:xfrm>
          <a:prstGeom prst="rect">
            <a:avLst/>
          </a:prstGeom>
          <a:noFill/>
          <a:ln>
            <a:noFill/>
          </a:ln>
        </p:spPr>
      </p:pic>
      <p:pic>
        <p:nvPicPr>
          <p:cNvPr id="299" name="Google Shape;299;p41"/>
          <p:cNvPicPr preferRelativeResize="0"/>
          <p:nvPr/>
        </p:nvPicPr>
        <p:blipFill>
          <a:blip r:embed="rId7">
            <a:alphaModFix/>
          </a:blip>
          <a:stretch>
            <a:fillRect/>
          </a:stretch>
        </p:blipFill>
        <p:spPr>
          <a:xfrm>
            <a:off x="4039275" y="6061550"/>
            <a:ext cx="3247360" cy="615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61" name="Google Shape;461;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endParaRPr/>
          </a:p>
        </p:txBody>
      </p:sp>
      <p:sp>
        <p:nvSpPr>
          <p:cNvPr id="462" name="Google Shape;462;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3" name="Google Shape;463;p50"/>
          <p:cNvGrpSpPr/>
          <p:nvPr/>
        </p:nvGrpSpPr>
        <p:grpSpPr>
          <a:xfrm>
            <a:off x="330065" y="1177264"/>
            <a:ext cx="928661" cy="803956"/>
            <a:chOff x="309570" y="5205826"/>
            <a:chExt cx="1033108" cy="1113050"/>
          </a:xfrm>
        </p:grpSpPr>
        <p:pic>
          <p:nvPicPr>
            <p:cNvPr id="464" name="Google Shape;464;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5" name="Google Shape;465;p50"/>
            <p:cNvGrpSpPr/>
            <p:nvPr/>
          </p:nvGrpSpPr>
          <p:grpSpPr>
            <a:xfrm>
              <a:off x="309570" y="5205826"/>
              <a:ext cx="1033108" cy="689927"/>
              <a:chOff x="309570" y="5205826"/>
              <a:chExt cx="1033108" cy="689927"/>
            </a:xfrm>
          </p:grpSpPr>
          <p:pic>
            <p:nvPicPr>
              <p:cNvPr id="466" name="Google Shape;466;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7" name="Google Shape;467;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8" name="Google Shape;468;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9" name="Google Shape;469;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70" name="Google Shape;470;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71" name="Google Shape;471;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2" name="Google Shape;472;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3" name="Google Shape;473;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4" name="Google Shape;474;p50"/>
          <p:cNvGrpSpPr/>
          <p:nvPr/>
        </p:nvGrpSpPr>
        <p:grpSpPr>
          <a:xfrm>
            <a:off x="6376027" y="3302945"/>
            <a:ext cx="1203582" cy="1086123"/>
            <a:chOff x="159715" y="4832860"/>
            <a:chExt cx="1203582" cy="1086123"/>
          </a:xfrm>
        </p:grpSpPr>
        <p:pic>
          <p:nvPicPr>
            <p:cNvPr descr="Resultado de imagen de icono queue" id="475" name="Google Shape;475;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6" name="Google Shape;476;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7" name="Google Shape;477;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8" name="Google Shape;478;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9" name="Google Shape;479;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80" name="Google Shape;480;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81" name="Google Shape;481;p50"/>
          <p:cNvSpPr txBox="1"/>
          <p:nvPr/>
        </p:nvSpPr>
        <p:spPr>
          <a:xfrm>
            <a:off x="443625" y="5487350"/>
            <a:ext cx="101046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del </a:t>
            </a:r>
            <a:r>
              <a:rPr b="1" lang="es-ES" sz="1800">
                <a:solidFill>
                  <a:schemeClr val="dk1"/>
                </a:solidFill>
                <a:latin typeface="Quattrocento Sans"/>
                <a:ea typeface="Quattrocento Sans"/>
                <a:cs typeface="Quattrocento Sans"/>
                <a:sym typeface="Quattrocento Sans"/>
              </a:rPr>
              <a:t>90%</a:t>
            </a:r>
            <a:r>
              <a:rPr lang="es-ES" sz="1800">
                <a:solidFill>
                  <a:schemeClr val="dk1"/>
                </a:solidFill>
                <a:latin typeface="Quattrocento Sans"/>
                <a:ea typeface="Quattrocento Sans"/>
                <a:cs typeface="Quattrocento Sans"/>
                <a:sym typeface="Quattrocento Sans"/>
              </a:rPr>
              <a:t>,</a:t>
            </a:r>
            <a:r>
              <a:rPr b="1" lang="es-ES" sz="1800">
                <a:solidFill>
                  <a:schemeClr val="dk1"/>
                </a:solidFill>
                <a:latin typeface="Quattrocento Sans"/>
                <a:ea typeface="Quattrocento Sans"/>
                <a:cs typeface="Quattrocento Sans"/>
                <a:sym typeface="Quattrocento Sans"/>
              </a:rPr>
              <a:t>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amabilidad y profesionalidad</a:t>
            </a:r>
            <a:r>
              <a:rPr lang="es-ES" sz="1800">
                <a:solidFill>
                  <a:schemeClr val="dk1"/>
                </a:solidFill>
                <a:latin typeface="Quattrocento Sans"/>
                <a:ea typeface="Quattrocento Sans"/>
                <a:cs typeface="Quattrocento Sans"/>
                <a:sym typeface="Quattrocento Sans"/>
              </a:rPr>
              <a:t> se sitúa algo por debajo con un </a:t>
            </a:r>
            <a:r>
              <a:rPr b="1" lang="es-ES" sz="1800">
                <a:solidFill>
                  <a:schemeClr val="dk1"/>
                </a:solidFill>
                <a:latin typeface="Quattrocento Sans"/>
                <a:ea typeface="Quattrocento Sans"/>
                <a:cs typeface="Quattrocento Sans"/>
                <a:sym typeface="Quattrocento Sans"/>
              </a:rPr>
              <a:t>83%, </a:t>
            </a:r>
            <a:r>
              <a:rPr lang="es-ES" sz="1800">
                <a:solidFill>
                  <a:schemeClr val="dk1"/>
                </a:solidFill>
                <a:latin typeface="Quattrocento Sans"/>
                <a:ea typeface="Quattrocento Sans"/>
                <a:cs typeface="Quattrocento Sans"/>
                <a:sym typeface="Quattrocento Sans"/>
              </a:rPr>
              <a:t> seguido de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con un </a:t>
            </a:r>
            <a:r>
              <a:rPr b="1" lang="es-ES" sz="1800">
                <a:solidFill>
                  <a:schemeClr val="dk1"/>
                </a:solidFill>
                <a:latin typeface="Quattrocento Sans"/>
                <a:ea typeface="Quattrocento Sans"/>
                <a:cs typeface="Quattrocento Sans"/>
                <a:sym typeface="Quattrocento Sans"/>
              </a:rPr>
              <a:t>74% de casos y </a:t>
            </a:r>
            <a:r>
              <a:rPr lang="es-ES" sz="1800">
                <a:solidFill>
                  <a:schemeClr val="dk1"/>
                </a:solidFill>
                <a:latin typeface="Quattrocento Sans"/>
                <a:ea typeface="Quattrocento Sans"/>
                <a:cs typeface="Quattrocento Sans"/>
                <a:sym typeface="Quattrocento Sans"/>
              </a:rPr>
              <a:t>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con un </a:t>
            </a:r>
            <a:r>
              <a:rPr b="1" lang="es-ES" sz="1800">
                <a:solidFill>
                  <a:schemeClr val="dk1"/>
                </a:solidFill>
                <a:latin typeface="Quattrocento Sans"/>
                <a:ea typeface="Quattrocento Sans"/>
                <a:cs typeface="Quattrocento Sans"/>
                <a:sym typeface="Quattrocento Sans"/>
              </a:rPr>
              <a:t>58%, </a:t>
            </a:r>
            <a:r>
              <a:rPr lang="es-ES" sz="1800">
                <a:solidFill>
                  <a:schemeClr val="dk1"/>
                </a:solidFill>
                <a:latin typeface="Quattrocento Sans"/>
                <a:ea typeface="Quattrocento Sans"/>
                <a:cs typeface="Quattrocento Sans"/>
                <a:sym typeface="Quattrocento Sans"/>
              </a:rPr>
              <a:t>siendo este el parámetro peor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1"/>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487" name="Google Shape;487;p51"/>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488" name="Google Shape;488;p51"/>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89" name="Google Shape;489;p51"/>
          <p:cNvSpPr txBox="1"/>
          <p:nvPr/>
        </p:nvSpPr>
        <p:spPr>
          <a:xfrm>
            <a:off x="821975"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Tour-Bus</a:t>
            </a:r>
            <a:endParaRPr/>
          </a:p>
        </p:txBody>
      </p:sp>
      <p:sp>
        <p:nvSpPr>
          <p:cNvPr id="490" name="Google Shape;490;p51"/>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Chófer</a:t>
            </a:r>
            <a:endParaRPr/>
          </a:p>
        </p:txBody>
      </p:sp>
      <p:pic>
        <p:nvPicPr>
          <p:cNvPr id="491" name="Google Shape;491;p51"/>
          <p:cNvPicPr preferRelativeResize="0"/>
          <p:nvPr/>
        </p:nvPicPr>
        <p:blipFill rotWithShape="1">
          <a:blip r:embed="rId3">
            <a:alphaModFix/>
          </a:blip>
          <a:srcRect b="2950" l="0" r="0" t="8444"/>
          <a:stretch/>
        </p:blipFill>
        <p:spPr>
          <a:xfrm>
            <a:off x="10173250" y="164475"/>
            <a:ext cx="1466850" cy="1714500"/>
          </a:xfrm>
          <a:prstGeom prst="rect">
            <a:avLst/>
          </a:prstGeom>
          <a:noFill/>
          <a:ln>
            <a:noFill/>
          </a:ln>
        </p:spPr>
      </p:pic>
      <p:pic>
        <p:nvPicPr>
          <p:cNvPr descr="C:\Users\usuario\Desktop\bus-parking-sign_318-51295.jpg" id="492" name="Google Shape;492;p51"/>
          <p:cNvPicPr preferRelativeResize="0"/>
          <p:nvPr/>
        </p:nvPicPr>
        <p:blipFill>
          <a:blip r:embed="rId4">
            <a:alphaModFix/>
          </a:blip>
          <a:stretch>
            <a:fillRect/>
          </a:stretch>
        </p:blipFill>
        <p:spPr>
          <a:xfrm>
            <a:off x="821975" y="2098286"/>
            <a:ext cx="1631550" cy="1631550"/>
          </a:xfrm>
          <a:prstGeom prst="rect">
            <a:avLst/>
          </a:prstGeom>
          <a:noFill/>
          <a:ln>
            <a:noFill/>
          </a:ln>
        </p:spPr>
      </p:pic>
      <p:pic>
        <p:nvPicPr>
          <p:cNvPr descr="C:\Users\usuario\Desktop\ICONOS informe visita 2017\Captura de pantalla 2017-04-04 14.38.56.png" id="493" name="Google Shape;493;p51"/>
          <p:cNvPicPr preferRelativeResize="0"/>
          <p:nvPr/>
        </p:nvPicPr>
        <p:blipFill rotWithShape="1">
          <a:blip r:embed="rId5">
            <a:alphaModFix/>
          </a:blip>
          <a:srcRect b="0" l="0" r="0" t="0"/>
          <a:stretch/>
        </p:blipFill>
        <p:spPr>
          <a:xfrm>
            <a:off x="4327788" y="2098241"/>
            <a:ext cx="1548605" cy="1696922"/>
          </a:xfrm>
          <a:prstGeom prst="rect">
            <a:avLst/>
          </a:prstGeom>
          <a:noFill/>
          <a:ln>
            <a:noFill/>
          </a:ln>
        </p:spPr>
      </p:pic>
      <p:pic>
        <p:nvPicPr>
          <p:cNvPr id="494" name="Google Shape;494;p51"/>
          <p:cNvPicPr preferRelativeResize="0"/>
          <p:nvPr/>
        </p:nvPicPr>
        <p:blipFill>
          <a:blip r:embed="rId6">
            <a:alphaModFix/>
          </a:blip>
          <a:stretch>
            <a:fillRect/>
          </a:stretch>
        </p:blipFill>
        <p:spPr>
          <a:xfrm>
            <a:off x="7750675" y="2172388"/>
            <a:ext cx="1548600" cy="1548600"/>
          </a:xfrm>
          <a:prstGeom prst="rect">
            <a:avLst/>
          </a:prstGeom>
          <a:noFill/>
          <a:ln>
            <a:noFill/>
          </a:ln>
        </p:spPr>
      </p:pic>
      <p:sp>
        <p:nvSpPr>
          <p:cNvPr id="495" name="Google Shape;495;p51"/>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Demostraciones</a:t>
            </a:r>
            <a:endParaRPr/>
          </a:p>
        </p:txBody>
      </p:sp>
      <p:pic>
        <p:nvPicPr>
          <p:cNvPr id="496" name="Google Shape;496;p51" title="Gráfico"/>
          <p:cNvPicPr preferRelativeResize="0"/>
          <p:nvPr/>
        </p:nvPicPr>
        <p:blipFill>
          <a:blip r:embed="rId7">
            <a:alphaModFix/>
          </a:blip>
          <a:stretch>
            <a:fillRect/>
          </a:stretch>
        </p:blipFill>
        <p:spPr>
          <a:xfrm>
            <a:off x="346850" y="4580475"/>
            <a:ext cx="3138852" cy="1934925"/>
          </a:xfrm>
          <a:prstGeom prst="rect">
            <a:avLst/>
          </a:prstGeom>
          <a:noFill/>
          <a:ln>
            <a:noFill/>
          </a:ln>
        </p:spPr>
      </p:pic>
      <p:pic>
        <p:nvPicPr>
          <p:cNvPr id="497" name="Google Shape;497;p51" title="Gráfico"/>
          <p:cNvPicPr preferRelativeResize="0"/>
          <p:nvPr/>
        </p:nvPicPr>
        <p:blipFill>
          <a:blip r:embed="rId7">
            <a:alphaModFix/>
          </a:blip>
          <a:stretch>
            <a:fillRect/>
          </a:stretch>
        </p:blipFill>
        <p:spPr>
          <a:xfrm>
            <a:off x="3674700" y="4580475"/>
            <a:ext cx="3131124" cy="1930159"/>
          </a:xfrm>
          <a:prstGeom prst="rect">
            <a:avLst/>
          </a:prstGeom>
          <a:noFill/>
          <a:ln>
            <a:noFill/>
          </a:ln>
        </p:spPr>
      </p:pic>
      <p:pic>
        <p:nvPicPr>
          <p:cNvPr id="498" name="Google Shape;498;p51" title="Gráfico"/>
          <p:cNvPicPr preferRelativeResize="0"/>
          <p:nvPr/>
        </p:nvPicPr>
        <p:blipFill>
          <a:blip r:embed="rId8">
            <a:alphaModFix/>
          </a:blip>
          <a:stretch>
            <a:fillRect/>
          </a:stretch>
        </p:blipFill>
        <p:spPr>
          <a:xfrm>
            <a:off x="7107077" y="4580475"/>
            <a:ext cx="3131149" cy="1930159"/>
          </a:xfrm>
          <a:prstGeom prst="rect">
            <a:avLst/>
          </a:prstGeom>
          <a:noFill/>
          <a:ln>
            <a:noFill/>
          </a:ln>
        </p:spPr>
      </p:pic>
      <p:sp>
        <p:nvSpPr>
          <p:cNvPr id="499" name="Google Shape;499;p51"/>
          <p:cNvSpPr txBox="1"/>
          <p:nvPr/>
        </p:nvSpPr>
        <p:spPr>
          <a:xfrm>
            <a:off x="330375" y="979400"/>
            <a:ext cx="9843000" cy="93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12 </a:t>
            </a:r>
            <a:r>
              <a:rPr lang="es-ES" sz="1600">
                <a:solidFill>
                  <a:schemeClr val="dk1"/>
                </a:solidFill>
                <a:latin typeface="Quattrocento Sans"/>
                <a:ea typeface="Quattrocento Sans"/>
                <a:cs typeface="Quattrocento Sans"/>
                <a:sym typeface="Quattrocento Sans"/>
              </a:rPr>
              <a:t>clientes (80% de la </a:t>
            </a:r>
            <a:r>
              <a:rPr lang="es-ES" sz="1600">
                <a:solidFill>
                  <a:schemeClr val="dk1"/>
                </a:solidFill>
                <a:latin typeface="Quattrocento Sans"/>
                <a:ea typeface="Quattrocento Sans"/>
                <a:cs typeface="Quattrocento Sans"/>
                <a:sym typeface="Quattrocento Sans"/>
              </a:rPr>
              <a:t>muestra</a:t>
            </a:r>
            <a:r>
              <a:rPr lang="es-ES" sz="1600">
                <a:solidFill>
                  <a:schemeClr val="dk1"/>
                </a:solidFill>
                <a:latin typeface="Quattrocento Sans"/>
                <a:ea typeface="Quattrocento Sans"/>
                <a:cs typeface="Quattrocento Sans"/>
                <a:sym typeface="Quattrocento Sans"/>
              </a:rPr>
              <a:t>). Obtuvo un </a:t>
            </a:r>
            <a:r>
              <a:rPr b="1" lang="es-ES" sz="1600">
                <a:solidFill>
                  <a:schemeClr val="dk1"/>
                </a:solidFill>
                <a:latin typeface="Quattrocento Sans"/>
                <a:ea typeface="Quattrocento Sans"/>
                <a:cs typeface="Quattrocento Sans"/>
                <a:sym typeface="Quattrocento Sans"/>
              </a:rPr>
              <a:t>83%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12 </a:t>
            </a:r>
            <a:r>
              <a:rPr lang="es-ES" sz="1600">
                <a:solidFill>
                  <a:schemeClr val="dk1"/>
                </a:solidFill>
                <a:latin typeface="Quattrocento Sans"/>
                <a:ea typeface="Quattrocento Sans"/>
                <a:cs typeface="Quattrocento Sans"/>
                <a:sym typeface="Quattrocento Sans"/>
              </a:rPr>
              <a:t>clientes (80% de la muestra). Obtuvo un </a:t>
            </a:r>
            <a:r>
              <a:rPr b="1" lang="es-ES" sz="1600">
                <a:solidFill>
                  <a:schemeClr val="dk1"/>
                </a:solidFill>
                <a:latin typeface="Quattrocento Sans"/>
                <a:ea typeface="Quattrocento Sans"/>
                <a:cs typeface="Quattrocento Sans"/>
                <a:sym typeface="Quattrocento Sans"/>
              </a:rPr>
              <a:t>83%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Las </a:t>
            </a:r>
            <a:r>
              <a:rPr b="1" lang="es-ES" sz="1600">
                <a:solidFill>
                  <a:schemeClr val="dk1"/>
                </a:solidFill>
                <a:latin typeface="Quattrocento Sans"/>
                <a:ea typeface="Quattrocento Sans"/>
                <a:cs typeface="Quattrocento Sans"/>
                <a:sym typeface="Quattrocento Sans"/>
              </a:rPr>
              <a:t>demostraciones </a:t>
            </a:r>
            <a:r>
              <a:rPr lang="es-ES" sz="1600">
                <a:solidFill>
                  <a:schemeClr val="dk1"/>
                </a:solidFill>
                <a:latin typeface="Quattrocento Sans"/>
                <a:ea typeface="Quattrocento Sans"/>
                <a:cs typeface="Quattrocento Sans"/>
                <a:sym typeface="Quattrocento Sans"/>
              </a:rPr>
              <a:t>fueron  valoradas por </a:t>
            </a:r>
            <a:r>
              <a:rPr b="1" lang="es-ES" sz="1600">
                <a:solidFill>
                  <a:schemeClr val="dk1"/>
                </a:solidFill>
                <a:latin typeface="Quattrocento Sans"/>
                <a:ea typeface="Quattrocento Sans"/>
                <a:cs typeface="Quattrocento Sans"/>
                <a:sym typeface="Quattrocento Sans"/>
              </a:rPr>
              <a:t>13 </a:t>
            </a:r>
            <a:r>
              <a:rPr lang="es-ES" sz="1600">
                <a:solidFill>
                  <a:schemeClr val="dk1"/>
                </a:solidFill>
                <a:latin typeface="Quattrocento Sans"/>
                <a:ea typeface="Quattrocento Sans"/>
                <a:cs typeface="Quattrocento Sans"/>
                <a:sym typeface="Quattrocento Sans"/>
              </a:rPr>
              <a:t>clientes (87% de la muestra). Obtuvieron un </a:t>
            </a:r>
            <a:r>
              <a:rPr b="1" lang="es-ES" sz="1600">
                <a:solidFill>
                  <a:schemeClr val="dk1"/>
                </a:solidFill>
                <a:latin typeface="Quattrocento Sans"/>
                <a:ea typeface="Quattrocento Sans"/>
                <a:cs typeface="Quattrocento Sans"/>
                <a:sym typeface="Quattrocento Sans"/>
              </a:rPr>
              <a:t>77%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2"/>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05" name="Google Shape;505;p52"/>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06" name="Google Shape;506;p52"/>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07" name="Google Shape;507;p52"/>
          <p:cNvSpPr txBox="1"/>
          <p:nvPr/>
        </p:nvSpPr>
        <p:spPr>
          <a:xfrm>
            <a:off x="940850"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Presentación</a:t>
            </a:r>
            <a:endParaRPr/>
          </a:p>
        </p:txBody>
      </p:sp>
      <p:sp>
        <p:nvSpPr>
          <p:cNvPr id="508" name="Google Shape;508;p52"/>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Temática de la Expo</a:t>
            </a:r>
            <a:endParaRPr/>
          </a:p>
        </p:txBody>
      </p:sp>
      <p:pic>
        <p:nvPicPr>
          <p:cNvPr id="509" name="Google Shape;509;p52"/>
          <p:cNvPicPr preferRelativeResize="0"/>
          <p:nvPr/>
        </p:nvPicPr>
        <p:blipFill rotWithShape="1">
          <a:blip r:embed="rId3">
            <a:alphaModFix/>
          </a:blip>
          <a:srcRect b="2207" l="0" r="0" t="2207"/>
          <a:stretch/>
        </p:blipFill>
        <p:spPr>
          <a:xfrm>
            <a:off x="10173250" y="164475"/>
            <a:ext cx="1466850" cy="1714500"/>
          </a:xfrm>
          <a:prstGeom prst="rect">
            <a:avLst/>
          </a:prstGeom>
          <a:noFill/>
          <a:ln>
            <a:noFill/>
          </a:ln>
        </p:spPr>
      </p:pic>
      <p:pic>
        <p:nvPicPr>
          <p:cNvPr id="510" name="Google Shape;510;p52"/>
          <p:cNvPicPr preferRelativeResize="0"/>
          <p:nvPr/>
        </p:nvPicPr>
        <p:blipFill rotWithShape="1">
          <a:blip r:embed="rId4">
            <a:alphaModFix/>
          </a:blip>
          <a:srcRect b="0" l="4371" r="4371" t="0"/>
          <a:stretch/>
        </p:blipFill>
        <p:spPr>
          <a:xfrm>
            <a:off x="4327788" y="2098241"/>
            <a:ext cx="1548605" cy="1696923"/>
          </a:xfrm>
          <a:prstGeom prst="rect">
            <a:avLst/>
          </a:prstGeom>
          <a:noFill/>
          <a:ln>
            <a:noFill/>
          </a:ln>
        </p:spPr>
      </p:pic>
      <p:sp>
        <p:nvSpPr>
          <p:cNvPr id="511" name="Google Shape;511;p52"/>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Tamaño de la Expo</a:t>
            </a:r>
            <a:endParaRPr/>
          </a:p>
        </p:txBody>
      </p:sp>
      <p:pic>
        <p:nvPicPr>
          <p:cNvPr id="512" name="Google Shape;512;p52" title="Gráfico"/>
          <p:cNvPicPr preferRelativeResize="0"/>
          <p:nvPr/>
        </p:nvPicPr>
        <p:blipFill>
          <a:blip r:embed="rId5">
            <a:alphaModFix/>
          </a:blip>
          <a:stretch>
            <a:fillRect/>
          </a:stretch>
        </p:blipFill>
        <p:spPr>
          <a:xfrm>
            <a:off x="346850" y="4580475"/>
            <a:ext cx="3150055" cy="1943650"/>
          </a:xfrm>
          <a:prstGeom prst="rect">
            <a:avLst/>
          </a:prstGeom>
          <a:noFill/>
          <a:ln>
            <a:noFill/>
          </a:ln>
        </p:spPr>
      </p:pic>
      <p:pic>
        <p:nvPicPr>
          <p:cNvPr id="513" name="Google Shape;513;p52" title="Gráfico"/>
          <p:cNvPicPr preferRelativeResize="0"/>
          <p:nvPr/>
        </p:nvPicPr>
        <p:blipFill>
          <a:blip r:embed="rId6">
            <a:alphaModFix/>
          </a:blip>
          <a:stretch>
            <a:fillRect/>
          </a:stretch>
        </p:blipFill>
        <p:spPr>
          <a:xfrm>
            <a:off x="3679200" y="4594475"/>
            <a:ext cx="3082463" cy="1902162"/>
          </a:xfrm>
          <a:prstGeom prst="rect">
            <a:avLst/>
          </a:prstGeom>
          <a:noFill/>
          <a:ln>
            <a:noFill/>
          </a:ln>
        </p:spPr>
      </p:pic>
      <p:pic>
        <p:nvPicPr>
          <p:cNvPr id="514" name="Google Shape;514;p52" title="Gráfico"/>
          <p:cNvPicPr preferRelativeResize="0"/>
          <p:nvPr/>
        </p:nvPicPr>
        <p:blipFill>
          <a:blip r:embed="rId7">
            <a:alphaModFix/>
          </a:blip>
          <a:stretch>
            <a:fillRect/>
          </a:stretch>
        </p:blipFill>
        <p:spPr>
          <a:xfrm>
            <a:off x="7004950" y="4621965"/>
            <a:ext cx="3082476" cy="1902160"/>
          </a:xfrm>
          <a:prstGeom prst="rect">
            <a:avLst/>
          </a:prstGeom>
          <a:noFill/>
          <a:ln>
            <a:noFill/>
          </a:ln>
        </p:spPr>
      </p:pic>
      <p:pic>
        <p:nvPicPr>
          <p:cNvPr descr="C:\Users\usuario\Pictures\exposición.jpg" id="515" name="Google Shape;515;p52"/>
          <p:cNvPicPr preferRelativeResize="0"/>
          <p:nvPr/>
        </p:nvPicPr>
        <p:blipFill rotWithShape="1">
          <a:blip r:embed="rId8">
            <a:alphaModFix/>
          </a:blip>
          <a:srcRect b="0" l="0" r="0" t="0"/>
          <a:stretch/>
        </p:blipFill>
        <p:spPr>
          <a:xfrm>
            <a:off x="940850" y="2173700"/>
            <a:ext cx="1588800" cy="1588775"/>
          </a:xfrm>
          <a:prstGeom prst="rect">
            <a:avLst/>
          </a:prstGeom>
          <a:noFill/>
          <a:ln>
            <a:noFill/>
          </a:ln>
        </p:spPr>
      </p:pic>
      <p:pic>
        <p:nvPicPr>
          <p:cNvPr descr="C:\Users\usuario\Dropbox\Capturas de pantalla\tamaño exposiciones.png" id="516" name="Google Shape;516;p52"/>
          <p:cNvPicPr preferRelativeResize="0"/>
          <p:nvPr/>
        </p:nvPicPr>
        <p:blipFill rotWithShape="1">
          <a:blip r:embed="rId9">
            <a:alphaModFix/>
          </a:blip>
          <a:srcRect b="0" l="0" r="0" t="0"/>
          <a:stretch/>
        </p:blipFill>
        <p:spPr>
          <a:xfrm>
            <a:off x="7674550" y="2135975"/>
            <a:ext cx="1785995" cy="1621475"/>
          </a:xfrm>
          <a:prstGeom prst="rect">
            <a:avLst/>
          </a:prstGeom>
          <a:noFill/>
          <a:ln>
            <a:noFill/>
          </a:ln>
        </p:spPr>
      </p:pic>
      <p:sp>
        <p:nvSpPr>
          <p:cNvPr id="517" name="Google Shape;517;p52"/>
          <p:cNvSpPr txBox="1"/>
          <p:nvPr/>
        </p:nvSpPr>
        <p:spPr>
          <a:xfrm>
            <a:off x="248425" y="952375"/>
            <a:ext cx="9644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disposición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(88% de la muestra). Obtuvo un </a:t>
            </a:r>
            <a:r>
              <a:rPr b="1" lang="es-ES" sz="1600">
                <a:solidFill>
                  <a:schemeClr val="dk1"/>
                </a:solidFill>
                <a:latin typeface="Quattrocento Sans"/>
                <a:ea typeface="Quattrocento Sans"/>
                <a:cs typeface="Quattrocento Sans"/>
                <a:sym typeface="Quattrocento Sans"/>
              </a:rPr>
              <a:t>86</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temática</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(88% de la muestra). Obtuvo un </a:t>
            </a:r>
            <a:r>
              <a:rPr b="1" lang="es-ES" sz="1600">
                <a:solidFill>
                  <a:schemeClr val="dk1"/>
                </a:solidFill>
                <a:latin typeface="Quattrocento Sans"/>
                <a:ea typeface="Quattrocento Sans"/>
                <a:cs typeface="Quattrocento Sans"/>
                <a:sym typeface="Quattrocento Sans"/>
              </a:rPr>
              <a:t>86</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 </a:t>
            </a:r>
            <a:r>
              <a:rPr b="1" lang="es-ES" sz="1600">
                <a:solidFill>
                  <a:schemeClr val="dk1"/>
                </a:solidFill>
                <a:latin typeface="Quattrocento Sans"/>
                <a:ea typeface="Quattrocento Sans"/>
                <a:cs typeface="Quattrocento Sans"/>
                <a:sym typeface="Quattrocento Sans"/>
              </a:rPr>
              <a:t>tamaño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valorado por </a:t>
            </a:r>
            <a:r>
              <a:rPr b="1" lang="es-ES" sz="1600">
                <a:solidFill>
                  <a:schemeClr val="dk1"/>
                </a:solidFill>
                <a:latin typeface="Quattrocento Sans"/>
                <a:ea typeface="Quattrocento Sans"/>
                <a:cs typeface="Quattrocento Sans"/>
                <a:sym typeface="Quattrocento Sans"/>
              </a:rPr>
              <a:t>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(88% de la muestra). Obtuvo un </a:t>
            </a:r>
            <a:r>
              <a:rPr b="1" lang="es-ES" sz="1600">
                <a:solidFill>
                  <a:schemeClr val="dk1"/>
                </a:solidFill>
                <a:latin typeface="Quattrocento Sans"/>
                <a:ea typeface="Quattrocento Sans"/>
                <a:cs typeface="Quattrocento Sans"/>
                <a:sym typeface="Quattrocento Sans"/>
              </a:rPr>
              <a:t>71</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3"/>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23" name="Google Shape;523;p53"/>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24" name="Google Shape;524;p53"/>
          <p:cNvSpPr txBox="1"/>
          <p:nvPr>
            <p:ph idx="12" type="sldNum"/>
          </p:nvPr>
        </p:nvSpPr>
        <p:spPr>
          <a:xfrm>
            <a:off x="8695664" y="616047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25" name="Google Shape;525;p53"/>
          <p:cNvSpPr txBox="1"/>
          <p:nvPr/>
        </p:nvSpPr>
        <p:spPr>
          <a:xfrm>
            <a:off x="821975"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Visita</a:t>
            </a:r>
            <a:endParaRPr/>
          </a:p>
        </p:txBody>
      </p:sp>
      <p:sp>
        <p:nvSpPr>
          <p:cNvPr id="526" name="Google Shape;526;p53"/>
          <p:cNvSpPr txBox="1"/>
          <p:nvPr/>
        </p:nvSpPr>
        <p:spPr>
          <a:xfrm>
            <a:off x="3606967" y="4278261"/>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Iluminación</a:t>
            </a:r>
            <a:endParaRPr/>
          </a:p>
        </p:txBody>
      </p:sp>
      <p:pic>
        <p:nvPicPr>
          <p:cNvPr id="527" name="Google Shape;527;p53"/>
          <p:cNvPicPr preferRelativeResize="0"/>
          <p:nvPr/>
        </p:nvPicPr>
        <p:blipFill rotWithShape="1">
          <a:blip r:embed="rId3">
            <a:alphaModFix/>
          </a:blip>
          <a:srcRect b="3609" l="0" r="0" t="3609"/>
          <a:stretch/>
        </p:blipFill>
        <p:spPr>
          <a:xfrm>
            <a:off x="10173250" y="164475"/>
            <a:ext cx="1466850" cy="1714500"/>
          </a:xfrm>
          <a:prstGeom prst="rect">
            <a:avLst/>
          </a:prstGeom>
          <a:noFill/>
          <a:ln>
            <a:noFill/>
          </a:ln>
        </p:spPr>
      </p:pic>
      <p:sp>
        <p:nvSpPr>
          <p:cNvPr id="528" name="Google Shape;528;p53"/>
          <p:cNvSpPr txBox="1"/>
          <p:nvPr/>
        </p:nvSpPr>
        <p:spPr>
          <a:xfrm>
            <a:off x="8868675" y="4099400"/>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Guía</a:t>
            </a:r>
            <a:endParaRPr/>
          </a:p>
        </p:txBody>
      </p:sp>
      <p:sp>
        <p:nvSpPr>
          <p:cNvPr id="529" name="Google Shape;529;p53"/>
          <p:cNvSpPr txBox="1"/>
          <p:nvPr/>
        </p:nvSpPr>
        <p:spPr>
          <a:xfrm>
            <a:off x="6371250"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Recibida</a:t>
            </a:r>
            <a:endParaRPr/>
          </a:p>
        </p:txBody>
      </p:sp>
      <p:pic>
        <p:nvPicPr>
          <p:cNvPr id="530" name="Google Shape;530;p53" title="Gráfico"/>
          <p:cNvPicPr preferRelativeResize="0"/>
          <p:nvPr/>
        </p:nvPicPr>
        <p:blipFill>
          <a:blip r:embed="rId4">
            <a:alphaModFix/>
          </a:blip>
          <a:stretch>
            <a:fillRect/>
          </a:stretch>
        </p:blipFill>
        <p:spPr>
          <a:xfrm>
            <a:off x="205825" y="4846450"/>
            <a:ext cx="2778349" cy="1714502"/>
          </a:xfrm>
          <a:prstGeom prst="rect">
            <a:avLst/>
          </a:prstGeom>
          <a:noFill/>
          <a:ln>
            <a:noFill/>
          </a:ln>
        </p:spPr>
      </p:pic>
      <p:pic>
        <p:nvPicPr>
          <p:cNvPr id="531" name="Google Shape;531;p53" title="Gráfico"/>
          <p:cNvPicPr preferRelativeResize="0"/>
          <p:nvPr/>
        </p:nvPicPr>
        <p:blipFill>
          <a:blip r:embed="rId5">
            <a:alphaModFix/>
          </a:blip>
          <a:stretch>
            <a:fillRect/>
          </a:stretch>
        </p:blipFill>
        <p:spPr>
          <a:xfrm>
            <a:off x="3051925" y="4846450"/>
            <a:ext cx="2778345" cy="1714500"/>
          </a:xfrm>
          <a:prstGeom prst="rect">
            <a:avLst/>
          </a:prstGeom>
          <a:noFill/>
          <a:ln>
            <a:noFill/>
          </a:ln>
        </p:spPr>
      </p:pic>
      <p:pic>
        <p:nvPicPr>
          <p:cNvPr id="532" name="Google Shape;532;p53" title="Gráfico"/>
          <p:cNvPicPr preferRelativeResize="0"/>
          <p:nvPr/>
        </p:nvPicPr>
        <p:blipFill>
          <a:blip r:embed="rId6">
            <a:alphaModFix/>
          </a:blip>
          <a:stretch>
            <a:fillRect/>
          </a:stretch>
        </p:blipFill>
        <p:spPr>
          <a:xfrm>
            <a:off x="5843685" y="4894025"/>
            <a:ext cx="2643940" cy="1631550"/>
          </a:xfrm>
          <a:prstGeom prst="rect">
            <a:avLst/>
          </a:prstGeom>
          <a:noFill/>
          <a:ln>
            <a:noFill/>
          </a:ln>
        </p:spPr>
      </p:pic>
      <p:pic>
        <p:nvPicPr>
          <p:cNvPr id="533" name="Google Shape;533;p53" title="Gráfico"/>
          <p:cNvPicPr preferRelativeResize="0"/>
          <p:nvPr/>
        </p:nvPicPr>
        <p:blipFill>
          <a:blip r:embed="rId7">
            <a:alphaModFix/>
          </a:blip>
          <a:stretch>
            <a:fillRect/>
          </a:stretch>
        </p:blipFill>
        <p:spPr>
          <a:xfrm>
            <a:off x="8429625" y="4894075"/>
            <a:ext cx="2643950" cy="1631569"/>
          </a:xfrm>
          <a:prstGeom prst="rect">
            <a:avLst/>
          </a:prstGeom>
          <a:noFill/>
          <a:ln>
            <a:noFill/>
          </a:ln>
        </p:spPr>
      </p:pic>
      <p:pic>
        <p:nvPicPr>
          <p:cNvPr descr="C:\Users\usuario\Desktop\time_icon.png" id="534" name="Google Shape;534;p53"/>
          <p:cNvPicPr preferRelativeResize="0"/>
          <p:nvPr/>
        </p:nvPicPr>
        <p:blipFill rotWithShape="1">
          <a:blip r:embed="rId8">
            <a:alphaModFix/>
          </a:blip>
          <a:srcRect b="0" l="0" r="0" t="0"/>
          <a:stretch/>
        </p:blipFill>
        <p:spPr>
          <a:xfrm>
            <a:off x="737750" y="2384925"/>
            <a:ext cx="1714500" cy="1714500"/>
          </a:xfrm>
          <a:prstGeom prst="rect">
            <a:avLst/>
          </a:prstGeom>
          <a:noFill/>
          <a:ln>
            <a:noFill/>
          </a:ln>
        </p:spPr>
      </p:pic>
      <p:pic>
        <p:nvPicPr>
          <p:cNvPr descr="C:\Users\usuario\Desktop\iluminación.jpg" id="535" name="Google Shape;535;p53"/>
          <p:cNvPicPr preferRelativeResize="0"/>
          <p:nvPr/>
        </p:nvPicPr>
        <p:blipFill rotWithShape="1">
          <a:blip r:embed="rId9">
            <a:alphaModFix/>
          </a:blip>
          <a:srcRect b="0" l="0" r="0" t="0"/>
          <a:stretch/>
        </p:blipFill>
        <p:spPr>
          <a:xfrm>
            <a:off x="3572350" y="2461923"/>
            <a:ext cx="1714500" cy="1714452"/>
          </a:xfrm>
          <a:prstGeom prst="rect">
            <a:avLst/>
          </a:prstGeom>
          <a:noFill/>
          <a:ln>
            <a:noFill/>
          </a:ln>
        </p:spPr>
      </p:pic>
      <p:pic>
        <p:nvPicPr>
          <p:cNvPr descr="C:\Users\usuario\Desktop\información del guía.png" id="536" name="Google Shape;536;p53"/>
          <p:cNvPicPr preferRelativeResize="0"/>
          <p:nvPr/>
        </p:nvPicPr>
        <p:blipFill rotWithShape="1">
          <a:blip r:embed="rId10">
            <a:alphaModFix/>
          </a:blip>
          <a:srcRect b="3824" l="23224" r="22243" t="5768"/>
          <a:stretch/>
        </p:blipFill>
        <p:spPr>
          <a:xfrm>
            <a:off x="6276028" y="2550800"/>
            <a:ext cx="1779235" cy="1548600"/>
          </a:xfrm>
          <a:prstGeom prst="rect">
            <a:avLst/>
          </a:prstGeom>
          <a:noFill/>
          <a:ln>
            <a:noFill/>
          </a:ln>
        </p:spPr>
      </p:pic>
      <p:pic>
        <p:nvPicPr>
          <p:cNvPr descr="C:\Users\usuario\Desktop\guia sola.jpg" id="537" name="Google Shape;537;p53"/>
          <p:cNvPicPr preferRelativeResize="0"/>
          <p:nvPr/>
        </p:nvPicPr>
        <p:blipFill rotWithShape="1">
          <a:blip r:embed="rId11">
            <a:alphaModFix/>
          </a:blip>
          <a:srcRect b="0" l="0" r="0" t="0"/>
          <a:stretch/>
        </p:blipFill>
        <p:spPr>
          <a:xfrm>
            <a:off x="9347501" y="2211066"/>
            <a:ext cx="808202" cy="1888322"/>
          </a:xfrm>
          <a:prstGeom prst="rect">
            <a:avLst/>
          </a:prstGeom>
          <a:noFill/>
          <a:ln>
            <a:noFill/>
          </a:ln>
        </p:spPr>
      </p:pic>
      <p:sp>
        <p:nvSpPr>
          <p:cNvPr id="538" name="Google Shape;538;p53"/>
          <p:cNvSpPr txBox="1"/>
          <p:nvPr/>
        </p:nvSpPr>
        <p:spPr>
          <a:xfrm>
            <a:off x="248425" y="952375"/>
            <a:ext cx="99072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a:t>
            </a:r>
            <a:r>
              <a:rPr lang="es-ES" sz="1600">
                <a:solidFill>
                  <a:schemeClr val="dk1"/>
                </a:solidFill>
                <a:latin typeface="Quattrocento Sans"/>
                <a:ea typeface="Quattrocento Sans"/>
                <a:cs typeface="Quattrocento Sans"/>
                <a:sym typeface="Quattrocento Sans"/>
              </a:rPr>
              <a:t> </a:t>
            </a:r>
            <a:r>
              <a:rPr b="1" lang="es-ES" sz="1600">
                <a:solidFill>
                  <a:schemeClr val="dk1"/>
                </a:solidFill>
                <a:latin typeface="Quattrocento Sans"/>
                <a:ea typeface="Quattrocento Sans"/>
                <a:cs typeface="Quattrocento Sans"/>
                <a:sym typeface="Quattrocento Sans"/>
              </a:rPr>
              <a:t>tiempo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a:t>
            </a:r>
            <a:r>
              <a:rPr lang="es-ES" sz="1600">
                <a:solidFill>
                  <a:schemeClr val="dk1"/>
                </a:solidFill>
                <a:latin typeface="Quattrocento Sans"/>
                <a:ea typeface="Quattrocento Sans"/>
                <a:cs typeface="Quattrocento Sans"/>
                <a:sym typeface="Quattrocento Sans"/>
              </a:rPr>
              <a:t>valorado</a:t>
            </a:r>
            <a:r>
              <a:rPr lang="es-ES" sz="1600">
                <a:solidFill>
                  <a:schemeClr val="dk1"/>
                </a:solidFill>
                <a:latin typeface="Quattrocento Sans"/>
                <a:ea typeface="Quattrocento Sans"/>
                <a:cs typeface="Quattrocento Sans"/>
                <a:sym typeface="Quattrocento Sans"/>
              </a:rPr>
              <a:t> por </a:t>
            </a:r>
            <a:r>
              <a:rPr b="1" lang="es-ES" sz="1600">
                <a:solidFill>
                  <a:schemeClr val="dk1"/>
                </a:solidFill>
                <a:latin typeface="Quattrocento Sans"/>
                <a:ea typeface="Quattrocento Sans"/>
                <a:cs typeface="Quattrocento Sans"/>
                <a:sym typeface="Quattrocento Sans"/>
              </a:rPr>
              <a:t>19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(95% de la muestra). Obtuvo un </a:t>
            </a:r>
            <a:r>
              <a:rPr b="1" lang="es-ES" sz="1600">
                <a:solidFill>
                  <a:schemeClr val="dk1"/>
                </a:solidFill>
                <a:latin typeface="Quattrocento Sans"/>
                <a:ea typeface="Quattrocento Sans"/>
                <a:cs typeface="Quattrocento Sans"/>
                <a:sym typeface="Quattrocento Sans"/>
              </a:rPr>
              <a:t>84</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iluminación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(95% de la muestra). Obtuvo un </a:t>
            </a:r>
            <a:r>
              <a:rPr b="1" lang="es-ES" sz="1600">
                <a:solidFill>
                  <a:schemeClr val="dk1"/>
                </a:solidFill>
                <a:latin typeface="Quattrocento Sans"/>
                <a:ea typeface="Quattrocento Sans"/>
                <a:cs typeface="Quattrocento Sans"/>
                <a:sym typeface="Quattrocento Sans"/>
              </a:rPr>
              <a:t>79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(95% de la muestra). Obtuvo un </a:t>
            </a:r>
            <a:r>
              <a:rPr b="1" lang="es-ES" sz="1600">
                <a:solidFill>
                  <a:schemeClr val="dk1"/>
                </a:solidFill>
                <a:latin typeface="Quattrocento Sans"/>
                <a:ea typeface="Quattrocento Sans"/>
                <a:cs typeface="Quattrocento Sans"/>
                <a:sym typeface="Quattrocento Sans"/>
              </a:rPr>
              <a:t>79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18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(90% de la muestra). Obtuvo un </a:t>
            </a:r>
            <a:r>
              <a:rPr b="1" lang="es-ES" sz="1600">
                <a:solidFill>
                  <a:schemeClr val="dk1"/>
                </a:solidFill>
                <a:latin typeface="Quattrocento Sans"/>
                <a:ea typeface="Quattrocento Sans"/>
                <a:cs typeface="Quattrocento Sans"/>
                <a:sym typeface="Quattrocento Sans"/>
              </a:rPr>
              <a:t>67%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44" name="Google Shape;544;p54"/>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545" name="Google Shape;545;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546" name="Google Shape;546;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5"/>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553" name="Google Shape;553;p55"/>
          <p:cNvSpPr txBox="1"/>
          <p:nvPr/>
        </p:nvSpPr>
        <p:spPr>
          <a:xfrm>
            <a:off x="222853" y="670273"/>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700">
                <a:solidFill>
                  <a:schemeClr val="dk1"/>
                </a:solidFill>
                <a:latin typeface="Calibri"/>
                <a:ea typeface="Calibri"/>
                <a:cs typeface="Calibri"/>
                <a:sym typeface="Calibri"/>
              </a:rPr>
              <a:t>La mayoría de clientes no realizan comentarios en las preguntas abiertas, </a:t>
            </a:r>
            <a:r>
              <a:rPr b="1" lang="es-ES" sz="1700">
                <a:solidFill>
                  <a:schemeClr val="dk1"/>
                </a:solidFill>
                <a:latin typeface="Calibri"/>
                <a:ea typeface="Calibri"/>
                <a:cs typeface="Calibri"/>
                <a:sym typeface="Calibri"/>
              </a:rPr>
              <a:t>67</a:t>
            </a:r>
            <a:r>
              <a:rPr b="1" lang="es-ES" sz="1700">
                <a:solidFill>
                  <a:schemeClr val="dk1"/>
                </a:solidFill>
                <a:latin typeface="Calibri"/>
                <a:ea typeface="Calibri"/>
                <a:cs typeface="Calibri"/>
                <a:sym typeface="Calibri"/>
              </a:rPr>
              <a:t> de 882</a:t>
            </a:r>
            <a:r>
              <a:rPr lang="es-ES" sz="1700">
                <a:solidFill>
                  <a:schemeClr val="dk1"/>
                </a:solidFill>
                <a:latin typeface="Calibri"/>
                <a:ea typeface="Calibri"/>
                <a:cs typeface="Calibri"/>
                <a:sym typeface="Calibri"/>
              </a:rPr>
              <a:t> (un 7.6% de los mismos), en conjunto se obtienen </a:t>
            </a:r>
            <a:r>
              <a:rPr b="1" lang="es-ES" sz="1700">
                <a:solidFill>
                  <a:schemeClr val="dk1"/>
                </a:solidFill>
                <a:latin typeface="Calibri"/>
                <a:ea typeface="Calibri"/>
                <a:cs typeface="Calibri"/>
                <a:sym typeface="Calibri"/>
              </a:rPr>
              <a:t>90</a:t>
            </a:r>
            <a:r>
              <a:rPr b="1" lang="es-ES" sz="1700">
                <a:solidFill>
                  <a:schemeClr val="dk1"/>
                </a:solidFill>
                <a:latin typeface="Calibri"/>
                <a:ea typeface="Calibri"/>
                <a:cs typeface="Calibri"/>
                <a:sym typeface="Calibri"/>
              </a:rPr>
              <a:t> menciones</a:t>
            </a:r>
            <a:r>
              <a:rPr lang="es-ES" sz="1700">
                <a:solidFill>
                  <a:schemeClr val="dk1"/>
                </a:solidFill>
                <a:latin typeface="Calibri"/>
                <a:ea typeface="Calibri"/>
                <a:cs typeface="Calibri"/>
                <a:sym typeface="Calibri"/>
              </a:rPr>
              <a:t>. El centro donde más muestra se recoge es Mirador del Río (50 clientes/63 aportaciones). En general (teniendo en cuenta todos los centros) la queja más frecuente es el  </a:t>
            </a:r>
            <a:r>
              <a:rPr b="1" lang="es-ES" sz="1700">
                <a:solidFill>
                  <a:schemeClr val="dk1"/>
                </a:solidFill>
                <a:latin typeface="Calibri"/>
                <a:ea typeface="Calibri"/>
                <a:cs typeface="Calibri"/>
                <a:sym typeface="Calibri"/>
              </a:rPr>
              <a:t>precio-devolución de importe </a:t>
            </a:r>
            <a:r>
              <a:rPr lang="es-ES" sz="1700">
                <a:solidFill>
                  <a:schemeClr val="dk1"/>
                </a:solidFill>
                <a:latin typeface="Calibri"/>
                <a:ea typeface="Calibri"/>
                <a:cs typeface="Calibri"/>
                <a:sym typeface="Calibri"/>
              </a:rPr>
              <a:t>(disconformidad con la tarifa…)</a:t>
            </a:r>
            <a:r>
              <a:rPr b="1" lang="es-ES" sz="1700">
                <a:solidFill>
                  <a:schemeClr val="dk1"/>
                </a:solidFill>
                <a:latin typeface="Calibri"/>
                <a:ea typeface="Calibri"/>
                <a:cs typeface="Calibri"/>
                <a:sym typeface="Calibri"/>
              </a:rPr>
              <a:t> con 23 menciones, </a:t>
            </a:r>
            <a:r>
              <a:rPr lang="es-ES" sz="1700">
                <a:solidFill>
                  <a:schemeClr val="dk1"/>
                </a:solidFill>
                <a:latin typeface="Calibri"/>
                <a:ea typeface="Calibri"/>
                <a:cs typeface="Calibri"/>
                <a:sym typeface="Calibri"/>
              </a:rPr>
              <a:t>seguido de l</a:t>
            </a:r>
            <a:r>
              <a:rPr lang="es-ES" sz="1700">
                <a:solidFill>
                  <a:schemeClr val="dk1"/>
                </a:solidFill>
                <a:latin typeface="Calibri"/>
                <a:ea typeface="Calibri"/>
                <a:cs typeface="Calibri"/>
                <a:sym typeface="Calibri"/>
              </a:rPr>
              <a:t>a falta de</a:t>
            </a:r>
            <a:r>
              <a:rPr b="1" lang="es-ES" sz="1700">
                <a:solidFill>
                  <a:schemeClr val="dk1"/>
                </a:solidFill>
                <a:latin typeface="Calibri"/>
                <a:ea typeface="Calibri"/>
                <a:cs typeface="Calibri"/>
                <a:sym typeface="Calibri"/>
              </a:rPr>
              <a:t> información-idioma </a:t>
            </a:r>
            <a:r>
              <a:rPr lang="es-ES" sz="1700">
                <a:solidFill>
                  <a:schemeClr val="dk1"/>
                </a:solidFill>
                <a:latin typeface="Calibri"/>
                <a:ea typeface="Calibri"/>
                <a:cs typeface="Calibri"/>
                <a:sym typeface="Calibri"/>
              </a:rPr>
              <a:t>(información en inglés, uso de audioguías…)</a:t>
            </a:r>
            <a:r>
              <a:rPr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con </a:t>
            </a:r>
            <a:r>
              <a:rPr b="1" lang="es-ES" sz="1700">
                <a:solidFill>
                  <a:schemeClr val="dk1"/>
                </a:solidFill>
                <a:latin typeface="Calibri"/>
                <a:ea typeface="Calibri"/>
                <a:cs typeface="Calibri"/>
                <a:sym typeface="Calibri"/>
              </a:rPr>
              <a:t>18</a:t>
            </a:r>
            <a:r>
              <a:rPr b="1" lang="es-ES" sz="1700">
                <a:solidFill>
                  <a:schemeClr val="dk1"/>
                </a:solidFill>
                <a:latin typeface="Calibri"/>
                <a:ea typeface="Calibri"/>
                <a:cs typeface="Calibri"/>
                <a:sym typeface="Calibri"/>
              </a:rPr>
              <a:t> menciones</a:t>
            </a:r>
            <a:r>
              <a:rPr lang="es-ES" sz="1700">
                <a:solidFill>
                  <a:schemeClr val="dk1"/>
                </a:solidFill>
                <a:latin typeface="Calibri"/>
                <a:ea typeface="Calibri"/>
                <a:cs typeface="Calibri"/>
                <a:sym typeface="Calibri"/>
              </a:rPr>
              <a:t>.</a:t>
            </a:r>
            <a:r>
              <a:rPr b="1"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El tercer aspecto más mencionado es el relativo a </a:t>
            </a:r>
            <a:r>
              <a:rPr b="1" lang="es-ES" sz="1700">
                <a:solidFill>
                  <a:schemeClr val="dk1"/>
                </a:solidFill>
                <a:latin typeface="Calibri"/>
                <a:ea typeface="Calibri"/>
                <a:cs typeface="Calibri"/>
                <a:sym typeface="Calibri"/>
              </a:rPr>
              <a:t>propuestas de valor</a:t>
            </a:r>
            <a:r>
              <a:rPr lang="es-ES" sz="1700">
                <a:solidFill>
                  <a:schemeClr val="dk1"/>
                </a:solidFill>
                <a:latin typeface="Calibri"/>
                <a:ea typeface="Calibri"/>
                <a:cs typeface="Calibri"/>
                <a:sym typeface="Calibri"/>
              </a:rPr>
              <a:t> con 17 menciones: </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rPr b="1" lang="es-ES" sz="1700">
                <a:solidFill>
                  <a:schemeClr val="dk1"/>
                </a:solidFill>
                <a:latin typeface="Calibri"/>
                <a:ea typeface="Calibri"/>
                <a:cs typeface="Calibri"/>
                <a:sym typeface="Calibri"/>
              </a:rPr>
              <a:t>MR</a:t>
            </a:r>
            <a:r>
              <a:rPr lang="es-ES" sz="1700">
                <a:solidFill>
                  <a:schemeClr val="dk1"/>
                </a:solidFill>
                <a:latin typeface="Calibri"/>
                <a:ea typeface="Calibri"/>
                <a:cs typeface="Calibri"/>
                <a:sym typeface="Calibri"/>
              </a:rPr>
              <a:t>, hablan de mejorar la decoración con plantas, de aumentar número de mesas, de mejorar la oferta gastronómica (también de incluir alimentos sin gluten), de cambiar al personal de la barra entre otros.</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rPr b="1" lang="es-ES" sz="1700">
                <a:solidFill>
                  <a:schemeClr val="dk1"/>
                </a:solidFill>
                <a:latin typeface="Calibri"/>
                <a:ea typeface="Calibri"/>
                <a:cs typeface="Calibri"/>
                <a:sym typeface="Calibri"/>
              </a:rPr>
              <a:t>JC</a:t>
            </a:r>
            <a:r>
              <a:rPr lang="es-ES" sz="1700">
                <a:solidFill>
                  <a:schemeClr val="dk1"/>
                </a:solidFill>
                <a:latin typeface="Calibri"/>
                <a:ea typeface="Calibri"/>
                <a:cs typeface="Calibri"/>
                <a:sym typeface="Calibri"/>
              </a:rPr>
              <a:t>, proponen audioguías, más información, decorar la entrada entro otros poco relevantes.</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rPr b="1" lang="es-ES" sz="1700">
                <a:solidFill>
                  <a:schemeClr val="dk1"/>
                </a:solidFill>
                <a:latin typeface="Calibri"/>
                <a:ea typeface="Calibri"/>
                <a:cs typeface="Calibri"/>
                <a:sym typeface="Calibri"/>
              </a:rPr>
              <a:t>MF</a:t>
            </a:r>
            <a:r>
              <a:rPr lang="es-ES" sz="1700">
                <a:solidFill>
                  <a:schemeClr val="dk1"/>
                </a:solidFill>
                <a:latin typeface="Calibri"/>
                <a:ea typeface="Calibri"/>
                <a:cs typeface="Calibri"/>
                <a:sym typeface="Calibri"/>
              </a:rPr>
              <a:t>, un comentario que solicita poner más “plantas”.</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rPr b="1" lang="es-ES" sz="1700">
                <a:solidFill>
                  <a:schemeClr val="dk1"/>
                </a:solidFill>
                <a:latin typeface="Calibri"/>
                <a:ea typeface="Calibri"/>
                <a:cs typeface="Calibri"/>
                <a:sym typeface="Calibri"/>
              </a:rPr>
              <a:t>MIAC</a:t>
            </a:r>
            <a:r>
              <a:rPr lang="es-ES" sz="1700">
                <a:solidFill>
                  <a:schemeClr val="dk1"/>
                </a:solidFill>
                <a:latin typeface="Calibri"/>
                <a:ea typeface="Calibri"/>
                <a:cs typeface="Calibri"/>
                <a:sym typeface="Calibri"/>
              </a:rPr>
              <a:t>, un comentario sugiere que deben haber audioguías.</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5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55" name="Google Shape;555;p55" title="Gráfico"/>
          <p:cNvPicPr preferRelativeResize="0"/>
          <p:nvPr/>
        </p:nvPicPr>
        <p:blipFill>
          <a:blip r:embed="rId3">
            <a:alphaModFix/>
          </a:blip>
          <a:stretch>
            <a:fillRect/>
          </a:stretch>
        </p:blipFill>
        <p:spPr>
          <a:xfrm>
            <a:off x="5634350" y="2942725"/>
            <a:ext cx="4981050" cy="3079925"/>
          </a:xfrm>
          <a:prstGeom prst="rect">
            <a:avLst/>
          </a:prstGeom>
          <a:noFill/>
          <a:ln>
            <a:noFill/>
          </a:ln>
        </p:spPr>
      </p:pic>
      <p:sp>
        <p:nvSpPr>
          <p:cNvPr id="556" name="Google Shape;556;p55"/>
          <p:cNvSpPr txBox="1"/>
          <p:nvPr/>
        </p:nvSpPr>
        <p:spPr>
          <a:xfrm>
            <a:off x="851850" y="3664150"/>
            <a:ext cx="4059600" cy="11616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Clr>
                <a:schemeClr val="dk1"/>
              </a:buClr>
              <a:buFont typeface="Arial"/>
              <a:buNone/>
            </a:pPr>
            <a:r>
              <a:rPr lang="es-ES" sz="1700">
                <a:solidFill>
                  <a:schemeClr val="dk1"/>
                </a:solidFill>
                <a:latin typeface="Calibri"/>
                <a:ea typeface="Calibri"/>
                <a:cs typeface="Calibri"/>
                <a:sym typeface="Calibri"/>
              </a:rPr>
              <a:t>Tener en cuenta que de este estudio se han eliminado los comentarios tipo “burla” donde no se exponía ningún comentario de valor.</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6"/>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(total menciones)</a:t>
            </a:r>
            <a:endParaRPr b="1" i="0" sz="3200" u="none" cap="none" strike="noStrike">
              <a:solidFill>
                <a:srgbClr val="003794"/>
              </a:solidFill>
              <a:latin typeface="Quattrocento Sans"/>
              <a:ea typeface="Quattrocento Sans"/>
              <a:cs typeface="Quattrocento Sans"/>
              <a:sym typeface="Quattrocento Sans"/>
            </a:endParaRPr>
          </a:p>
        </p:txBody>
      </p:sp>
      <p:sp>
        <p:nvSpPr>
          <p:cNvPr id="563" name="Google Shape;563;p56"/>
          <p:cNvSpPr txBox="1"/>
          <p:nvPr/>
        </p:nvSpPr>
        <p:spPr>
          <a:xfrm>
            <a:off x="328491" y="7655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5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65" name="Google Shape;565;p56" title="Gráfico"/>
          <p:cNvPicPr preferRelativeResize="0"/>
          <p:nvPr/>
        </p:nvPicPr>
        <p:blipFill>
          <a:blip r:embed="rId3">
            <a:alphaModFix/>
          </a:blip>
          <a:stretch>
            <a:fillRect/>
          </a:stretch>
        </p:blipFill>
        <p:spPr>
          <a:xfrm>
            <a:off x="1542950" y="970388"/>
            <a:ext cx="8302525" cy="5118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7"/>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72" name="Google Shape;572;p57"/>
          <p:cNvSpPr txBox="1"/>
          <p:nvPr/>
        </p:nvSpPr>
        <p:spPr>
          <a:xfrm>
            <a:off x="320975" y="765600"/>
            <a:ext cx="116211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73" name="Google Shape;573;p5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74" name="Google Shape;574;p57" title="Gráfico"/>
          <p:cNvPicPr preferRelativeResize="0"/>
          <p:nvPr/>
        </p:nvPicPr>
        <p:blipFill>
          <a:blip r:embed="rId3">
            <a:alphaModFix/>
          </a:blip>
          <a:stretch>
            <a:fillRect/>
          </a:stretch>
        </p:blipFill>
        <p:spPr>
          <a:xfrm>
            <a:off x="394150" y="1765875"/>
            <a:ext cx="5912499" cy="3647768"/>
          </a:xfrm>
          <a:prstGeom prst="rect">
            <a:avLst/>
          </a:prstGeom>
          <a:noFill/>
          <a:ln>
            <a:noFill/>
          </a:ln>
        </p:spPr>
      </p:pic>
      <p:pic>
        <p:nvPicPr>
          <p:cNvPr id="575" name="Google Shape;575;p57" title="Gráfico"/>
          <p:cNvPicPr preferRelativeResize="0"/>
          <p:nvPr/>
        </p:nvPicPr>
        <p:blipFill>
          <a:blip r:embed="rId4">
            <a:alphaModFix/>
          </a:blip>
          <a:stretch>
            <a:fillRect/>
          </a:stretch>
        </p:blipFill>
        <p:spPr>
          <a:xfrm>
            <a:off x="6184550" y="1813686"/>
            <a:ext cx="5757526" cy="35521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58"/>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82" name="Google Shape;582;p58"/>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83" name="Google Shape;583;p5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84" name="Google Shape;584;p58" title="Gráfico"/>
          <p:cNvPicPr preferRelativeResize="0"/>
          <p:nvPr/>
        </p:nvPicPr>
        <p:blipFill>
          <a:blip r:embed="rId3">
            <a:alphaModFix/>
          </a:blip>
          <a:stretch>
            <a:fillRect/>
          </a:stretch>
        </p:blipFill>
        <p:spPr>
          <a:xfrm>
            <a:off x="6370675" y="1974250"/>
            <a:ext cx="5485300" cy="3384199"/>
          </a:xfrm>
          <a:prstGeom prst="rect">
            <a:avLst/>
          </a:prstGeom>
          <a:noFill/>
          <a:ln>
            <a:noFill/>
          </a:ln>
        </p:spPr>
      </p:pic>
      <p:pic>
        <p:nvPicPr>
          <p:cNvPr id="585" name="Google Shape;585;p58" title="Gráfico"/>
          <p:cNvPicPr preferRelativeResize="0"/>
          <p:nvPr/>
        </p:nvPicPr>
        <p:blipFill>
          <a:blip r:embed="rId4">
            <a:alphaModFix/>
          </a:blip>
          <a:stretch>
            <a:fillRect/>
          </a:stretch>
        </p:blipFill>
        <p:spPr>
          <a:xfrm>
            <a:off x="762600" y="2138500"/>
            <a:ext cx="5298726" cy="3269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9"/>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92" name="Google Shape;592;p59"/>
          <p:cNvSpPr txBox="1"/>
          <p:nvPr/>
        </p:nvSpPr>
        <p:spPr>
          <a:xfrm>
            <a:off x="320975" y="765600"/>
            <a:ext cx="116211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93" name="Google Shape;593;p5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94" name="Google Shape;594;p59" title="Gráfico"/>
          <p:cNvPicPr preferRelativeResize="0"/>
          <p:nvPr/>
        </p:nvPicPr>
        <p:blipFill>
          <a:blip r:embed="rId3">
            <a:alphaModFix/>
          </a:blip>
          <a:stretch>
            <a:fillRect/>
          </a:stretch>
        </p:blipFill>
        <p:spPr>
          <a:xfrm>
            <a:off x="411650" y="1813675"/>
            <a:ext cx="5577274" cy="3440944"/>
          </a:xfrm>
          <a:prstGeom prst="rect">
            <a:avLst/>
          </a:prstGeom>
          <a:noFill/>
          <a:ln>
            <a:noFill/>
          </a:ln>
        </p:spPr>
      </p:pic>
      <p:pic>
        <p:nvPicPr>
          <p:cNvPr id="595" name="Google Shape;595;p59" title="Gráfico"/>
          <p:cNvPicPr preferRelativeResize="0"/>
          <p:nvPr/>
        </p:nvPicPr>
        <p:blipFill>
          <a:blip r:embed="rId4">
            <a:alphaModFix/>
          </a:blip>
          <a:stretch>
            <a:fillRect/>
          </a:stretch>
        </p:blipFill>
        <p:spPr>
          <a:xfrm>
            <a:off x="6096000" y="1983364"/>
            <a:ext cx="5846076" cy="36067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descr="Resultado de imagen de iconos compras" id="304" name="Google Shape;304;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5" name="Google Shape;305;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6" name="Google Shape;306;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7" name="Google Shape;307;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visitantes…….………………………………………….....………14</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Recomendaciones…………………………………………………….19</a:t>
            </a:r>
            <a:endParaRPr/>
          </a:p>
        </p:txBody>
      </p:sp>
      <p:sp>
        <p:nvSpPr>
          <p:cNvPr id="308" name="Google Shape;308;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0"/>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601" name="Google Shape;601;p60"/>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602" name="Google Shape;602;p60"/>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603" name="Google Shape;603;p6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0" name="Google Shape;610;p61"/>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1" name="Google Shape;611;p61"/>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2" name="Google Shape;612;p61"/>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disminuye</a:t>
            </a:r>
            <a:r>
              <a:rPr lang="es-ES" sz="1900">
                <a:latin typeface="Calibri"/>
                <a:ea typeface="Calibri"/>
                <a:cs typeface="Calibri"/>
                <a:sym typeface="Calibri"/>
              </a:rPr>
              <a:t> </a:t>
            </a:r>
            <a:r>
              <a:rPr lang="es-ES" sz="1900">
                <a:latin typeface="Calibri"/>
                <a:ea typeface="Calibri"/>
                <a:cs typeface="Calibri"/>
                <a:sym typeface="Calibri"/>
              </a:rPr>
              <a:t>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3" name="Google Shape;613;p61"/>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4" name="Google Shape;614;p61" title="Gráfico"/>
          <p:cNvPicPr preferRelativeResize="0"/>
          <p:nvPr/>
        </p:nvPicPr>
        <p:blipFill>
          <a:blip r:embed="rId3">
            <a:alphaModFix/>
          </a:blip>
          <a:stretch>
            <a:fillRect/>
          </a:stretch>
        </p:blipFill>
        <p:spPr>
          <a:xfrm>
            <a:off x="836950" y="2483926"/>
            <a:ext cx="4305749" cy="2666916"/>
          </a:xfrm>
          <a:prstGeom prst="rect">
            <a:avLst/>
          </a:prstGeom>
          <a:noFill/>
          <a:ln>
            <a:noFill/>
          </a:ln>
        </p:spPr>
      </p:pic>
      <p:sp>
        <p:nvSpPr>
          <p:cNvPr id="615" name="Google Shape;615;p61"/>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Las </a:t>
            </a:r>
            <a:r>
              <a:rPr b="1" lang="es-ES" sz="1900">
                <a:latin typeface="Calibri"/>
                <a:ea typeface="Calibri"/>
                <a:cs typeface="Calibri"/>
                <a:sym typeface="Calibri"/>
              </a:rPr>
              <a:t>expectativas disminuyen</a:t>
            </a:r>
            <a:r>
              <a:rPr lang="es-ES" sz="1900">
                <a:latin typeface="Calibri"/>
                <a:ea typeface="Calibri"/>
                <a:cs typeface="Calibri"/>
                <a:sym typeface="Calibri"/>
              </a:rPr>
              <a:t> respecto al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también baja.</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16" name="Google Shape;616;p61" title="Gráfico"/>
          <p:cNvPicPr preferRelativeResize="0"/>
          <p:nvPr/>
        </p:nvPicPr>
        <p:blipFill>
          <a:blip r:embed="rId4">
            <a:alphaModFix/>
          </a:blip>
          <a:stretch>
            <a:fillRect/>
          </a:stretch>
        </p:blipFill>
        <p:spPr>
          <a:xfrm>
            <a:off x="6143950" y="1838388"/>
            <a:ext cx="4758594" cy="291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62"/>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23" name="Google Shape;623;p62"/>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4" name="Google Shape;624;p62"/>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5" name="Google Shape;625;p62"/>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Propuesta de Valor</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6" name="Google Shape;626;p62"/>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7" name="Google Shape;627;p62"/>
          <p:cNvSpPr txBox="1"/>
          <p:nvPr/>
        </p:nvSpPr>
        <p:spPr>
          <a:xfrm>
            <a:off x="5914275" y="1239300"/>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8" name="Google Shape;628;p62"/>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629" name="Google Shape;629;p62" title="Gráfico"/>
          <p:cNvPicPr preferRelativeResize="0"/>
          <p:nvPr/>
        </p:nvPicPr>
        <p:blipFill>
          <a:blip r:embed="rId3">
            <a:alphaModFix/>
          </a:blip>
          <a:stretch>
            <a:fillRect/>
          </a:stretch>
        </p:blipFill>
        <p:spPr>
          <a:xfrm>
            <a:off x="734387" y="2415400"/>
            <a:ext cx="4676374" cy="2896473"/>
          </a:xfrm>
          <a:prstGeom prst="rect">
            <a:avLst/>
          </a:prstGeom>
          <a:noFill/>
          <a:ln>
            <a:noFill/>
          </a:ln>
        </p:spPr>
      </p:pic>
      <p:pic>
        <p:nvPicPr>
          <p:cNvPr id="630" name="Google Shape;630;p62" title="Gráfico"/>
          <p:cNvPicPr preferRelativeResize="0"/>
          <p:nvPr/>
        </p:nvPicPr>
        <p:blipFill>
          <a:blip r:embed="rId4">
            <a:alphaModFix/>
          </a:blip>
          <a:stretch>
            <a:fillRect/>
          </a:stretch>
        </p:blipFill>
        <p:spPr>
          <a:xfrm>
            <a:off x="6052312" y="2631375"/>
            <a:ext cx="4758225" cy="2947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3"/>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37" name="Google Shape;637;p63"/>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38" name="Google Shape;638;p63"/>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39" name="Google Shape;639;p63"/>
          <p:cNvSpPr txBox="1"/>
          <p:nvPr/>
        </p:nvSpPr>
        <p:spPr>
          <a:xfrm>
            <a:off x="1265250" y="6072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40" name="Google Shape;640;p63"/>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41" name="Google Shape;641;p63" title="Gráfico"/>
          <p:cNvPicPr preferRelativeResize="0"/>
          <p:nvPr/>
        </p:nvPicPr>
        <p:blipFill>
          <a:blip r:embed="rId3">
            <a:alphaModFix/>
          </a:blip>
          <a:stretch>
            <a:fillRect/>
          </a:stretch>
        </p:blipFill>
        <p:spPr>
          <a:xfrm>
            <a:off x="2230013" y="1442501"/>
            <a:ext cx="7379874" cy="45618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4"/>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48" name="Google Shape;648;p64"/>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9" name="Google Shape;649;p64"/>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0" name="Google Shape;650;p64"/>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51" name="Google Shape;651;p64"/>
          <p:cNvSpPr txBox="1"/>
          <p:nvPr/>
        </p:nvSpPr>
        <p:spPr>
          <a:xfrm>
            <a:off x="328500" y="722350"/>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 en otros servicios</a:t>
            </a:r>
            <a:r>
              <a:rPr lang="es-ES" sz="1900">
                <a:latin typeface="Calibri"/>
                <a:ea typeface="Calibri"/>
                <a:cs typeface="Calibri"/>
                <a:sym typeface="Calibri"/>
              </a:rPr>
              <a:t>, se extraen estos datos por centro:</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sz="1900">
              <a:latin typeface="Calibri"/>
              <a:ea typeface="Calibri"/>
              <a:cs typeface="Calibri"/>
              <a:sym typeface="Calibri"/>
            </a:endParaRPr>
          </a:p>
        </p:txBody>
      </p:sp>
      <p:sp>
        <p:nvSpPr>
          <p:cNvPr id="652" name="Google Shape;652;p64"/>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3" name="Google Shape;653;p64"/>
          <p:cNvSpPr txBox="1"/>
          <p:nvPr/>
        </p:nvSpPr>
        <p:spPr>
          <a:xfrm>
            <a:off x="674500"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Montañas del Fuego</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54" name="Google Shape;654;p64"/>
          <p:cNvSpPr txBox="1"/>
          <p:nvPr/>
        </p:nvSpPr>
        <p:spPr>
          <a:xfrm>
            <a:off x="5763825"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Castillo de San José</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rPr lang="es-ES" sz="1900">
                <a:solidFill>
                  <a:schemeClr val="dk1"/>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55" name="Google Shape;655;p64" title="Gráfico"/>
          <p:cNvPicPr preferRelativeResize="0"/>
          <p:nvPr/>
        </p:nvPicPr>
        <p:blipFill>
          <a:blip r:embed="rId3">
            <a:alphaModFix/>
          </a:blip>
          <a:stretch>
            <a:fillRect/>
          </a:stretch>
        </p:blipFill>
        <p:spPr>
          <a:xfrm>
            <a:off x="751750" y="2448029"/>
            <a:ext cx="4655701" cy="2877912"/>
          </a:xfrm>
          <a:prstGeom prst="rect">
            <a:avLst/>
          </a:prstGeom>
          <a:noFill/>
          <a:ln>
            <a:noFill/>
          </a:ln>
        </p:spPr>
      </p:pic>
      <p:pic>
        <p:nvPicPr>
          <p:cNvPr id="656" name="Google Shape;656;p64" title="Gráfico"/>
          <p:cNvPicPr preferRelativeResize="0"/>
          <p:nvPr/>
        </p:nvPicPr>
        <p:blipFill>
          <a:blip r:embed="rId4">
            <a:alphaModFix/>
          </a:blip>
          <a:stretch>
            <a:fillRect/>
          </a:stretch>
        </p:blipFill>
        <p:spPr>
          <a:xfrm>
            <a:off x="5803125" y="2535338"/>
            <a:ext cx="4562125" cy="27913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63" name="Google Shape;663;p6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4" name="Google Shape;664;p6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5" name="Google Shape;665;p6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66" name="Google Shape;666;p65"/>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7" name="Google Shape;667;p65"/>
          <p:cNvSpPr txBox="1"/>
          <p:nvPr/>
        </p:nvSpPr>
        <p:spPr>
          <a:xfrm>
            <a:off x="1167475" y="1013950"/>
            <a:ext cx="8613300" cy="5507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Cueva de Los Verdes</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68" name="Google Shape;668;p65" title="Gráfico"/>
          <p:cNvPicPr preferRelativeResize="0"/>
          <p:nvPr/>
        </p:nvPicPr>
        <p:blipFill>
          <a:blip r:embed="rId3">
            <a:alphaModFix/>
          </a:blip>
          <a:stretch>
            <a:fillRect/>
          </a:stretch>
        </p:blipFill>
        <p:spPr>
          <a:xfrm>
            <a:off x="2066650" y="1963824"/>
            <a:ext cx="6914151" cy="4275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75" name="Google Shape;675;p6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6" name="Google Shape;676;p6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7" name="Google Shape;677;p66"/>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78" name="Google Shape;678;p66"/>
          <p:cNvSpPr txBox="1"/>
          <p:nvPr/>
        </p:nvSpPr>
        <p:spPr>
          <a:xfrm>
            <a:off x="328500" y="722350"/>
            <a:ext cx="11535000" cy="5699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Las </a:t>
            </a:r>
            <a:r>
              <a:rPr b="1" lang="es-ES" sz="1900">
                <a:latin typeface="Calibri"/>
                <a:ea typeface="Calibri"/>
                <a:cs typeface="Calibri"/>
                <a:sym typeface="Calibri"/>
              </a:rPr>
              <a:t>aportaciones de visitantes</a:t>
            </a:r>
            <a:r>
              <a:rPr lang="es-ES" sz="1900">
                <a:latin typeface="Calibri"/>
                <a:ea typeface="Calibri"/>
                <a:cs typeface="Calibri"/>
                <a:sym typeface="Calibri"/>
              </a:rPr>
              <a:t> se mantienen relativamente en cuanto a cantidad y temas trasladados:</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Total clientes/total menciones</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79" name="Google Shape;679;p66"/>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80" name="Google Shape;680;p66" title="Gráfico"/>
          <p:cNvPicPr preferRelativeResize="0"/>
          <p:nvPr/>
        </p:nvPicPr>
        <p:blipFill>
          <a:blip r:embed="rId3">
            <a:alphaModFix/>
          </a:blip>
          <a:stretch>
            <a:fillRect/>
          </a:stretch>
        </p:blipFill>
        <p:spPr>
          <a:xfrm>
            <a:off x="624125" y="1842488"/>
            <a:ext cx="5143674" cy="3180511"/>
          </a:xfrm>
          <a:prstGeom prst="rect">
            <a:avLst/>
          </a:prstGeom>
          <a:noFill/>
          <a:ln>
            <a:noFill/>
          </a:ln>
        </p:spPr>
      </p:pic>
      <p:pic>
        <p:nvPicPr>
          <p:cNvPr id="681" name="Google Shape;681;p66" title="Gráfico"/>
          <p:cNvPicPr preferRelativeResize="0"/>
          <p:nvPr/>
        </p:nvPicPr>
        <p:blipFill>
          <a:blip r:embed="rId4">
            <a:alphaModFix/>
          </a:blip>
          <a:stretch>
            <a:fillRect/>
          </a:stretch>
        </p:blipFill>
        <p:spPr>
          <a:xfrm>
            <a:off x="5718625" y="2604550"/>
            <a:ext cx="5736726" cy="3547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6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88" name="Google Shape;688;p6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89" name="Google Shape;689;p6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90" name="Google Shape;690;p67"/>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91" name="Google Shape;691;p67"/>
          <p:cNvSpPr txBox="1"/>
          <p:nvPr/>
        </p:nvSpPr>
        <p:spPr>
          <a:xfrm>
            <a:off x="328500" y="722350"/>
            <a:ext cx="11535000" cy="5785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Temática de las aportaciones</a:t>
            </a:r>
            <a:r>
              <a:rPr lang="es-ES" sz="1900">
                <a:latin typeface="Calibri"/>
                <a:ea typeface="Calibri"/>
                <a:cs typeface="Calibri"/>
                <a:sym typeface="Calibri"/>
              </a:rPr>
              <a:t>, en el global (5 principales):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92" name="Google Shape;692;p67"/>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93" name="Google Shape;693;p67" title="Gráfico"/>
          <p:cNvPicPr preferRelativeResize="0"/>
          <p:nvPr/>
        </p:nvPicPr>
        <p:blipFill>
          <a:blip r:embed="rId3">
            <a:alphaModFix/>
          </a:blip>
          <a:stretch>
            <a:fillRect/>
          </a:stretch>
        </p:blipFill>
        <p:spPr>
          <a:xfrm>
            <a:off x="2047625" y="1370225"/>
            <a:ext cx="8096749" cy="501545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700" name="Google Shape;700;p6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701" name="Google Shape;701;p6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702" name="Google Shape;702;p68"/>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703" name="Google Shape;703;p68"/>
          <p:cNvSpPr txBox="1"/>
          <p:nvPr/>
        </p:nvSpPr>
        <p:spPr>
          <a:xfrm>
            <a:off x="328500" y="722350"/>
            <a:ext cx="11535000" cy="5727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Para este trimestre se ha obtenido </a:t>
            </a:r>
            <a:r>
              <a:rPr b="1" lang="es-ES" sz="1900">
                <a:latin typeface="Calibri"/>
                <a:ea typeface="Calibri"/>
                <a:cs typeface="Calibri"/>
                <a:sym typeface="Calibri"/>
              </a:rPr>
              <a:t>muestra representativa en el global de la red CACT y en Mirador del Río</a:t>
            </a:r>
            <a:r>
              <a:rPr lang="es-ES" sz="1900">
                <a:latin typeface="Calibri"/>
                <a:ea typeface="Calibri"/>
                <a:cs typeface="Calibri"/>
                <a:sym typeface="Calibri"/>
              </a:rPr>
              <a:t>.</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Se considera oportuno tener en cuenta </a:t>
            </a:r>
            <a:r>
              <a:rPr lang="es-ES" sz="1900">
                <a:latin typeface="Calibri"/>
                <a:ea typeface="Calibri"/>
                <a:cs typeface="Calibri"/>
                <a:sym typeface="Calibri"/>
              </a:rPr>
              <a:t>sólo</a:t>
            </a:r>
            <a:r>
              <a:rPr lang="es-ES" sz="1900">
                <a:latin typeface="Calibri"/>
                <a:ea typeface="Calibri"/>
                <a:cs typeface="Calibri"/>
                <a:sym typeface="Calibri"/>
              </a:rPr>
              <a:t> los centros con muestra representativa para tomar decisiones al respecto o en </a:t>
            </a:r>
            <a:r>
              <a:rPr lang="es-ES" sz="1900">
                <a:latin typeface="Calibri"/>
                <a:ea typeface="Calibri"/>
                <a:cs typeface="Calibri"/>
                <a:sym typeface="Calibri"/>
              </a:rPr>
              <a:t>cualquier</a:t>
            </a:r>
            <a:r>
              <a:rPr lang="es-ES" sz="1900">
                <a:latin typeface="Calibri"/>
                <a:ea typeface="Calibri"/>
                <a:cs typeface="Calibri"/>
                <a:sym typeface="Calibri"/>
              </a:rPr>
              <a:t> caso mejorar aquellas cuestiones de fácil solución.</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En general, los datos se mantienen en la línea del histórico. Uno de los aspectos</a:t>
            </a:r>
            <a:r>
              <a:rPr b="1" lang="es-ES" sz="1900">
                <a:latin typeface="Calibri"/>
                <a:ea typeface="Calibri"/>
                <a:cs typeface="Calibri"/>
                <a:sym typeface="Calibri"/>
              </a:rPr>
              <a:t> peor valorados sigue siendo la información que se recibe (58% de menciones positivas)</a:t>
            </a:r>
            <a:r>
              <a:rPr lang="es-ES" sz="1900">
                <a:latin typeface="Calibri"/>
                <a:ea typeface="Calibri"/>
                <a:cs typeface="Calibri"/>
                <a:sym typeface="Calibri"/>
              </a:rPr>
              <a:t>, pudiéndose </a:t>
            </a:r>
            <a:r>
              <a:rPr lang="es-ES" sz="1900">
                <a:latin typeface="Calibri"/>
                <a:ea typeface="Calibri"/>
                <a:cs typeface="Calibri"/>
                <a:sym typeface="Calibri"/>
              </a:rPr>
              <a:t>referir tanto</a:t>
            </a:r>
            <a:r>
              <a:rPr lang="es-ES" sz="1900">
                <a:latin typeface="Calibri"/>
                <a:ea typeface="Calibri"/>
                <a:cs typeface="Calibri"/>
                <a:sym typeface="Calibri"/>
              </a:rPr>
              <a:t> a la cartelería, información verbal, indicaciones, idiomas etc.</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Se recomienda </a:t>
            </a:r>
            <a:r>
              <a:rPr b="1" lang="es-ES" sz="1900">
                <a:latin typeface="Calibri"/>
                <a:ea typeface="Calibri"/>
                <a:cs typeface="Calibri"/>
                <a:sym typeface="Calibri"/>
              </a:rPr>
              <a:t>seguir trabajando en la mejora de la participación en la encuesta</a:t>
            </a:r>
            <a:r>
              <a:rPr lang="es-ES" sz="1900">
                <a:latin typeface="Calibri"/>
                <a:ea typeface="Calibri"/>
                <a:cs typeface="Calibri"/>
                <a:sym typeface="Calibri"/>
              </a:rPr>
              <a:t> para aquellos centros en los que no se consigue </a:t>
            </a:r>
            <a:r>
              <a:rPr lang="es-ES" sz="1900">
                <a:latin typeface="Calibri"/>
                <a:ea typeface="Calibri"/>
                <a:cs typeface="Calibri"/>
                <a:sym typeface="Calibri"/>
              </a:rPr>
              <a:t>representatividad.</a:t>
            </a:r>
            <a:endParaRPr b="1" sz="1900">
              <a:solidFill>
                <a:srgbClr val="4A86E8"/>
              </a:solidFill>
              <a:latin typeface="Calibri"/>
              <a:ea typeface="Calibri"/>
              <a:cs typeface="Calibri"/>
              <a:sym typeface="Calibri"/>
            </a:endParaRPr>
          </a:p>
        </p:txBody>
      </p:sp>
      <p:sp>
        <p:nvSpPr>
          <p:cNvPr id="704" name="Google Shape;704;p68"/>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4" name="Shape 314"/>
        <p:cNvGrpSpPr/>
        <p:nvPr/>
      </p:nvGrpSpPr>
      <p:grpSpPr>
        <a:xfrm>
          <a:off x="0" y="0"/>
          <a:ext cx="0" cy="0"/>
          <a:chOff x="0" y="0"/>
          <a:chExt cx="0" cy="0"/>
        </a:xfrm>
      </p:grpSpPr>
      <p:sp>
        <p:nvSpPr>
          <p:cNvPr id="315" name="Google Shape;315;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6" name="Google Shape;316;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7" name="Google Shape;317;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8" name="Google Shape;318;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9" name="Google Shape;319;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21" name="Google Shape;321;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3" name="Google Shape;323;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4" name="Google Shape;324;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6" name="Google Shape;326;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7" name="Google Shape;327;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8" name="Google Shape;328;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9" name="Google Shape;329;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a:t>
            </a:r>
            <a:r>
              <a:rPr b="1" lang="es-ES" sz="1900">
                <a:solidFill>
                  <a:srgbClr val="0070C0"/>
                </a:solidFill>
                <a:latin typeface="Quattrocento Sans"/>
                <a:ea typeface="Quattrocento Sans"/>
                <a:cs typeface="Quattrocento Sans"/>
                <a:sym typeface="Quattrocento Sans"/>
              </a:rPr>
              <a:t>04 </a:t>
            </a:r>
            <a:r>
              <a:rPr b="1" i="0" lang="es-ES" sz="1900" u="none" cap="none" strike="noStrike">
                <a:solidFill>
                  <a:srgbClr val="0070C0"/>
                </a:solidFill>
                <a:latin typeface="Quattrocento Sans"/>
                <a:ea typeface="Quattrocento Sans"/>
                <a:cs typeface="Quattrocento Sans"/>
                <a:sym typeface="Quattrocento Sans"/>
              </a:rPr>
              <a:t>al  3</a:t>
            </a:r>
            <a:r>
              <a:rPr b="1" lang="es-ES" sz="1900">
                <a:solidFill>
                  <a:srgbClr val="0070C0"/>
                </a:solidFill>
                <a:latin typeface="Quattrocento Sans"/>
                <a:ea typeface="Quattrocento Sans"/>
                <a:cs typeface="Quattrocento Sans"/>
                <a:sym typeface="Quattrocento Sans"/>
              </a:rPr>
              <a:t>0</a:t>
            </a:r>
            <a:r>
              <a:rPr b="1" i="0" lang="es-ES" sz="1900" u="none" cap="none" strike="noStrike">
                <a:solidFill>
                  <a:srgbClr val="0070C0"/>
                </a:solidFill>
                <a:latin typeface="Quattrocento Sans"/>
                <a:ea typeface="Quattrocento Sans"/>
                <a:cs typeface="Quattrocento Sans"/>
                <a:sym typeface="Quattrocento Sans"/>
              </a:rPr>
              <a:t>/</a:t>
            </a:r>
            <a:r>
              <a:rPr b="1" lang="es-ES" sz="1900">
                <a:solidFill>
                  <a:srgbClr val="0070C0"/>
                </a:solidFill>
                <a:latin typeface="Quattrocento Sans"/>
                <a:ea typeface="Quattrocento Sans"/>
                <a:cs typeface="Quattrocento Sans"/>
                <a:sym typeface="Quattrocento Sans"/>
              </a:rPr>
              <a:t>06</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23</a:t>
            </a:r>
            <a:endParaRPr/>
          </a:p>
        </p:txBody>
      </p:sp>
      <p:sp>
        <p:nvSpPr>
          <p:cNvPr id="330" name="Google Shape;330;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p:nvPr/>
        </p:nvSpPr>
        <p:spPr>
          <a:xfrm>
            <a:off x="1393294" y="5302192"/>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882</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2" name="Google Shape;332;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3" name="Google Shape;333;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4" name="Google Shape;334;p43"/>
          <p:cNvSpPr/>
          <p:nvPr/>
        </p:nvSpPr>
        <p:spPr>
          <a:xfrm>
            <a:off x="1441170" y="443981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00FF"/>
                </a:solidFill>
                <a:latin typeface="Quattrocento Sans"/>
                <a:ea typeface="Quattrocento Sans"/>
                <a:cs typeface="Quattrocento Sans"/>
                <a:sym typeface="Quattrocento Sans"/>
              </a:rPr>
              <a:t>∓ </a:t>
            </a:r>
            <a:r>
              <a:rPr b="1" lang="es-ES" sz="1200">
                <a:solidFill>
                  <a:srgbClr val="0000FF"/>
                </a:solidFill>
                <a:latin typeface="Quattrocento Sans"/>
                <a:ea typeface="Quattrocento Sans"/>
                <a:cs typeface="Quattrocento Sans"/>
                <a:sym typeface="Quattrocento Sans"/>
              </a:rPr>
              <a:t>3.3</a:t>
            </a:r>
            <a:r>
              <a:rPr b="1" i="0" lang="es-ES" sz="1200" u="none" cap="none" strike="noStrike">
                <a:solidFill>
                  <a:srgbClr val="0000FF"/>
                </a:solidFill>
                <a:latin typeface="Quattrocento Sans"/>
                <a:ea typeface="Quattrocento Sans"/>
                <a:cs typeface="Quattrocento Sans"/>
                <a:sym typeface="Quattrocento Sans"/>
              </a:rPr>
              <a:t>%  NC 95%</a:t>
            </a:r>
            <a:endParaRPr>
              <a:solidFill>
                <a:srgbClr val="0000FF"/>
              </a:solidFill>
            </a:endParaRPr>
          </a:p>
        </p:txBody>
      </p:sp>
      <p:grpSp>
        <p:nvGrpSpPr>
          <p:cNvPr id="335" name="Google Shape;335;p43"/>
          <p:cNvGrpSpPr/>
          <p:nvPr/>
        </p:nvGrpSpPr>
        <p:grpSpPr>
          <a:xfrm>
            <a:off x="2993695" y="3840013"/>
            <a:ext cx="7618328" cy="2123975"/>
            <a:chOff x="4093438" y="3717505"/>
            <a:chExt cx="7618328" cy="2123975"/>
          </a:xfrm>
        </p:grpSpPr>
        <p:sp>
          <p:nvSpPr>
            <p:cNvPr id="336" name="Google Shape;336;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43</a:t>
              </a:r>
              <a:endParaRPr b="1" i="0" sz="2100" u="none" cap="none" strike="noStrike">
                <a:solidFill>
                  <a:srgbClr val="0070C0"/>
                </a:solidFill>
                <a:latin typeface="Quattrocento Sans"/>
                <a:ea typeface="Quattrocento Sans"/>
                <a:cs typeface="Quattrocento Sans"/>
                <a:sym typeface="Quattrocento Sans"/>
              </a:endParaRPr>
            </a:p>
          </p:txBody>
        </p:sp>
        <p:sp>
          <p:nvSpPr>
            <p:cNvPr id="337" name="Google Shape;337;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8</a:t>
              </a:r>
              <a:endParaRPr b="1" i="0" sz="2100" u="none" cap="none" strike="noStrike">
                <a:solidFill>
                  <a:srgbClr val="0070C0"/>
                </a:solidFill>
                <a:latin typeface="Quattrocento Sans"/>
                <a:ea typeface="Quattrocento Sans"/>
                <a:cs typeface="Quattrocento Sans"/>
                <a:sym typeface="Quattrocento Sans"/>
              </a:endParaRPr>
            </a:p>
          </p:txBody>
        </p:sp>
        <p:sp>
          <p:nvSpPr>
            <p:cNvPr id="338" name="Google Shape;338;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34.6</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9" name="Google Shape;339;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41" name="Google Shape;341;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2" name="Google Shape;342;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91</a:t>
              </a:r>
              <a:endParaRPr b="1" i="0" sz="2100" u="none" cap="none" strike="noStrike">
                <a:solidFill>
                  <a:srgbClr val="0070C0"/>
                </a:solidFill>
                <a:latin typeface="Quattrocento Sans"/>
                <a:ea typeface="Quattrocento Sans"/>
                <a:cs typeface="Quattrocento Sans"/>
                <a:sym typeface="Quattrocento Sans"/>
              </a:endParaRPr>
            </a:p>
          </p:txBody>
        </p:sp>
        <p:sp>
          <p:nvSpPr>
            <p:cNvPr id="343" name="Google Shape;343;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4" name="Google Shape;344;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15</a:t>
              </a:r>
              <a:endParaRPr b="1" i="0" sz="2100" u="none" cap="none" strike="noStrike">
                <a:solidFill>
                  <a:srgbClr val="0070C0"/>
                </a:solidFill>
                <a:latin typeface="Quattrocento Sans"/>
                <a:ea typeface="Quattrocento Sans"/>
                <a:cs typeface="Quattrocento Sans"/>
                <a:sym typeface="Quattrocento Sans"/>
              </a:endParaRPr>
            </a:p>
          </p:txBody>
        </p:sp>
        <p:sp>
          <p:nvSpPr>
            <p:cNvPr id="345" name="Google Shape;345;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6" name="Google Shape;346;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21.9%</a:t>
              </a:r>
              <a:endParaRPr>
                <a:solidFill>
                  <a:srgbClr val="FF0000"/>
                </a:solidFill>
              </a:endParaRPr>
            </a:p>
          </p:txBody>
        </p:sp>
        <p:sp>
          <p:nvSpPr>
            <p:cNvPr id="347" name="Google Shape;347;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14.99</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8" name="Google Shape;348;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10.3%</a:t>
              </a:r>
              <a:endParaRPr/>
            </a:p>
          </p:txBody>
        </p:sp>
        <p:sp>
          <p:nvSpPr>
            <p:cNvPr id="349" name="Google Shape;349;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25.3</a:t>
              </a:r>
              <a:r>
                <a:rPr b="1" lang="es-ES" sz="1200">
                  <a:solidFill>
                    <a:srgbClr val="FF0000"/>
                  </a:solidFill>
                  <a:latin typeface="Quattrocento Sans"/>
                  <a:ea typeface="Quattrocento Sans"/>
                  <a:cs typeface="Quattrocento Sans"/>
                  <a:sym typeface="Quattrocento Sans"/>
                </a:rPr>
                <a:t>%</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50" name="Google Shape;350;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705</a:t>
              </a:r>
              <a:endParaRPr b="1" sz="2100">
                <a:solidFill>
                  <a:srgbClr val="0070C0"/>
                </a:solidFill>
                <a:latin typeface="Quattrocento Sans"/>
                <a:ea typeface="Quattrocento Sans"/>
                <a:cs typeface="Quattrocento Sans"/>
                <a:sym typeface="Quattrocento Sans"/>
              </a:endParaRPr>
            </a:p>
          </p:txBody>
        </p:sp>
        <p:sp>
          <p:nvSpPr>
            <p:cNvPr id="351" name="Google Shape;351;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2" name="Google Shape;352;p43"/>
            <p:cNvSpPr/>
            <p:nvPr/>
          </p:nvSpPr>
          <p:spPr>
            <a:xfrm>
              <a:off x="10646166" y="4509914"/>
              <a:ext cx="1065600" cy="611700"/>
            </a:xfrm>
            <a:prstGeom prst="roundRect">
              <a:avLst>
                <a:gd fmla="val 16667" name="adj"/>
              </a:avLst>
            </a:prstGeom>
            <a:solidFill>
              <a:srgbClr val="BFBFBF"/>
            </a:solidFill>
            <a:ln cap="flat" cmpd="sng" w="9525">
              <a:solidFill>
                <a:srgbClr val="0000F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lang="es-ES" sz="1200">
                  <a:solidFill>
                    <a:srgbClr val="0000FF"/>
                  </a:solidFill>
                  <a:latin typeface="Quattrocento Sans"/>
                  <a:ea typeface="Quattrocento Sans"/>
                  <a:cs typeface="Quattrocento Sans"/>
                  <a:sym typeface="Quattrocento Sans"/>
                </a:rPr>
                <a:t>∓ 3.68%</a:t>
              </a:r>
              <a:endParaRPr>
                <a:solidFill>
                  <a:srgbClr val="FF0000"/>
                </a:solidFill>
              </a:endParaRPr>
            </a:p>
          </p:txBody>
        </p:sp>
        <p:sp>
          <p:nvSpPr>
            <p:cNvPr id="353" name="Google Shape;353;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20</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9" name="Google Shape;359;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0" name="Google Shape;360;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1" name="Google Shape;361;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2" name="Google Shape;362;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44%</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58 %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3" name="Google Shape;363;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4" name="Google Shape;364;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5" name="Google Shape;365;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2" name="Google Shape;372;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3" name="Google Shape;373;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4" name="Google Shape;374;p45"/>
          <p:cNvGrpSpPr/>
          <p:nvPr/>
        </p:nvGrpSpPr>
        <p:grpSpPr>
          <a:xfrm>
            <a:off x="1743638" y="1411025"/>
            <a:ext cx="12006098" cy="1077158"/>
            <a:chOff x="-1653625" y="2867087"/>
            <a:chExt cx="13735383" cy="2913600"/>
          </a:xfrm>
        </p:grpSpPr>
        <p:sp>
          <p:nvSpPr>
            <p:cNvPr id="375" name="Google Shape;375;p45"/>
            <p:cNvSpPr txBox="1"/>
            <p:nvPr/>
          </p:nvSpPr>
          <p:spPr>
            <a:xfrm>
              <a:off x="-1653625" y="2867087"/>
              <a:ext cx="93453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63% de casos,</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6" name="Google Shape;376;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7" name="Google Shape;377;p45"/>
          <p:cNvSpPr/>
          <p:nvPr/>
        </p:nvSpPr>
        <p:spPr>
          <a:xfrm>
            <a:off x="2762388" y="1921525"/>
            <a:ext cx="10327800" cy="50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000">
                <a:solidFill>
                  <a:srgbClr val="00B0F0"/>
                </a:solidFill>
                <a:latin typeface="Calibri"/>
                <a:ea typeface="Calibri"/>
                <a:cs typeface="Calibri"/>
                <a:sym typeface="Calibri"/>
              </a:rPr>
              <a:t>( Cueva, Jameos,</a:t>
            </a:r>
            <a:r>
              <a:rPr b="1" lang="es-ES" sz="2000">
                <a:solidFill>
                  <a:srgbClr val="00B0F0"/>
                </a:solidFill>
                <a:latin typeface="Calibri"/>
                <a:ea typeface="Calibri"/>
                <a:cs typeface="Calibri"/>
                <a:sym typeface="Calibri"/>
              </a:rPr>
              <a:t> Jardín y Montañas superan la media CACT)</a:t>
            </a:r>
            <a:endParaRPr sz="2000">
              <a:solidFill>
                <a:schemeClr val="dk1"/>
              </a:solidFill>
              <a:latin typeface="Calibri"/>
              <a:ea typeface="Calibri"/>
              <a:cs typeface="Calibri"/>
              <a:sym typeface="Calibri"/>
            </a:endParaRPr>
          </a:p>
        </p:txBody>
      </p:sp>
      <p:pic>
        <p:nvPicPr>
          <p:cNvPr id="378" name="Google Shape;378;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4" name="Google Shape;384;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5" name="Google Shape;385;p46"/>
          <p:cNvGraphicFramePr/>
          <p:nvPr/>
        </p:nvGraphicFramePr>
        <p:xfrm>
          <a:off x="8210070" y="2076472"/>
          <a:ext cx="3000000" cy="3000000"/>
        </p:xfrm>
        <a:graphic>
          <a:graphicData uri="http://schemas.openxmlformats.org/drawingml/2006/table">
            <a:tbl>
              <a:tblPr>
                <a:noFill/>
                <a:tableStyleId>{695BB2B9-EB7A-4FD2-97F2-BC10FECEF38C}</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057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057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0575">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105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63%</a:t>
                      </a:r>
                      <a:endParaRPr sz="1000"/>
                    </a:p>
                  </a:txBody>
                  <a:tcPr marT="91425" marB="91425"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25%</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105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65%</a:t>
                      </a:r>
                      <a:endParaRPr sz="1000"/>
                    </a:p>
                  </a:txBody>
                  <a:tcPr marT="91425" marB="91425"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25%</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10%</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105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70%</a:t>
                      </a:r>
                      <a:endParaRPr sz="1000"/>
                    </a:p>
                  </a:txBody>
                  <a:tcPr marT="91425" marB="91425"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21%</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9%</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105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67%</a:t>
                      </a:r>
                      <a:endParaRPr sz="1000"/>
                    </a:p>
                  </a:txBody>
                  <a:tcPr marT="91425" marB="91425"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24%</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9%</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105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63%</a:t>
                      </a:r>
                      <a:endParaRPr sz="1000"/>
                    </a:p>
                  </a:txBody>
                  <a:tcPr marT="91425" marB="91425"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23%</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105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87%</a:t>
                      </a:r>
                      <a:endParaRPr sz="1000"/>
                    </a:p>
                  </a:txBody>
                  <a:tcPr marT="91425" marB="91425"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100">
                          <a:solidFill>
                            <a:schemeClr val="dk1"/>
                          </a:solidFill>
                        </a:rPr>
                        <a:t>CACT</a:t>
                      </a:r>
                      <a:endParaRPr b="1" sz="1100">
                        <a:solidFill>
                          <a:schemeClr val="dk1"/>
                        </a:solidFill>
                      </a:endParaRPr>
                    </a:p>
                  </a:txBody>
                  <a:tcPr marT="0" marB="0" marR="0" marL="0" anchor="ctr">
                    <a:lnL cap="flat" cmpd="sng" w="9525">
                      <a:solidFill>
                        <a:srgbClr val="000000">
                          <a:alpha val="0"/>
                        </a:srgbClr>
                      </a:solidFill>
                      <a:prstDash val="solid"/>
                      <a:round/>
                      <a:headEnd len="sm" w="sm" type="none"/>
                      <a:tailEnd len="sm" w="sm" type="none"/>
                    </a:lnL>
                    <a:lnR cap="flat" cmpd="sng" w="10575">
                      <a:solidFill>
                        <a:srgbClr val="CCCCCC"/>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65%</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23%</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tcPr>
                </a:tc>
              </a:tr>
            </a:tbl>
          </a:graphicData>
        </a:graphic>
      </p:graphicFrame>
      <p:sp>
        <p:nvSpPr>
          <p:cNvPr id="386" name="Google Shape;386;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a:t>
            </a:r>
            <a:r>
              <a:rPr lang="es-ES">
                <a:solidFill>
                  <a:srgbClr val="888888"/>
                </a:solidFill>
                <a:latin typeface="Quattrocento Sans"/>
                <a:ea typeface="Quattrocento Sans"/>
                <a:cs typeface="Quattrocento Sans"/>
                <a:sym typeface="Quattrocento Sans"/>
              </a:rPr>
              <a:t>Es el</a:t>
            </a:r>
            <a:r>
              <a:rPr b="0" i="0" lang="es-ES" sz="1400" u="none" cap="none" strike="noStrike">
                <a:solidFill>
                  <a:srgbClr val="888888"/>
                </a:solidFill>
                <a:latin typeface="Quattrocento Sans"/>
                <a:ea typeface="Quattrocento Sans"/>
                <a:cs typeface="Quattrocento Sans"/>
                <a:sym typeface="Quattrocento Sans"/>
              </a:rPr>
              <a:t>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7" name="Google Shape;387;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8" name="Google Shape;388;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800">
                <a:solidFill>
                  <a:srgbClr val="00B0F0"/>
                </a:solidFill>
                <a:latin typeface="Calibri"/>
                <a:ea typeface="Calibri"/>
                <a:cs typeface="Calibri"/>
                <a:sym typeface="Calibri"/>
              </a:rPr>
              <a:t>65</a:t>
            </a:r>
            <a:r>
              <a:rPr b="1" lang="es-ES" sz="28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4" name="Google Shape;394;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5" name="Google Shape;395;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6" name="Google Shape;396;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7" name="Google Shape;397;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8" name="Google Shape;398;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9" name="Google Shape;399;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400" name="Google Shape;400;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01" name="Google Shape;401;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2" name="Google Shape;402;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3" name="Google Shape;403;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4" name="Google Shape;404;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5" name="Google Shape;405;p47"/>
          <p:cNvGrpSpPr/>
          <p:nvPr/>
        </p:nvGrpSpPr>
        <p:grpSpPr>
          <a:xfrm>
            <a:off x="11014118" y="906945"/>
            <a:ext cx="855584" cy="765369"/>
            <a:chOff x="10708002" y="295397"/>
            <a:chExt cx="1271721" cy="1365789"/>
          </a:xfrm>
        </p:grpSpPr>
        <p:pic>
          <p:nvPicPr>
            <p:cNvPr id="406" name="Google Shape;406;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7" name="Google Shape;407;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8" name="Google Shape;408;p47"/>
          <p:cNvGrpSpPr/>
          <p:nvPr/>
        </p:nvGrpSpPr>
        <p:grpSpPr>
          <a:xfrm>
            <a:off x="10973371" y="2781722"/>
            <a:ext cx="810467" cy="711932"/>
            <a:chOff x="322748" y="5161581"/>
            <a:chExt cx="1033108" cy="1157295"/>
          </a:xfrm>
        </p:grpSpPr>
        <p:pic>
          <p:nvPicPr>
            <p:cNvPr id="409" name="Google Shape;409;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10" name="Google Shape;410;p47"/>
            <p:cNvGrpSpPr/>
            <p:nvPr/>
          </p:nvGrpSpPr>
          <p:grpSpPr>
            <a:xfrm>
              <a:off x="322748" y="5161581"/>
              <a:ext cx="1033108" cy="689927"/>
              <a:chOff x="322748" y="5161581"/>
              <a:chExt cx="1033108" cy="689927"/>
            </a:xfrm>
          </p:grpSpPr>
          <p:pic>
            <p:nvPicPr>
              <p:cNvPr id="411" name="Google Shape;411;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2" name="Google Shape;412;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3" name="Google Shape;413;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4" name="Google Shape;414;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5" name="Google Shape;415;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6" name="Google Shape;416;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7" name="Google Shape;417;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8" name="Google Shape;418;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9" name="Google Shape;419;p47"/>
          <p:cNvGrpSpPr/>
          <p:nvPr/>
        </p:nvGrpSpPr>
        <p:grpSpPr>
          <a:xfrm>
            <a:off x="10991754" y="4365897"/>
            <a:ext cx="1035431" cy="943247"/>
            <a:chOff x="12985607" y="5027210"/>
            <a:chExt cx="1223254" cy="1086123"/>
          </a:xfrm>
        </p:grpSpPr>
        <p:pic>
          <p:nvPicPr>
            <p:cNvPr descr="Resultado de imagen de icono queue" id="420" name="Google Shape;420;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21" name="Google Shape;421;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8" name="Google Shape;428;p48"/>
          <p:cNvSpPr txBox="1"/>
          <p:nvPr/>
        </p:nvSpPr>
        <p:spPr>
          <a:xfrm>
            <a:off x="330375" y="0"/>
            <a:ext cx="77931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lang="es-ES" sz="3200">
                <a:solidFill>
                  <a:srgbClr val="003794"/>
                </a:solidFill>
                <a:latin typeface="Quattrocento Sans"/>
                <a:ea typeface="Quattrocento Sans"/>
                <a:cs typeface="Quattrocento Sans"/>
                <a:sym typeface="Quattrocento Sans"/>
              </a:rPr>
              <a:t>🡪 PROPUESTA DE VALOR</a:t>
            </a:r>
            <a:endParaRPr b="1" sz="3200">
              <a:solidFill>
                <a:srgbClr val="003794"/>
              </a:solidFill>
              <a:latin typeface="Quattrocento Sans"/>
              <a:ea typeface="Quattrocento Sans"/>
              <a:cs typeface="Quattrocento Sans"/>
              <a:sym typeface="Quattrocento Sans"/>
            </a:endParaRPr>
          </a:p>
        </p:txBody>
      </p:sp>
      <p:sp>
        <p:nvSpPr>
          <p:cNvPr id="429" name="Google Shape;429;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b="1" i="0" sz="1600" u="none" cap="none" strike="noStrike">
              <a:solidFill>
                <a:srgbClr val="000000"/>
              </a:solidFill>
              <a:latin typeface="Quattrocento Sans"/>
              <a:ea typeface="Quattrocento Sans"/>
              <a:cs typeface="Quattrocento Sans"/>
              <a:sym typeface="Quattrocento Sans"/>
            </a:endParaRPr>
          </a:p>
        </p:txBody>
      </p:sp>
      <p:sp>
        <p:nvSpPr>
          <p:cNvPr id="430" name="Google Shape;430;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31" name="Google Shape;431;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2" name="Google Shape;432;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3" name="Google Shape;433;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4" name="Google Shape;434;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subiendo la media respecto al trimestre precedente. Con valores medios de </a:t>
            </a:r>
            <a:r>
              <a:rPr b="1" lang="es-ES" sz="2800">
                <a:solidFill>
                  <a:srgbClr val="00B0F0"/>
                </a:solidFill>
                <a:latin typeface="Calibri"/>
                <a:ea typeface="Calibri"/>
                <a:cs typeface="Calibri"/>
                <a:sym typeface="Calibri"/>
              </a:rPr>
              <a:t>92%</a:t>
            </a:r>
            <a:r>
              <a:rPr lang="es-ES" sz="2300">
                <a:solidFill>
                  <a:schemeClr val="dk1"/>
                </a:solidFill>
                <a:latin typeface="Quattrocento Sans"/>
                <a:ea typeface="Quattrocento Sans"/>
                <a:cs typeface="Quattrocento Sans"/>
                <a:sym typeface="Quattrocento Sans"/>
              </a:rPr>
              <a:t> y </a:t>
            </a:r>
            <a:r>
              <a:rPr b="1" lang="es-ES" sz="2800">
                <a:solidFill>
                  <a:srgbClr val="00B0F0"/>
                </a:solidFill>
                <a:latin typeface="Calibri"/>
                <a:ea typeface="Calibri"/>
                <a:cs typeface="Calibri"/>
                <a:sym typeface="Calibri"/>
              </a:rPr>
              <a:t>89%</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5" name="Google Shape;435;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6" name="Google Shape;436;p48" title="Gráfico"/>
          <p:cNvPicPr preferRelativeResize="0"/>
          <p:nvPr/>
        </p:nvPicPr>
        <p:blipFill>
          <a:blip r:embed="rId6">
            <a:alphaModFix/>
          </a:blip>
          <a:stretch>
            <a:fillRect/>
          </a:stretch>
        </p:blipFill>
        <p:spPr>
          <a:xfrm>
            <a:off x="1567075" y="1104725"/>
            <a:ext cx="4154800" cy="2709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2" name="Google Shape;442;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a:p>
        </p:txBody>
      </p:sp>
      <p:sp>
        <p:nvSpPr>
          <p:cNvPr id="443" name="Google Shape;443;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4" name="Google Shape;444;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5" name="Google Shape;445;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6" name="Google Shape;446;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7" name="Google Shape;447;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8" name="Google Shape;448;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9" name="Google Shape;449;p49"/>
          <p:cNvGrpSpPr/>
          <p:nvPr/>
        </p:nvGrpSpPr>
        <p:grpSpPr>
          <a:xfrm>
            <a:off x="271070" y="4221882"/>
            <a:ext cx="855584" cy="943903"/>
            <a:chOff x="2298508" y="6236042"/>
            <a:chExt cx="1271721" cy="1418477"/>
          </a:xfrm>
        </p:grpSpPr>
        <p:pic>
          <p:nvPicPr>
            <p:cNvPr id="450" name="Google Shape;450;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51" name="Google Shape;451;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2" name="Google Shape;452;p49"/>
          <p:cNvSpPr txBox="1"/>
          <p:nvPr/>
        </p:nvSpPr>
        <p:spPr>
          <a:xfrm>
            <a:off x="6180194" y="3458658"/>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a:t>
            </a:r>
            <a:r>
              <a:rPr b="1" lang="es-ES" sz="2800">
                <a:solidFill>
                  <a:srgbClr val="00B0F0"/>
                </a:solidFill>
                <a:latin typeface="Calibri"/>
                <a:ea typeface="Calibri"/>
                <a:cs typeface="Calibri"/>
                <a:sym typeface="Calibri"/>
              </a:rPr>
              <a:t> 93% y 94% </a:t>
            </a:r>
            <a:r>
              <a:rPr lang="es-ES" sz="2300">
                <a:solidFill>
                  <a:schemeClr val="dk1"/>
                </a:solidFill>
                <a:latin typeface="Quattrocento Sans"/>
                <a:ea typeface="Quattrocento Sans"/>
                <a:cs typeface="Quattrocento Sans"/>
                <a:sym typeface="Quattrocento Sans"/>
              </a:rPr>
              <a:t> respectivamente.</a:t>
            </a:r>
            <a:endParaRPr sz="23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algo  inferiores (</a:t>
            </a:r>
            <a:r>
              <a:rPr b="1" lang="es-ES" sz="2800">
                <a:solidFill>
                  <a:srgbClr val="00B0F0"/>
                </a:solidFill>
                <a:latin typeface="Calibri"/>
                <a:ea typeface="Calibri"/>
                <a:cs typeface="Calibri"/>
                <a:sym typeface="Calibri"/>
              </a:rPr>
              <a:t>86%</a:t>
            </a:r>
            <a:r>
              <a:rPr b="1" lang="es-ES" sz="2300">
                <a:solidFill>
                  <a:schemeClr val="dk1"/>
                </a:solidFill>
                <a:latin typeface="Quattrocento Sans"/>
                <a:ea typeface="Quattrocento Sans"/>
                <a:cs typeface="Quattrocento Sans"/>
                <a:sym typeface="Quattrocento Sans"/>
              </a:rPr>
              <a:t>).</a:t>
            </a:r>
            <a:endParaRPr b="1" i="0" sz="2000" u="none" cap="none" strike="noStrike">
              <a:solidFill>
                <a:schemeClr val="dk1"/>
              </a:solidFill>
              <a:latin typeface="Quattrocento Sans"/>
              <a:ea typeface="Quattrocento Sans"/>
              <a:cs typeface="Quattrocento Sans"/>
              <a:sym typeface="Quattrocento Sans"/>
            </a:endParaRPr>
          </a:p>
        </p:txBody>
      </p:sp>
      <p:pic>
        <p:nvPicPr>
          <p:cNvPr id="453" name="Google Shape;453;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4" name="Google Shape;454;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5" name="Google Shape;455;p49" title="Gráfico"/>
          <p:cNvPicPr preferRelativeResize="0"/>
          <p:nvPr/>
        </p:nvPicPr>
        <p:blipFill>
          <a:blip r:embed="rId9">
            <a:alphaModFix/>
          </a:blip>
          <a:stretch>
            <a:fillRect/>
          </a:stretch>
        </p:blipFill>
        <p:spPr>
          <a:xfrm>
            <a:off x="7392750" y="616075"/>
            <a:ext cx="4593524" cy="283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