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9575" cx="12190400"/>
  <p:notesSz cx="6808775" cy="9940925"/>
  <p:embeddedFontLst>
    <p:embeddedFont>
      <p:font typeface="Quattrocento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QuattrocentoSans-regular.fntdata"/><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QuattrocentoSans-italic.fntdata"/><Relationship Id="rId25" Type="http://schemas.openxmlformats.org/officeDocument/2006/relationships/font" Target="fonts/QuattrocentoSans-bold.fntdata"/><Relationship Id="rId27" Type="http://schemas.openxmlformats.org/officeDocument/2006/relationships/font" Target="fonts/Quattrocento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470" name="Google Shape;470;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494" name="Google Shape;494;p1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1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9" name="Google Shape;519;p1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540" name="Google Shape;540;p1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de425e8e7b_1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1de425e8e7b_1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1de425e8e7b_1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Modificado Q3_2020</a:t>
            </a:r>
            <a:endParaRPr/>
          </a:p>
          <a:p>
            <a:pPr indent="0" lvl="0" marL="0" rtl="0" algn="l">
              <a:spcBef>
                <a:spcPts val="0"/>
              </a:spcBef>
              <a:spcAft>
                <a:spcPts val="0"/>
              </a:spcAft>
              <a:buNone/>
            </a:pPr>
            <a:r>
              <a:t/>
            </a:r>
            <a:endParaRPr/>
          </a:p>
        </p:txBody>
      </p:sp>
      <p:sp>
        <p:nvSpPr>
          <p:cNvPr id="317" name="Google Shape;317;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8" name="Google Shape;318;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62" name="Google Shape;362;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76" name="Google Shape;376;p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VINCULADA Y ACTUALIZADA Q3_2020</a:t>
            </a:r>
            <a:endParaRPr/>
          </a:p>
          <a:p>
            <a:pPr indent="0" lvl="0" marL="0" rtl="0" algn="l">
              <a:spcBef>
                <a:spcPts val="0"/>
              </a:spcBef>
              <a:spcAft>
                <a:spcPts val="0"/>
              </a:spcAft>
              <a:buNone/>
            </a:pPr>
            <a:r>
              <a:rPr lang="es-ES"/>
              <a:t>10/11/2020 OJO CON LA TABLA DE LA DERECHA, LA ELIMINO TEMPORALMENTE</a:t>
            </a:r>
            <a:endParaRPr/>
          </a:p>
          <a:p>
            <a:pPr indent="0" lvl="0" marL="0" rtl="0" algn="l">
              <a:spcBef>
                <a:spcPts val="0"/>
              </a:spcBef>
              <a:spcAft>
                <a:spcPts val="0"/>
              </a:spcAft>
              <a:buClr>
                <a:schemeClr val="dk1"/>
              </a:buClr>
              <a:buFont typeface="Arial"/>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rPr lang="es-ES"/>
              <a:t>15/01/2020 A LA TABLA LE CAMBIO ORDEN POSITIVO NEUTRO NEGATIVO</a:t>
            </a:r>
            <a:endParaRPr/>
          </a:p>
        </p:txBody>
      </p:sp>
      <p:sp>
        <p:nvSpPr>
          <p:cNvPr id="388" name="Google Shape;38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a:p>
            <a:pPr indent="0" lvl="0" marL="0" rtl="0" algn="l">
              <a:spcBef>
                <a:spcPts val="0"/>
              </a:spcBef>
              <a:spcAft>
                <a:spcPts val="0"/>
              </a:spcAft>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1" name="Google Shape;401;p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Plantilla de tienda – seguramente versión anterior. URGENTE VER CON YAPCI. IMAGEN ARRIBA DE DIAPOSITIVA. BUSCAR LA ORIGINAL EN Q2, pero yo sólo la tengo disponible en pdf….</a:t>
            </a:r>
            <a:endParaRPr/>
          </a:p>
        </p:txBody>
      </p:sp>
      <p:sp>
        <p:nvSpPr>
          <p:cNvPr id="413" name="Google Shape;413;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SE ELIMINAN LOS ICONOS QUE DAN ERROR.</a:t>
            </a:r>
            <a:endParaRPr/>
          </a:p>
          <a:p>
            <a:pPr indent="0" lvl="0" marL="0" rtl="0" algn="l">
              <a:spcBef>
                <a:spcPts val="0"/>
              </a:spcBef>
              <a:spcAft>
                <a:spcPts val="0"/>
              </a:spcAft>
              <a:buNone/>
            </a:pPr>
            <a:r>
              <a:rPr lang="es-ES"/>
              <a:t>VINCULADOS Y ACTUALIZADOS Q3_2020</a:t>
            </a:r>
            <a:endParaRPr/>
          </a:p>
        </p:txBody>
      </p:sp>
      <p:sp>
        <p:nvSpPr>
          <p:cNvPr id="449" name="Google Shape;449;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03" name="Shape 103"/>
        <p:cNvGrpSpPr/>
        <p:nvPr/>
      </p:nvGrpSpPr>
      <p:grpSpPr>
        <a:xfrm>
          <a:off x="0" y="0"/>
          <a:ext cx="0" cy="0"/>
          <a:chOff x="0" y="0"/>
          <a:chExt cx="0" cy="0"/>
        </a:xfrm>
      </p:grpSpPr>
      <p:sp>
        <p:nvSpPr>
          <p:cNvPr id="104" name="Google Shape;104;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107" name="Shape 107"/>
        <p:cNvGrpSpPr/>
        <p:nvPr/>
      </p:nvGrpSpPr>
      <p:grpSpPr>
        <a:xfrm>
          <a:off x="0" y="0"/>
          <a:ext cx="0" cy="0"/>
          <a:chOff x="0" y="0"/>
          <a:chExt cx="0" cy="0"/>
        </a:xfrm>
      </p:grpSpPr>
      <p:sp>
        <p:nvSpPr>
          <p:cNvPr id="108" name="Google Shape;108;p15"/>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9" name="Google Shape;109;p15"/>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11" name="Google Shape;111;p15"/>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12" name="Shape 112"/>
        <p:cNvGrpSpPr/>
        <p:nvPr/>
      </p:nvGrpSpPr>
      <p:grpSpPr>
        <a:xfrm>
          <a:off x="0" y="0"/>
          <a:ext cx="0" cy="0"/>
          <a:chOff x="0" y="0"/>
          <a:chExt cx="0" cy="0"/>
        </a:xfrm>
      </p:grpSpPr>
      <p:sp>
        <p:nvSpPr>
          <p:cNvPr descr="C:\Users\jnsch\Desktop\O14ThemesHandoffs\WorkingFiles\FinalHanoff\Sketchbook\Cover.jpg" id="113" name="Google Shape;113;p16"/>
          <p:cNvSpPr/>
          <p:nvPr/>
        </p:nvSpPr>
        <p:spPr>
          <a:xfrm>
            <a:off x="0" y="0"/>
            <a:ext cx="12190413" cy="6859588"/>
          </a:xfrm>
          <a:prstGeom prst="rect">
            <a:avLst/>
          </a:prstGeom>
          <a:noFill/>
          <a:ln>
            <a:noFill/>
          </a:ln>
        </p:spPr>
      </p:sp>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119" name="Google Shape;119;p16"/>
          <p:cNvSpPr/>
          <p:nvPr/>
        </p:nvSpPr>
        <p:spPr>
          <a:xfrm rot="343346">
            <a:off x="3807775" y="2588442"/>
            <a:ext cx="7696443" cy="3851709"/>
          </a:xfrm>
          <a:prstGeom prst="rect">
            <a:avLst/>
          </a:prstGeom>
          <a:noFill/>
          <a:ln>
            <a:noFill/>
          </a:ln>
        </p:spPr>
      </p:sp>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125" name="Google Shape;125;p16"/>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823929" y="3923924"/>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168" name="Shape 168"/>
        <p:cNvGrpSpPr/>
        <p:nvPr/>
      </p:nvGrpSpPr>
      <p:grpSpPr>
        <a:xfrm>
          <a:off x="0" y="0"/>
          <a:ext cx="0" cy="0"/>
          <a:chOff x="0" y="0"/>
          <a:chExt cx="0" cy="0"/>
        </a:xfrm>
      </p:grpSpPr>
      <p:sp>
        <p:nvSpPr>
          <p:cNvPr descr="tape.png" id="169" name="Google Shape;169;p23"/>
          <p:cNvSpPr/>
          <p:nvPr/>
        </p:nvSpPr>
        <p:spPr>
          <a:xfrm>
            <a:off x="4165058" y="191250"/>
            <a:ext cx="3707917" cy="819340"/>
          </a:xfrm>
          <a:prstGeom prst="rect">
            <a:avLst/>
          </a:prstGeom>
          <a:noFill/>
          <a:ln>
            <a:noFill/>
          </a:ln>
        </p:spPr>
      </p:sp>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95" name="Shape 195"/>
        <p:cNvGrpSpPr/>
        <p:nvPr/>
      </p:nvGrpSpPr>
      <p:grpSpPr>
        <a:xfrm>
          <a:off x="0" y="0"/>
          <a:ext cx="0" cy="0"/>
          <a:chOff x="0" y="0"/>
          <a:chExt cx="0" cy="0"/>
        </a:xfrm>
      </p:grpSpPr>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99" name="Shape 199"/>
        <p:cNvGrpSpPr/>
        <p:nvPr/>
      </p:nvGrpSpPr>
      <p:grpSpPr>
        <a:xfrm>
          <a:off x="0" y="0"/>
          <a:ext cx="0" cy="0"/>
          <a:chOff x="0" y="0"/>
          <a:chExt cx="0" cy="0"/>
        </a:xfrm>
      </p:grpSpPr>
      <p:sp>
        <p:nvSpPr>
          <p:cNvPr descr="C:\Users\jnsch\Desktop\O14ThemesHandoffs\WorkingFiles\FinalHanoff\Sketchbook\Cover.jpg" id="200" name="Google Shape;200;p28"/>
          <p:cNvSpPr/>
          <p:nvPr/>
        </p:nvSpPr>
        <p:spPr>
          <a:xfrm>
            <a:off x="0" y="0"/>
            <a:ext cx="12190413" cy="6859588"/>
          </a:xfrm>
          <a:prstGeom prst="rect">
            <a:avLst/>
          </a:prstGeom>
          <a:noFill/>
          <a:ln>
            <a:noFill/>
          </a:ln>
        </p:spPr>
      </p:sp>
      <p:grpSp>
        <p:nvGrpSpPr>
          <p:cNvPr id="201" name="Google Shape;201;p28"/>
          <p:cNvGrpSpPr/>
          <p:nvPr/>
        </p:nvGrpSpPr>
        <p:grpSpPr>
          <a:xfrm rot="-1066324">
            <a:off x="823929" y="3923924"/>
            <a:ext cx="3344546" cy="2528073"/>
            <a:chOff x="494947" y="417279"/>
            <a:chExt cx="2417578" cy="2421351"/>
          </a:xfrm>
        </p:grpSpPr>
        <p:sp>
          <p:nvSpPr>
            <p:cNvPr id="202" name="Google Shape;202;p28"/>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3" name="Google Shape;203;p28"/>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4" name="Google Shape;204;p28"/>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205" name="Google Shape;205;p28"/>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206" name="Google Shape;206;p28"/>
          <p:cNvSpPr/>
          <p:nvPr/>
        </p:nvSpPr>
        <p:spPr>
          <a:xfrm rot="343346">
            <a:off x="3807775" y="2588442"/>
            <a:ext cx="7696443" cy="3851709"/>
          </a:xfrm>
          <a:prstGeom prst="rect">
            <a:avLst/>
          </a:prstGeom>
          <a:noFill/>
          <a:ln>
            <a:noFill/>
          </a:ln>
        </p:spPr>
      </p:sp>
      <p:sp>
        <p:nvSpPr>
          <p:cNvPr id="207" name="Google Shape;207;p28"/>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8"/>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09" name="Google Shape;209;p28"/>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8"/>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28"/>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212" name="Google Shape;212;p28"/>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213" name="Shape 213"/>
        <p:cNvGrpSpPr/>
        <p:nvPr/>
      </p:nvGrpSpPr>
      <p:grpSpPr>
        <a:xfrm>
          <a:off x="0" y="0"/>
          <a:ext cx="0" cy="0"/>
          <a:chOff x="0" y="0"/>
          <a:chExt cx="0" cy="0"/>
        </a:xfrm>
      </p:grpSpPr>
      <p:sp>
        <p:nvSpPr>
          <p:cNvPr id="214" name="Google Shape;214;p2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16" name="Google Shape;216;p2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219" name="Shape 219"/>
        <p:cNvGrpSpPr/>
        <p:nvPr/>
      </p:nvGrpSpPr>
      <p:grpSpPr>
        <a:xfrm>
          <a:off x="0" y="0"/>
          <a:ext cx="0" cy="0"/>
          <a:chOff x="0" y="0"/>
          <a:chExt cx="0" cy="0"/>
        </a:xfrm>
      </p:grpSpPr>
      <p:sp>
        <p:nvSpPr>
          <p:cNvPr id="220" name="Google Shape;220;p30"/>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2" name="Google Shape;222;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0" name="Google Shape;230;p31"/>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1" name="Google Shape;231;p31"/>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232" name="Shape 232"/>
        <p:cNvGrpSpPr/>
        <p:nvPr/>
      </p:nvGrpSpPr>
      <p:grpSpPr>
        <a:xfrm>
          <a:off x="0" y="0"/>
          <a:ext cx="0" cy="0"/>
          <a:chOff x="0" y="0"/>
          <a:chExt cx="0" cy="0"/>
        </a:xfrm>
      </p:grpSpPr>
      <p:sp>
        <p:nvSpPr>
          <p:cNvPr id="233" name="Google Shape;233;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32"/>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5" name="Google Shape;235;p32"/>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6" name="Google Shape;236;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2"/>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0" name="Google Shape;240;p32"/>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1" name="Google Shape;241;p32"/>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2" name="Google Shape;242;p32"/>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243" name="Shape 243"/>
        <p:cNvGrpSpPr/>
        <p:nvPr/>
      </p:nvGrpSpPr>
      <p:grpSpPr>
        <a:xfrm>
          <a:off x="0" y="0"/>
          <a:ext cx="0" cy="0"/>
          <a:chOff x="0" y="0"/>
          <a:chExt cx="0" cy="0"/>
        </a:xfrm>
      </p:grpSpPr>
      <p:sp>
        <p:nvSpPr>
          <p:cNvPr id="244" name="Google Shape;244;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248" name="Shape 248"/>
        <p:cNvGrpSpPr/>
        <p:nvPr/>
      </p:nvGrpSpPr>
      <p:grpSpPr>
        <a:xfrm>
          <a:off x="0" y="0"/>
          <a:ext cx="0" cy="0"/>
          <a:chOff x="0" y="0"/>
          <a:chExt cx="0" cy="0"/>
        </a:xfrm>
      </p:grpSpPr>
      <p:sp>
        <p:nvSpPr>
          <p:cNvPr id="249" name="Google Shape;249;p34"/>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1" name="Google Shape;251;p34"/>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2" name="Google Shape;252;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255" name="Shape 255"/>
        <p:cNvGrpSpPr/>
        <p:nvPr/>
      </p:nvGrpSpPr>
      <p:grpSpPr>
        <a:xfrm>
          <a:off x="0" y="0"/>
          <a:ext cx="0" cy="0"/>
          <a:chOff x="0" y="0"/>
          <a:chExt cx="0" cy="0"/>
        </a:xfrm>
      </p:grpSpPr>
      <p:sp>
        <p:nvSpPr>
          <p:cNvPr descr="tape.png" id="256" name="Google Shape;256;p35"/>
          <p:cNvSpPr/>
          <p:nvPr/>
        </p:nvSpPr>
        <p:spPr>
          <a:xfrm>
            <a:off x="4165058" y="191250"/>
            <a:ext cx="3707917" cy="819340"/>
          </a:xfrm>
          <a:prstGeom prst="rect">
            <a:avLst/>
          </a:prstGeom>
          <a:noFill/>
          <a:ln>
            <a:noFill/>
          </a:ln>
        </p:spPr>
      </p:sp>
      <p:sp>
        <p:nvSpPr>
          <p:cNvPr id="257" name="Google Shape;257;p35"/>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59" name="Google Shape;259;p35"/>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0" name="Google Shape;260;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263" name="Shape 263"/>
        <p:cNvGrpSpPr/>
        <p:nvPr/>
      </p:nvGrpSpPr>
      <p:grpSpPr>
        <a:xfrm>
          <a:off x="0" y="0"/>
          <a:ext cx="0" cy="0"/>
          <a:chOff x="0" y="0"/>
          <a:chExt cx="0" cy="0"/>
        </a:xfrm>
      </p:grpSpPr>
      <p:sp>
        <p:nvSpPr>
          <p:cNvPr id="264" name="Google Shape;264;p3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66" name="Google Shape;266;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269" name="Shape 269"/>
        <p:cNvGrpSpPr/>
        <p:nvPr/>
      </p:nvGrpSpPr>
      <p:grpSpPr>
        <a:xfrm>
          <a:off x="0" y="0"/>
          <a:ext cx="0" cy="0"/>
          <a:chOff x="0" y="0"/>
          <a:chExt cx="0" cy="0"/>
        </a:xfrm>
      </p:grpSpPr>
      <p:sp>
        <p:nvSpPr>
          <p:cNvPr id="270" name="Google Shape;270;p37"/>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2" name="Google Shape;272;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D9D9D9"/>
        </a:solidFill>
      </p:bgPr>
    </p:bg>
    <p:spTree>
      <p:nvGrpSpPr>
        <p:cNvPr id="275" name="Shape 275"/>
        <p:cNvGrpSpPr/>
        <p:nvPr/>
      </p:nvGrpSpPr>
      <p:grpSpPr>
        <a:xfrm>
          <a:off x="0" y="0"/>
          <a:ext cx="0" cy="0"/>
          <a:chOff x="0" y="0"/>
          <a:chExt cx="0" cy="0"/>
        </a:xfrm>
      </p:grpSpPr>
      <p:sp>
        <p:nvSpPr>
          <p:cNvPr descr="C:\Users\bastian.k\Desktop\Metall.jpg" id="276" name="Google Shape;276;p38"/>
          <p:cNvSpPr/>
          <p:nvPr/>
        </p:nvSpPr>
        <p:spPr>
          <a:xfrm>
            <a:off x="-34919" y="-22230"/>
            <a:ext cx="12190413" cy="6859588"/>
          </a:xfrm>
          <a:prstGeom prst="rect">
            <a:avLst/>
          </a:prstGeom>
          <a:noFill/>
          <a:ln>
            <a:noFill/>
          </a:ln>
        </p:spPr>
      </p:sp>
      <p:sp>
        <p:nvSpPr>
          <p:cNvPr id="277" name="Google Shape;277;p38"/>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78" name="Google Shape;278;p38"/>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279" name="Shape 279"/>
        <p:cNvGrpSpPr/>
        <p:nvPr/>
      </p:nvGrpSpPr>
      <p:grpSpPr>
        <a:xfrm>
          <a:off x="0" y="0"/>
          <a:ext cx="0" cy="0"/>
          <a:chOff x="0" y="0"/>
          <a:chExt cx="0" cy="0"/>
        </a:xfrm>
      </p:grpSpPr>
      <p:sp>
        <p:nvSpPr>
          <p:cNvPr id="280" name="Google Shape;280;p39"/>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1" name="Google Shape;281;p39"/>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39"/>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3" name="Google Shape;283;p39"/>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6" name="Shape 96"/>
        <p:cNvGrpSpPr/>
        <p:nvPr/>
      </p:nvGrpSpPr>
      <p:grpSpPr>
        <a:xfrm>
          <a:off x="0" y="0"/>
          <a:ext cx="0" cy="0"/>
          <a:chOff x="0" y="0"/>
          <a:chExt cx="0" cy="0"/>
        </a:xfrm>
      </p:grpSpPr>
      <p:sp>
        <p:nvSpPr>
          <p:cNvPr descr="Interior-Overlay.png" id="97" name="Google Shape;97;p13"/>
          <p:cNvSpPr/>
          <p:nvPr/>
        </p:nvSpPr>
        <p:spPr>
          <a:xfrm>
            <a:off x="0" y="0"/>
            <a:ext cx="12190413" cy="6859588"/>
          </a:xfrm>
          <a:prstGeom prst="rect">
            <a:avLst/>
          </a:prstGeom>
          <a:noFill/>
          <a:ln>
            <a:noFill/>
          </a:ln>
        </p:spPr>
      </p:sp>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88" name="Shape 188"/>
        <p:cNvGrpSpPr/>
        <p:nvPr/>
      </p:nvGrpSpPr>
      <p:grpSpPr>
        <a:xfrm>
          <a:off x="0" y="0"/>
          <a:ext cx="0" cy="0"/>
          <a:chOff x="0" y="0"/>
          <a:chExt cx="0" cy="0"/>
        </a:xfrm>
      </p:grpSpPr>
      <p:sp>
        <p:nvSpPr>
          <p:cNvPr descr="Interior-Overlay.png" id="189" name="Google Shape;189;p26"/>
          <p:cNvSpPr/>
          <p:nvPr/>
        </p:nvSpPr>
        <p:spPr>
          <a:xfrm>
            <a:off x="0" y="0"/>
            <a:ext cx="12190413" cy="6859588"/>
          </a:xfrm>
          <a:prstGeom prst="rect">
            <a:avLst/>
          </a:prstGeom>
          <a:noFill/>
          <a:ln>
            <a:noFill/>
          </a:ln>
        </p:spPr>
      </p:sp>
      <p:sp>
        <p:nvSpPr>
          <p:cNvPr id="190" name="Google Shape;190;p2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1" name="Google Shape;191;p26"/>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2" name="Google Shape;192;p2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3" name="Google Shape;193;p2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4" name="Google Shape;194;p2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5.png"/><Relationship Id="rId13" Type="http://schemas.openxmlformats.org/officeDocument/2006/relationships/image" Target="../media/image12.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4.png"/><Relationship Id="rId15" Type="http://schemas.openxmlformats.org/officeDocument/2006/relationships/image" Target="../media/image13.jpg"/><Relationship Id="rId14"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16.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60.png"/><Relationship Id="rId4" Type="http://schemas.openxmlformats.org/officeDocument/2006/relationships/image" Target="../media/image41.png"/><Relationship Id="rId5" Type="http://schemas.openxmlformats.org/officeDocument/2006/relationships/image" Target="../media/image49.png"/><Relationship Id="rId6" Type="http://schemas.openxmlformats.org/officeDocument/2006/relationships/image" Target="../media/image45.png"/><Relationship Id="rId7" Type="http://schemas.openxmlformats.org/officeDocument/2006/relationships/image" Target="../media/image52.png"/><Relationship Id="rId8" Type="http://schemas.openxmlformats.org/officeDocument/2006/relationships/image" Target="../media/image51.png"/></Relationships>
</file>

<file path=ppt/slides/_rels/slide11.xml.rels><?xml version="1.0" encoding="UTF-8" standalone="yes"?><Relationships xmlns="http://schemas.openxmlformats.org/package/2006/relationships"><Relationship Id="rId11" Type="http://schemas.openxmlformats.org/officeDocument/2006/relationships/image" Target="../media/image67.png"/><Relationship Id="rId10" Type="http://schemas.openxmlformats.org/officeDocument/2006/relationships/image" Target="../media/image66.png"/><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47.png"/><Relationship Id="rId4" Type="http://schemas.openxmlformats.org/officeDocument/2006/relationships/image" Target="../media/image53.png"/><Relationship Id="rId9" Type="http://schemas.openxmlformats.org/officeDocument/2006/relationships/image" Target="../media/image59.png"/><Relationship Id="rId5" Type="http://schemas.openxmlformats.org/officeDocument/2006/relationships/image" Target="../media/image56.png"/><Relationship Id="rId6" Type="http://schemas.openxmlformats.org/officeDocument/2006/relationships/image" Target="../media/image46.png"/><Relationship Id="rId7" Type="http://schemas.openxmlformats.org/officeDocument/2006/relationships/image" Target="../media/image48.png"/><Relationship Id="rId8"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62.png"/><Relationship Id="rId4" Type="http://schemas.openxmlformats.org/officeDocument/2006/relationships/image" Target="../media/image55.png"/><Relationship Id="rId5" Type="http://schemas.openxmlformats.org/officeDocument/2006/relationships/image" Target="../media/image71.png"/><Relationship Id="rId6" Type="http://schemas.openxmlformats.org/officeDocument/2006/relationships/image" Target="../media/image63.png"/><Relationship Id="rId7" Type="http://schemas.openxmlformats.org/officeDocument/2006/relationships/image" Target="../media/image68.png"/><Relationship Id="rId8" Type="http://schemas.openxmlformats.org/officeDocument/2006/relationships/image" Target="../media/image6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57.jpg"/><Relationship Id="rId4" Type="http://schemas.openxmlformats.org/officeDocument/2006/relationships/image" Target="../media/image58.png"/><Relationship Id="rId5" Type="http://schemas.openxmlformats.org/officeDocument/2006/relationships/image" Target="../media/image64.png"/><Relationship Id="rId6" Type="http://schemas.openxmlformats.org/officeDocument/2006/relationships/image" Target="../media/image72.png"/><Relationship Id="rId7" Type="http://schemas.openxmlformats.org/officeDocument/2006/relationships/image" Target="../media/image69.png"/><Relationship Id="rId8" Type="http://schemas.openxmlformats.org/officeDocument/2006/relationships/image" Target="../media/image7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31.png"/><Relationship Id="rId5"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2.png"/><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39.png"/><Relationship Id="rId9" Type="http://schemas.openxmlformats.org/officeDocument/2006/relationships/image" Target="../media/image38.png"/><Relationship Id="rId5" Type="http://schemas.openxmlformats.org/officeDocument/2006/relationships/image" Target="../media/image25.png"/><Relationship Id="rId6" Type="http://schemas.openxmlformats.org/officeDocument/2006/relationships/image" Target="../media/image33.png"/><Relationship Id="rId7" Type="http://schemas.openxmlformats.org/officeDocument/2006/relationships/image" Target="../media/image24.png"/><Relationship Id="rId8" Type="http://schemas.openxmlformats.org/officeDocument/2006/relationships/image" Target="../media/image35.png"/></Relationships>
</file>

<file path=ppt/slides/_rels/slide9.xml.rels><?xml version="1.0" encoding="UTF-8" standalone="yes"?><Relationships xmlns="http://schemas.openxmlformats.org/package/2006/relationships"><Relationship Id="rId10" Type="http://schemas.openxmlformats.org/officeDocument/2006/relationships/image" Target="../media/image50.png"/><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44.jpg"/><Relationship Id="rId9" Type="http://schemas.openxmlformats.org/officeDocument/2006/relationships/image" Target="../media/image54.png"/><Relationship Id="rId5" Type="http://schemas.openxmlformats.org/officeDocument/2006/relationships/image" Target="../media/image40.png"/><Relationship Id="rId6" Type="http://schemas.openxmlformats.org/officeDocument/2006/relationships/image" Target="../media/image34.png"/><Relationship Id="rId7" Type="http://schemas.openxmlformats.org/officeDocument/2006/relationships/image" Target="../media/image37.png"/><Relationship Id="rId8"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0"/>
          <p:cNvPicPr preferRelativeResize="0"/>
          <p:nvPr/>
        </p:nvPicPr>
        <p:blipFill rotWithShape="1">
          <a:blip r:embed="rId3">
            <a:alphaModFix/>
          </a:blip>
          <a:srcRect b="0" l="0" r="0" t="0"/>
          <a:stretch/>
        </p:blipFill>
        <p:spPr>
          <a:xfrm>
            <a:off x="11482" y="4296435"/>
            <a:ext cx="4017859" cy="2578300"/>
          </a:xfrm>
          <a:prstGeom prst="rect">
            <a:avLst/>
          </a:prstGeom>
          <a:noFill/>
          <a:ln>
            <a:noFill/>
          </a:ln>
        </p:spPr>
      </p:pic>
      <p:pic>
        <p:nvPicPr>
          <p:cNvPr id="290" name="Google Shape;290;p40"/>
          <p:cNvPicPr preferRelativeResize="0"/>
          <p:nvPr/>
        </p:nvPicPr>
        <p:blipFill rotWithShape="1">
          <a:blip r:embed="rId4">
            <a:alphaModFix/>
          </a:blip>
          <a:srcRect b="0" l="0" r="0" t="0"/>
          <a:stretch/>
        </p:blipFill>
        <p:spPr>
          <a:xfrm>
            <a:off x="7915159" y="4305815"/>
            <a:ext cx="4302318" cy="2724379"/>
          </a:xfrm>
          <a:prstGeom prst="rect">
            <a:avLst/>
          </a:prstGeom>
          <a:noFill/>
          <a:ln>
            <a:noFill/>
          </a:ln>
        </p:spPr>
      </p:pic>
      <p:pic>
        <p:nvPicPr>
          <p:cNvPr id="291" name="Google Shape;291;p40"/>
          <p:cNvPicPr preferRelativeResize="0"/>
          <p:nvPr/>
        </p:nvPicPr>
        <p:blipFill rotWithShape="1">
          <a:blip r:embed="rId5">
            <a:alphaModFix/>
          </a:blip>
          <a:srcRect b="0" l="0" r="0" t="0"/>
          <a:stretch/>
        </p:blipFill>
        <p:spPr>
          <a:xfrm>
            <a:off x="4029341" y="4305816"/>
            <a:ext cx="3871230" cy="257830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7925357" y="0"/>
            <a:ext cx="4265056" cy="2921701"/>
          </a:xfrm>
          <a:prstGeom prst="rect">
            <a:avLst/>
          </a:prstGeom>
          <a:noFill/>
          <a:ln>
            <a:noFill/>
          </a:ln>
        </p:spPr>
      </p:pic>
      <p:pic>
        <p:nvPicPr>
          <p:cNvPr id="293" name="Google Shape;293;p40"/>
          <p:cNvPicPr preferRelativeResize="0"/>
          <p:nvPr/>
        </p:nvPicPr>
        <p:blipFill rotWithShape="1">
          <a:blip r:embed="rId7">
            <a:alphaModFix/>
          </a:blip>
          <a:srcRect b="0" l="0" r="0" t="0"/>
          <a:stretch/>
        </p:blipFill>
        <p:spPr>
          <a:xfrm>
            <a:off x="1" y="0"/>
            <a:ext cx="3790949" cy="2921363"/>
          </a:xfrm>
          <a:prstGeom prst="rect">
            <a:avLst/>
          </a:prstGeom>
          <a:noFill/>
          <a:ln>
            <a:noFill/>
          </a:ln>
        </p:spPr>
      </p:pic>
      <p:pic>
        <p:nvPicPr>
          <p:cNvPr id="294" name="Google Shape;294;p40"/>
          <p:cNvPicPr preferRelativeResize="0"/>
          <p:nvPr/>
        </p:nvPicPr>
        <p:blipFill rotWithShape="1">
          <a:blip r:embed="rId8">
            <a:alphaModFix/>
          </a:blip>
          <a:srcRect b="0" l="0" r="0" t="0"/>
          <a:stretch/>
        </p:blipFill>
        <p:spPr>
          <a:xfrm>
            <a:off x="3790950" y="0"/>
            <a:ext cx="4291284" cy="2923826"/>
          </a:xfrm>
          <a:prstGeom prst="rect">
            <a:avLst/>
          </a:prstGeom>
          <a:noFill/>
          <a:ln>
            <a:noFill/>
          </a:ln>
        </p:spPr>
      </p:pic>
      <p:pic>
        <p:nvPicPr>
          <p:cNvPr descr="Imagen relacionada" id="295" name="Google Shape;295;p40"/>
          <p:cNvPicPr preferRelativeResize="0"/>
          <p:nvPr/>
        </p:nvPicPr>
        <p:blipFill rotWithShape="1">
          <a:blip r:embed="rId9">
            <a:alphaModFix/>
          </a:blip>
          <a:srcRect b="0" l="0" r="0" t="0"/>
          <a:stretch/>
        </p:blipFill>
        <p:spPr>
          <a:xfrm>
            <a:off x="8039422" y="-2905"/>
            <a:ext cx="928694" cy="830642"/>
          </a:xfrm>
          <a:prstGeom prst="rect">
            <a:avLst/>
          </a:prstGeom>
          <a:noFill/>
          <a:ln>
            <a:noFill/>
          </a:ln>
        </p:spPr>
      </p:pic>
      <p:sp>
        <p:nvSpPr>
          <p:cNvPr id="296" name="Google Shape;296;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297" name="Google Shape;297;p40"/>
          <p:cNvPicPr preferRelativeResize="0"/>
          <p:nvPr/>
        </p:nvPicPr>
        <p:blipFill rotWithShape="1">
          <a:blip r:embed="rId10">
            <a:alphaModFix/>
          </a:blip>
          <a:srcRect b="0" l="0" r="0" t="0"/>
          <a:stretch/>
        </p:blipFill>
        <p:spPr>
          <a:xfrm>
            <a:off x="11482" y="-2905"/>
            <a:ext cx="1141510" cy="837505"/>
          </a:xfrm>
          <a:prstGeom prst="rect">
            <a:avLst/>
          </a:prstGeom>
          <a:noFill/>
          <a:ln>
            <a:noFill/>
          </a:ln>
        </p:spPr>
      </p:pic>
      <p:pic>
        <p:nvPicPr>
          <p:cNvPr id="298" name="Google Shape;298;p40"/>
          <p:cNvPicPr preferRelativeResize="0"/>
          <p:nvPr/>
        </p:nvPicPr>
        <p:blipFill rotWithShape="1">
          <a:blip r:embed="rId11">
            <a:alphaModFix/>
          </a:blip>
          <a:srcRect b="0" l="0" r="0" t="0"/>
          <a:stretch/>
        </p:blipFill>
        <p:spPr>
          <a:xfrm>
            <a:off x="3714343" y="33958"/>
            <a:ext cx="880947" cy="880947"/>
          </a:xfrm>
          <a:prstGeom prst="rect">
            <a:avLst/>
          </a:prstGeom>
          <a:noFill/>
          <a:ln>
            <a:noFill/>
          </a:ln>
        </p:spPr>
      </p:pic>
      <p:pic>
        <p:nvPicPr>
          <p:cNvPr id="299" name="Google Shape;299;p40"/>
          <p:cNvPicPr preferRelativeResize="0"/>
          <p:nvPr/>
        </p:nvPicPr>
        <p:blipFill rotWithShape="1">
          <a:blip r:embed="rId12">
            <a:alphaModFix/>
          </a:blip>
          <a:srcRect b="0" l="0" r="0" t="0"/>
          <a:stretch/>
        </p:blipFill>
        <p:spPr>
          <a:xfrm>
            <a:off x="11326441" y="4368736"/>
            <a:ext cx="938693" cy="955481"/>
          </a:xfrm>
          <a:prstGeom prst="rect">
            <a:avLst/>
          </a:prstGeom>
          <a:noFill/>
          <a:ln>
            <a:noFill/>
          </a:ln>
        </p:spPr>
      </p:pic>
      <p:pic>
        <p:nvPicPr>
          <p:cNvPr descr="Resultado de imagen de casa museo campesino tienda" id="300" name="Google Shape;300;p40"/>
          <p:cNvPicPr preferRelativeResize="0"/>
          <p:nvPr/>
        </p:nvPicPr>
        <p:blipFill rotWithShape="1">
          <a:blip r:embed="rId13">
            <a:alphaModFix/>
          </a:blip>
          <a:srcRect b="0" l="0" r="0" t="0"/>
          <a:stretch/>
        </p:blipFill>
        <p:spPr>
          <a:xfrm>
            <a:off x="6843542" y="4369789"/>
            <a:ext cx="1001698" cy="903661"/>
          </a:xfrm>
          <a:prstGeom prst="rect">
            <a:avLst/>
          </a:prstGeom>
          <a:noFill/>
          <a:ln>
            <a:noFill/>
          </a:ln>
        </p:spPr>
      </p:pic>
      <p:sp>
        <p:nvSpPr>
          <p:cNvPr id="301" name="Google Shape;301;p40"/>
          <p:cNvSpPr/>
          <p:nvPr/>
        </p:nvSpPr>
        <p:spPr>
          <a:xfrm>
            <a:off x="-193338" y="-170606"/>
            <a:ext cx="12458472" cy="7200799"/>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pic>
        <p:nvPicPr>
          <p:cNvPr id="302" name="Google Shape;302;p40"/>
          <p:cNvPicPr preferRelativeResize="0"/>
          <p:nvPr/>
        </p:nvPicPr>
        <p:blipFill rotWithShape="1">
          <a:blip r:embed="rId14">
            <a:alphaModFix/>
          </a:blip>
          <a:srcRect b="0" l="0" r="0" t="0"/>
          <a:stretch/>
        </p:blipFill>
        <p:spPr>
          <a:xfrm>
            <a:off x="3038880" y="4302006"/>
            <a:ext cx="971444" cy="971444"/>
          </a:xfrm>
          <a:prstGeom prst="rect">
            <a:avLst/>
          </a:prstGeom>
          <a:noFill/>
          <a:ln>
            <a:noFill/>
          </a:ln>
        </p:spPr>
      </p:pic>
      <p:sp>
        <p:nvSpPr>
          <p:cNvPr id="303" name="Google Shape;303;p40"/>
          <p:cNvSpPr/>
          <p:nvPr/>
        </p:nvSpPr>
        <p:spPr>
          <a:xfrm>
            <a:off x="-193338" y="2983897"/>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3300"/>
              <a:buFont typeface="Calibri"/>
              <a:buNone/>
            </a:pPr>
            <a:r>
              <a:rPr b="0" i="0" lang="es-ES" sz="3300" u="none" cap="small" strike="noStrike">
                <a:solidFill>
                  <a:srgbClr val="000000"/>
                </a:solidFill>
                <a:latin typeface="Calibri"/>
                <a:ea typeface="Calibri"/>
                <a:cs typeface="Calibri"/>
                <a:sym typeface="Calibri"/>
              </a:rPr>
              <a:t>Análisis de Resultados. Modelo de Escucha Restauración</a:t>
            </a:r>
            <a:endParaRPr/>
          </a:p>
          <a:p>
            <a:pPr indent="0" lvl="0" marL="0" marR="0" rtl="0" algn="ctr">
              <a:lnSpc>
                <a:spcPct val="100000"/>
              </a:lnSpc>
              <a:spcBef>
                <a:spcPts val="0"/>
              </a:spcBef>
              <a:spcAft>
                <a:spcPts val="0"/>
              </a:spcAft>
              <a:buClr>
                <a:srgbClr val="000000"/>
              </a:buClr>
              <a:buSzPts val="3300"/>
              <a:buFont typeface="Calibri"/>
              <a:buNone/>
            </a:pPr>
            <a:r>
              <a:rPr b="1" i="0" lang="es-ES" sz="3300" u="none" cap="small" strike="noStrike">
                <a:solidFill>
                  <a:srgbClr val="000000"/>
                </a:solidFill>
                <a:latin typeface="Calibri"/>
                <a:ea typeface="Calibri"/>
                <a:cs typeface="Calibri"/>
                <a:sym typeface="Calibri"/>
              </a:rPr>
              <a:t>Informe Operativo. Q</a:t>
            </a:r>
            <a:r>
              <a:rPr b="1" lang="es-ES" sz="3300" cap="small">
                <a:latin typeface="Calibri"/>
                <a:ea typeface="Calibri"/>
                <a:cs typeface="Calibri"/>
                <a:sym typeface="Calibri"/>
              </a:rPr>
              <a:t>4</a:t>
            </a:r>
            <a:r>
              <a:rPr b="1" i="0" lang="es-ES" sz="3300" u="none" cap="small" strike="noStrike">
                <a:solidFill>
                  <a:srgbClr val="000000"/>
                </a:solidFill>
                <a:latin typeface="Calibri"/>
                <a:ea typeface="Calibri"/>
                <a:cs typeface="Calibri"/>
                <a:sym typeface="Calibri"/>
              </a:rPr>
              <a:t> 202</a:t>
            </a:r>
            <a:r>
              <a:rPr b="1" lang="es-ES" sz="3300" cap="small">
                <a:latin typeface="Calibri"/>
                <a:ea typeface="Calibri"/>
                <a:cs typeface="Calibri"/>
                <a:sym typeface="Calibri"/>
              </a:rPr>
              <a:t>2</a:t>
            </a:r>
            <a:endParaRPr/>
          </a:p>
          <a:p>
            <a:pPr indent="0" lvl="0" marL="0" marR="0" rtl="0" algn="l">
              <a:lnSpc>
                <a:spcPct val="100000"/>
              </a:lnSpc>
              <a:spcBef>
                <a:spcPts val="0"/>
              </a:spcBef>
              <a:spcAft>
                <a:spcPts val="0"/>
              </a:spcAft>
              <a:buClr>
                <a:srgbClr val="C00000"/>
              </a:buClr>
              <a:buSzPts val="3300"/>
              <a:buFont typeface="Calibri"/>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rgbClr val="000000"/>
              </a:solidFill>
              <a:latin typeface="Calibri"/>
              <a:ea typeface="Calibri"/>
              <a:cs typeface="Calibri"/>
              <a:sym typeface="Calibri"/>
            </a:endParaRPr>
          </a:p>
        </p:txBody>
      </p:sp>
      <p:pic>
        <p:nvPicPr>
          <p:cNvPr id="304" name="Google Shape;304;p40"/>
          <p:cNvPicPr preferRelativeResize="0"/>
          <p:nvPr/>
        </p:nvPicPr>
        <p:blipFill rotWithShape="1">
          <a:blip r:embed="rId15">
            <a:alphaModFix/>
          </a:blip>
          <a:srcRect b="0" l="0" r="0" t="0"/>
          <a:stretch/>
        </p:blipFill>
        <p:spPr>
          <a:xfrm>
            <a:off x="4498403" y="4295359"/>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71" name="Shape 471"/>
        <p:cNvGrpSpPr/>
        <p:nvPr/>
      </p:nvGrpSpPr>
      <p:grpSpPr>
        <a:xfrm>
          <a:off x="0" y="0"/>
          <a:ext cx="0" cy="0"/>
          <a:chOff x="0" y="0"/>
          <a:chExt cx="0" cy="0"/>
        </a:xfrm>
      </p:grpSpPr>
      <p:sp>
        <p:nvSpPr>
          <p:cNvPr id="472" name="Google Shape;472;p49"/>
          <p:cNvSpPr txBox="1"/>
          <p:nvPr/>
        </p:nvSpPr>
        <p:spPr>
          <a:xfrm>
            <a:off x="-412755" y="2386703"/>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p:txBody>
      </p:sp>
      <p:sp>
        <p:nvSpPr>
          <p:cNvPr id="473" name="Google Shape;473;p49"/>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PRODUCTO</a:t>
            </a:r>
            <a:endParaRPr/>
          </a:p>
        </p:txBody>
      </p:sp>
      <p:sp>
        <p:nvSpPr>
          <p:cNvPr id="474" name="Google Shape;474;p49"/>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75" name="Google Shape;475;p49"/>
          <p:cNvGrpSpPr/>
          <p:nvPr/>
        </p:nvGrpSpPr>
        <p:grpSpPr>
          <a:xfrm>
            <a:off x="6383234" y="3861842"/>
            <a:ext cx="5319172" cy="1296388"/>
            <a:chOff x="8820480" y="1880455"/>
            <a:chExt cx="918691" cy="599459"/>
          </a:xfrm>
        </p:grpSpPr>
        <p:sp>
          <p:nvSpPr>
            <p:cNvPr id="476" name="Google Shape;476;p49"/>
            <p:cNvSpPr txBox="1"/>
            <p:nvPr/>
          </p:nvSpPr>
          <p:spPr>
            <a:xfrm>
              <a:off x="9216527" y="2016714"/>
              <a:ext cx="329100" cy="46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7</a:t>
              </a:r>
              <a:r>
                <a:rPr b="1" lang="es-ES" sz="6600">
                  <a:solidFill>
                    <a:srgbClr val="00B0F0"/>
                  </a:solidFill>
                  <a:latin typeface="Calibri"/>
                  <a:ea typeface="Calibri"/>
                  <a:cs typeface="Calibri"/>
                  <a:sym typeface="Calibri"/>
                </a:rPr>
                <a:t>6</a:t>
              </a:r>
              <a:r>
                <a:rPr b="1" i="0" lang="es-ES" sz="6600" u="none" cap="none" strike="noStrike">
                  <a:solidFill>
                    <a:srgbClr val="00B0F0"/>
                  </a:solidFill>
                  <a:latin typeface="Calibri"/>
                  <a:ea typeface="Calibri"/>
                  <a:cs typeface="Calibri"/>
                  <a:sym typeface="Calibri"/>
                </a:rPr>
                <a:t>% </a:t>
              </a:r>
              <a:endParaRPr/>
            </a:p>
          </p:txBody>
        </p:sp>
        <p:sp>
          <p:nvSpPr>
            <p:cNvPr id="477" name="Google Shape;477;p49"/>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producto,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factor mejor valorado</a:t>
              </a:r>
              <a:r>
                <a:rPr b="1" i="1" lang="es-ES" sz="1600">
                  <a:latin typeface="Quattrocento Sans"/>
                  <a:ea typeface="Quattrocento Sans"/>
                  <a:cs typeface="Quattrocento Sans"/>
                  <a:sym typeface="Quattrocento Sans"/>
                </a:rPr>
                <a:t> es la </a:t>
              </a:r>
              <a:r>
                <a:rPr b="1" i="1" lang="es-ES" sz="1600">
                  <a:solidFill>
                    <a:srgbClr val="00B0F0"/>
                  </a:solidFill>
                  <a:latin typeface="Quattrocento Sans"/>
                  <a:ea typeface="Quattrocento Sans"/>
                  <a:cs typeface="Quattrocento Sans"/>
                  <a:sym typeface="Quattrocento Sans"/>
                </a:rPr>
                <a:t>sabor</a:t>
              </a:r>
              <a:r>
                <a:rPr b="1" i="1" lang="es-ES" sz="1600">
                  <a:solidFill>
                    <a:srgbClr val="00B0F0"/>
                  </a:solidFill>
                  <a:latin typeface="Quattrocento Sans"/>
                  <a:ea typeface="Quattrocento Sans"/>
                  <a:cs typeface="Quattrocento Sans"/>
                  <a:sym typeface="Quattrocento Sans"/>
                </a:rPr>
                <a:t>:</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78" name="Google Shape;478;p49"/>
          <p:cNvSpPr txBox="1"/>
          <p:nvPr/>
        </p:nvSpPr>
        <p:spPr>
          <a:xfrm>
            <a:off x="6023199" y="2407154"/>
            <a:ext cx="129614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Carta de Vinos</a:t>
            </a:r>
            <a:endParaRPr/>
          </a:p>
        </p:txBody>
      </p:sp>
      <p:sp>
        <p:nvSpPr>
          <p:cNvPr id="479" name="Google Shape;479;p49"/>
          <p:cNvSpPr txBox="1"/>
          <p:nvPr/>
        </p:nvSpPr>
        <p:spPr>
          <a:xfrm>
            <a:off x="-241498" y="5683528"/>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a:t>
            </a:r>
            <a:endParaRPr/>
          </a:p>
        </p:txBody>
      </p:sp>
      <p:pic>
        <p:nvPicPr>
          <p:cNvPr id="480" name="Google Shape;480;p49"/>
          <p:cNvPicPr preferRelativeResize="0"/>
          <p:nvPr/>
        </p:nvPicPr>
        <p:blipFill rotWithShape="1">
          <a:blip r:embed="rId3">
            <a:alphaModFix/>
          </a:blip>
          <a:srcRect b="38708" l="0" r="38396" t="0"/>
          <a:stretch/>
        </p:blipFill>
        <p:spPr>
          <a:xfrm>
            <a:off x="149839" y="1385234"/>
            <a:ext cx="714199" cy="1001467"/>
          </a:xfrm>
          <a:prstGeom prst="rect">
            <a:avLst/>
          </a:prstGeom>
          <a:noFill/>
          <a:ln>
            <a:noFill/>
          </a:ln>
        </p:spPr>
      </p:pic>
      <p:pic>
        <p:nvPicPr>
          <p:cNvPr id="481" name="Google Shape;481;p49"/>
          <p:cNvPicPr preferRelativeResize="0"/>
          <p:nvPr/>
        </p:nvPicPr>
        <p:blipFill rotWithShape="1">
          <a:blip r:embed="rId4">
            <a:alphaModFix/>
          </a:blip>
          <a:srcRect b="0" l="0" r="0" t="0"/>
          <a:stretch/>
        </p:blipFill>
        <p:spPr>
          <a:xfrm>
            <a:off x="6215546" y="1550250"/>
            <a:ext cx="911450" cy="836451"/>
          </a:xfrm>
          <a:prstGeom prst="rect">
            <a:avLst/>
          </a:prstGeom>
          <a:noFill/>
          <a:ln>
            <a:noFill/>
          </a:ln>
        </p:spPr>
      </p:pic>
      <p:pic>
        <p:nvPicPr>
          <p:cNvPr id="482" name="Google Shape;482;p49"/>
          <p:cNvPicPr preferRelativeResize="0"/>
          <p:nvPr/>
        </p:nvPicPr>
        <p:blipFill rotWithShape="1">
          <a:blip r:embed="rId5">
            <a:alphaModFix/>
          </a:blip>
          <a:srcRect b="0" l="0" r="0" t="0"/>
          <a:stretch/>
        </p:blipFill>
        <p:spPr>
          <a:xfrm>
            <a:off x="231963" y="4650762"/>
            <a:ext cx="978000" cy="1068325"/>
          </a:xfrm>
          <a:prstGeom prst="rect">
            <a:avLst/>
          </a:prstGeom>
          <a:noFill/>
          <a:ln>
            <a:noFill/>
          </a:ln>
        </p:spPr>
      </p:pic>
      <p:grpSp>
        <p:nvGrpSpPr>
          <p:cNvPr id="483" name="Google Shape;483;p49"/>
          <p:cNvGrpSpPr/>
          <p:nvPr/>
        </p:nvGrpSpPr>
        <p:grpSpPr>
          <a:xfrm>
            <a:off x="6383238" y="5157984"/>
            <a:ext cx="5196992" cy="1333181"/>
            <a:chOff x="8766587" y="1839030"/>
            <a:chExt cx="918691" cy="766950"/>
          </a:xfrm>
        </p:grpSpPr>
        <p:sp>
          <p:nvSpPr>
            <p:cNvPr id="484" name="Google Shape;484;p49"/>
            <p:cNvSpPr txBox="1"/>
            <p:nvPr/>
          </p:nvSpPr>
          <p:spPr>
            <a:xfrm>
              <a:off x="9171947" y="1968574"/>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49</a:t>
              </a:r>
              <a:r>
                <a:rPr b="1" i="0" lang="es-ES" sz="6600" u="none" cap="none" strike="noStrike">
                  <a:solidFill>
                    <a:srgbClr val="00B0F0"/>
                  </a:solidFill>
                  <a:latin typeface="Calibri"/>
                  <a:ea typeface="Calibri"/>
                  <a:cs typeface="Calibri"/>
                  <a:sym typeface="Calibri"/>
                </a:rPr>
                <a:t>% </a:t>
              </a:r>
              <a:endParaRPr/>
            </a:p>
          </p:txBody>
        </p:sp>
        <p:sp>
          <p:nvSpPr>
            <p:cNvPr id="485" name="Google Shape;485;p49"/>
            <p:cNvSpPr txBox="1"/>
            <p:nvPr/>
          </p:nvSpPr>
          <p:spPr>
            <a:xfrm>
              <a:off x="8766587" y="1839030"/>
              <a:ext cx="918691" cy="3364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Por su parte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peor valorado</a:t>
              </a:r>
              <a:r>
                <a:rPr b="1" i="1" lang="es-ES" sz="1600">
                  <a:latin typeface="Quattrocento Sans"/>
                  <a:ea typeface="Quattrocento Sans"/>
                  <a:cs typeface="Quattrocento Sans"/>
                  <a:sym typeface="Quattrocento Sans"/>
                </a:rPr>
                <a:t> es</a:t>
              </a:r>
              <a:r>
                <a:rPr b="1" i="1" lang="es-ES" sz="1600">
                  <a:solidFill>
                    <a:srgbClr val="000000"/>
                  </a:solidFill>
                  <a:latin typeface="Quattrocento Sans"/>
                  <a:ea typeface="Quattrocento Sans"/>
                  <a:cs typeface="Quattrocento Sans"/>
                  <a:sym typeface="Quattrocento Sans"/>
                </a:rPr>
                <a:t> </a:t>
              </a:r>
              <a:r>
                <a:rPr b="1" i="1" lang="es-ES" sz="1600">
                  <a:solidFill>
                    <a:srgbClr val="00B0F0"/>
                  </a:solidFill>
                  <a:latin typeface="Quattrocento Sans"/>
                  <a:ea typeface="Quattrocento Sans"/>
                  <a:cs typeface="Quattrocento Sans"/>
                  <a:sym typeface="Quattrocento Sans"/>
                </a:rPr>
                <a:t>la amplitud de la carta de vinos </a:t>
              </a:r>
              <a:r>
                <a:rPr b="1" i="1" lang="es-ES" sz="1600">
                  <a:solidFill>
                    <a:srgbClr val="00B0F0"/>
                  </a:solidFill>
                  <a:latin typeface="Quattrocento Sans"/>
                  <a:ea typeface="Quattrocento Sans"/>
                  <a:cs typeface="Quattrocento Sans"/>
                  <a:sym typeface="Quattrocento Sans"/>
                </a:rPr>
                <a:t> </a:t>
              </a:r>
              <a:r>
                <a:rPr b="1" i="1" lang="es-ES" sz="1600">
                  <a:solidFill>
                    <a:srgbClr val="000000"/>
                  </a:solidFill>
                  <a:latin typeface="Calibri"/>
                  <a:ea typeface="Calibri"/>
                  <a:cs typeface="Calibri"/>
                  <a:sym typeface="Calibri"/>
                </a:rPr>
                <a:t>con un: </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86" name="Google Shape;486;p49"/>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87" name="Google Shape;487;p49"/>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88" name="Google Shape;488;p49" title="Gráfico"/>
          <p:cNvPicPr preferRelativeResize="0"/>
          <p:nvPr/>
        </p:nvPicPr>
        <p:blipFill>
          <a:blip r:embed="rId6">
            <a:alphaModFix/>
          </a:blip>
          <a:stretch>
            <a:fillRect/>
          </a:stretch>
        </p:blipFill>
        <p:spPr>
          <a:xfrm>
            <a:off x="1464700" y="1170687"/>
            <a:ext cx="4015599" cy="2482975"/>
          </a:xfrm>
          <a:prstGeom prst="rect">
            <a:avLst/>
          </a:prstGeom>
          <a:noFill/>
          <a:ln>
            <a:noFill/>
          </a:ln>
        </p:spPr>
      </p:pic>
      <p:pic>
        <p:nvPicPr>
          <p:cNvPr id="489" name="Google Shape;489;p49" title="Gráfico"/>
          <p:cNvPicPr preferRelativeResize="0"/>
          <p:nvPr/>
        </p:nvPicPr>
        <p:blipFill>
          <a:blip r:embed="rId7">
            <a:alphaModFix/>
          </a:blip>
          <a:stretch>
            <a:fillRect/>
          </a:stretch>
        </p:blipFill>
        <p:spPr>
          <a:xfrm>
            <a:off x="7379267" y="999612"/>
            <a:ext cx="4148658" cy="2564770"/>
          </a:xfrm>
          <a:prstGeom prst="rect">
            <a:avLst/>
          </a:prstGeom>
          <a:noFill/>
          <a:ln>
            <a:noFill/>
          </a:ln>
        </p:spPr>
      </p:pic>
      <p:pic>
        <p:nvPicPr>
          <p:cNvPr id="490" name="Google Shape;490;p49" title="Gráfico"/>
          <p:cNvPicPr preferRelativeResize="0"/>
          <p:nvPr/>
        </p:nvPicPr>
        <p:blipFill>
          <a:blip r:embed="rId8">
            <a:alphaModFix/>
          </a:blip>
          <a:stretch>
            <a:fillRect/>
          </a:stretch>
        </p:blipFill>
        <p:spPr>
          <a:xfrm>
            <a:off x="1512175" y="3861850"/>
            <a:ext cx="3857076" cy="23431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95" name="Shape 495"/>
        <p:cNvGrpSpPr/>
        <p:nvPr/>
      </p:nvGrpSpPr>
      <p:grpSpPr>
        <a:xfrm>
          <a:off x="0" y="0"/>
          <a:ext cx="0" cy="0"/>
          <a:chOff x="0" y="0"/>
          <a:chExt cx="0" cy="0"/>
        </a:xfrm>
      </p:grpSpPr>
      <p:sp>
        <p:nvSpPr>
          <p:cNvPr id="496" name="Google Shape;496;p50"/>
          <p:cNvSpPr txBox="1"/>
          <p:nvPr/>
        </p:nvSpPr>
        <p:spPr>
          <a:xfrm>
            <a:off x="49178" y="2429662"/>
            <a:ext cx="133112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Confort ambiental</a:t>
            </a:r>
            <a:r>
              <a:rPr b="1" i="0" lang="es-ES" sz="1600" u="none" cap="none" strike="noStrike">
                <a:solidFill>
                  <a:srgbClr val="0070C0"/>
                </a:solidFill>
                <a:latin typeface="Quattrocento Sans"/>
                <a:ea typeface="Quattrocento Sans"/>
                <a:cs typeface="Quattrocento Sans"/>
                <a:sym typeface="Quattrocento Sans"/>
              </a:rPr>
              <a:t> - Ruido</a:t>
            </a:r>
            <a:endParaRPr b="1" i="0" sz="1600" u="none" cap="none" strike="noStrike">
              <a:solidFill>
                <a:srgbClr val="0070C0"/>
              </a:solidFill>
              <a:latin typeface="Quattrocento Sans"/>
              <a:ea typeface="Quattrocento Sans"/>
              <a:cs typeface="Quattrocento Sans"/>
              <a:sym typeface="Quattrocento Sans"/>
            </a:endParaRPr>
          </a:p>
        </p:txBody>
      </p:sp>
      <p:sp>
        <p:nvSpPr>
          <p:cNvPr id="497" name="Google Shape;497;p50"/>
          <p:cNvSpPr txBox="1"/>
          <p:nvPr/>
        </p:nvSpPr>
        <p:spPr>
          <a:xfrm>
            <a:off x="5880892" y="2455299"/>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Temperatura Ambiente</a:t>
            </a:r>
            <a:endParaRPr/>
          </a:p>
        </p:txBody>
      </p:sp>
      <p:sp>
        <p:nvSpPr>
          <p:cNvPr id="498" name="Google Shape;498;p50"/>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INSTALACIONES</a:t>
            </a:r>
            <a:endParaRPr/>
          </a:p>
        </p:txBody>
      </p:sp>
      <p:sp>
        <p:nvSpPr>
          <p:cNvPr descr="Resultado de imagen de tamaño icono" id="499" name="Google Shape;499;p5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0" name="Google Shape;500;p5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1" name="Google Shape;501;p50"/>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02" name="Google Shape;502;p50"/>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03" name="Google Shape;503;p50"/>
          <p:cNvSpPr txBox="1"/>
          <p:nvPr/>
        </p:nvSpPr>
        <p:spPr>
          <a:xfrm>
            <a:off x="94414" y="5359112"/>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Mobiliario</a:t>
            </a:r>
            <a:endParaRPr/>
          </a:p>
        </p:txBody>
      </p:sp>
      <p:sp>
        <p:nvSpPr>
          <p:cNvPr id="504" name="Google Shape;504;p50"/>
          <p:cNvSpPr txBox="1"/>
          <p:nvPr/>
        </p:nvSpPr>
        <p:spPr>
          <a:xfrm>
            <a:off x="5955575" y="5202473"/>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p:txBody>
      </p:sp>
      <p:pic>
        <p:nvPicPr>
          <p:cNvPr id="505" name="Google Shape;505;p50"/>
          <p:cNvPicPr preferRelativeResize="0"/>
          <p:nvPr/>
        </p:nvPicPr>
        <p:blipFill rotWithShape="1">
          <a:blip r:embed="rId3">
            <a:alphaModFix/>
          </a:blip>
          <a:srcRect b="0" l="0" r="0" t="0"/>
          <a:stretch/>
        </p:blipFill>
        <p:spPr>
          <a:xfrm>
            <a:off x="334566" y="4437906"/>
            <a:ext cx="955725" cy="960055"/>
          </a:xfrm>
          <a:prstGeom prst="rect">
            <a:avLst/>
          </a:prstGeom>
          <a:noFill/>
          <a:ln>
            <a:noFill/>
          </a:ln>
        </p:spPr>
      </p:pic>
      <p:pic>
        <p:nvPicPr>
          <p:cNvPr id="506" name="Google Shape;506;p50"/>
          <p:cNvPicPr preferRelativeResize="0"/>
          <p:nvPr/>
        </p:nvPicPr>
        <p:blipFill rotWithShape="1">
          <a:blip r:embed="rId4">
            <a:alphaModFix/>
          </a:blip>
          <a:srcRect b="0" l="0" r="0" t="0"/>
          <a:stretch/>
        </p:blipFill>
        <p:spPr>
          <a:xfrm>
            <a:off x="262558" y="1557586"/>
            <a:ext cx="795666" cy="795666"/>
          </a:xfrm>
          <a:prstGeom prst="rect">
            <a:avLst/>
          </a:prstGeom>
          <a:noFill/>
          <a:ln>
            <a:noFill/>
          </a:ln>
        </p:spPr>
      </p:pic>
      <p:pic>
        <p:nvPicPr>
          <p:cNvPr id="507" name="Google Shape;507;p50"/>
          <p:cNvPicPr preferRelativeResize="0"/>
          <p:nvPr/>
        </p:nvPicPr>
        <p:blipFill rotWithShape="1">
          <a:blip r:embed="rId5">
            <a:alphaModFix/>
          </a:blip>
          <a:srcRect b="0" l="0" r="0" t="0"/>
          <a:stretch/>
        </p:blipFill>
        <p:spPr>
          <a:xfrm>
            <a:off x="6095206" y="1557586"/>
            <a:ext cx="949267" cy="884283"/>
          </a:xfrm>
          <a:prstGeom prst="rect">
            <a:avLst/>
          </a:prstGeom>
          <a:noFill/>
          <a:ln>
            <a:noFill/>
          </a:ln>
        </p:spPr>
      </p:pic>
      <p:pic>
        <p:nvPicPr>
          <p:cNvPr id="508" name="Google Shape;508;p50"/>
          <p:cNvPicPr preferRelativeResize="0"/>
          <p:nvPr/>
        </p:nvPicPr>
        <p:blipFill rotWithShape="1">
          <a:blip r:embed="rId6">
            <a:alphaModFix/>
          </a:blip>
          <a:srcRect b="0" l="0" r="0" t="0"/>
          <a:stretch/>
        </p:blipFill>
        <p:spPr>
          <a:xfrm>
            <a:off x="6167214" y="4365898"/>
            <a:ext cx="1021589" cy="943228"/>
          </a:xfrm>
          <a:prstGeom prst="rect">
            <a:avLst/>
          </a:prstGeom>
          <a:noFill/>
          <a:ln>
            <a:noFill/>
          </a:ln>
        </p:spPr>
      </p:pic>
      <p:pic>
        <p:nvPicPr>
          <p:cNvPr id="509" name="Google Shape;509;p50"/>
          <p:cNvPicPr preferRelativeResize="0"/>
          <p:nvPr/>
        </p:nvPicPr>
        <p:blipFill rotWithShape="1">
          <a:blip r:embed="rId7">
            <a:alphaModFix/>
          </a:blip>
          <a:srcRect b="10972" l="0" r="0" t="7332"/>
          <a:stretch/>
        </p:blipFill>
        <p:spPr>
          <a:xfrm>
            <a:off x="6495621" y="4720383"/>
            <a:ext cx="351784" cy="342872"/>
          </a:xfrm>
          <a:prstGeom prst="rect">
            <a:avLst/>
          </a:prstGeom>
          <a:noFill/>
          <a:ln>
            <a:noFill/>
          </a:ln>
        </p:spPr>
      </p:pic>
      <p:sp>
        <p:nvSpPr>
          <p:cNvPr id="510" name="Google Shape;510;p50"/>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11" name="Google Shape;511;p50"/>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12" name="Google Shape;512;p50" title="Gráfico"/>
          <p:cNvPicPr preferRelativeResize="0"/>
          <p:nvPr/>
        </p:nvPicPr>
        <p:blipFill>
          <a:blip r:embed="rId8">
            <a:alphaModFix/>
          </a:blip>
          <a:stretch>
            <a:fillRect/>
          </a:stretch>
        </p:blipFill>
        <p:spPr>
          <a:xfrm>
            <a:off x="7458807" y="1114892"/>
            <a:ext cx="4073178" cy="2518582"/>
          </a:xfrm>
          <a:prstGeom prst="rect">
            <a:avLst/>
          </a:prstGeom>
          <a:noFill/>
          <a:ln>
            <a:noFill/>
          </a:ln>
        </p:spPr>
      </p:pic>
      <p:pic>
        <p:nvPicPr>
          <p:cNvPr id="513" name="Google Shape;513;p50" title="Gráfico"/>
          <p:cNvPicPr preferRelativeResize="0"/>
          <p:nvPr/>
        </p:nvPicPr>
        <p:blipFill>
          <a:blip r:embed="rId9">
            <a:alphaModFix/>
          </a:blip>
          <a:stretch>
            <a:fillRect/>
          </a:stretch>
        </p:blipFill>
        <p:spPr>
          <a:xfrm>
            <a:off x="7442612" y="3817937"/>
            <a:ext cx="4105544" cy="2510331"/>
          </a:xfrm>
          <a:prstGeom prst="rect">
            <a:avLst/>
          </a:prstGeom>
          <a:noFill/>
          <a:ln>
            <a:noFill/>
          </a:ln>
        </p:spPr>
      </p:pic>
      <p:pic>
        <p:nvPicPr>
          <p:cNvPr id="514" name="Google Shape;514;p50" title="Gráfico"/>
          <p:cNvPicPr preferRelativeResize="0"/>
          <p:nvPr/>
        </p:nvPicPr>
        <p:blipFill>
          <a:blip r:embed="rId10">
            <a:alphaModFix/>
          </a:blip>
          <a:stretch>
            <a:fillRect/>
          </a:stretch>
        </p:blipFill>
        <p:spPr>
          <a:xfrm>
            <a:off x="1580425" y="1167213"/>
            <a:ext cx="3992576" cy="2468600"/>
          </a:xfrm>
          <a:prstGeom prst="rect">
            <a:avLst/>
          </a:prstGeom>
          <a:noFill/>
          <a:ln>
            <a:noFill/>
          </a:ln>
        </p:spPr>
      </p:pic>
      <p:pic>
        <p:nvPicPr>
          <p:cNvPr id="515" name="Google Shape;515;p50" title="Gráfico"/>
          <p:cNvPicPr preferRelativeResize="0"/>
          <p:nvPr/>
        </p:nvPicPr>
        <p:blipFill>
          <a:blip r:embed="rId11">
            <a:alphaModFix/>
          </a:blip>
          <a:stretch>
            <a:fillRect/>
          </a:stretch>
        </p:blipFill>
        <p:spPr>
          <a:xfrm>
            <a:off x="1580425" y="3884025"/>
            <a:ext cx="3979500" cy="246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20" name="Shape 520"/>
        <p:cNvGrpSpPr/>
        <p:nvPr/>
      </p:nvGrpSpPr>
      <p:grpSpPr>
        <a:xfrm>
          <a:off x="0" y="0"/>
          <a:ext cx="0" cy="0"/>
          <a:chOff x="0" y="0"/>
          <a:chExt cx="0" cy="0"/>
        </a:xfrm>
      </p:grpSpPr>
      <p:sp>
        <p:nvSpPr>
          <p:cNvPr id="521" name="Google Shape;521;p51"/>
          <p:cNvSpPr txBox="1"/>
          <p:nvPr>
            <p:ph idx="12" type="sldNum"/>
          </p:nvPr>
        </p:nvSpPr>
        <p:spPr>
          <a:xfrm>
            <a:off x="8589914" y="61361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22" name="Google Shape;522;p51"/>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23" name="Google Shape;523;p51"/>
          <p:cNvSpPr txBox="1"/>
          <p:nvPr/>
        </p:nvSpPr>
        <p:spPr>
          <a:xfrm>
            <a:off x="0" y="2554092"/>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rapidez</a:t>
            </a:r>
            <a:endParaRPr b="1" i="0" sz="1600" u="none" cap="none" strike="noStrike">
              <a:solidFill>
                <a:srgbClr val="0070C0"/>
              </a:solidFill>
              <a:latin typeface="Quattrocento Sans"/>
              <a:ea typeface="Quattrocento Sans"/>
              <a:cs typeface="Quattrocento Sans"/>
              <a:sym typeface="Quattrocento Sans"/>
            </a:endParaRPr>
          </a:p>
        </p:txBody>
      </p:sp>
      <p:sp>
        <p:nvSpPr>
          <p:cNvPr id="524" name="Google Shape;524;p51"/>
          <p:cNvSpPr txBox="1"/>
          <p:nvPr/>
        </p:nvSpPr>
        <p:spPr>
          <a:xfrm>
            <a:off x="6095206" y="2565698"/>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trato</a:t>
            </a:r>
            <a:endParaRPr/>
          </a:p>
        </p:txBody>
      </p:sp>
      <p:sp>
        <p:nvSpPr>
          <p:cNvPr id="525" name="Google Shape;525;p51"/>
          <p:cNvSpPr txBox="1"/>
          <p:nvPr/>
        </p:nvSpPr>
        <p:spPr>
          <a:xfrm>
            <a:off x="-14622" y="5161098"/>
            <a:ext cx="1556569"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Profesionalidad</a:t>
            </a:r>
            <a:endParaRPr/>
          </a:p>
        </p:txBody>
      </p:sp>
      <p:grpSp>
        <p:nvGrpSpPr>
          <p:cNvPr id="526" name="Google Shape;526;p51"/>
          <p:cNvGrpSpPr/>
          <p:nvPr/>
        </p:nvGrpSpPr>
        <p:grpSpPr>
          <a:xfrm>
            <a:off x="6544449" y="3890693"/>
            <a:ext cx="5448480" cy="2193711"/>
            <a:chOff x="8783594" y="1535232"/>
            <a:chExt cx="1019131" cy="1261986"/>
          </a:xfrm>
        </p:grpSpPr>
        <p:sp>
          <p:nvSpPr>
            <p:cNvPr id="527" name="Google Shape;527;p51"/>
            <p:cNvSpPr txBox="1"/>
            <p:nvPr/>
          </p:nvSpPr>
          <p:spPr>
            <a:xfrm>
              <a:off x="9379725" y="2159718"/>
              <a:ext cx="423000" cy="6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i="0" lang="es-ES" sz="6600" u="none" cap="none" strike="noStrike">
                  <a:solidFill>
                    <a:srgbClr val="00B0F0"/>
                  </a:solidFill>
                  <a:latin typeface="Calibri"/>
                  <a:ea typeface="Calibri"/>
                  <a:cs typeface="Calibri"/>
                  <a:sym typeface="Calibri"/>
                </a:rPr>
                <a:t> </a:t>
              </a:r>
              <a:endParaRPr/>
            </a:p>
          </p:txBody>
        </p:sp>
        <p:sp>
          <p:nvSpPr>
            <p:cNvPr id="528" name="Google Shape;528;p51"/>
            <p:cNvSpPr txBox="1"/>
            <p:nvPr/>
          </p:nvSpPr>
          <p:spPr>
            <a:xfrm>
              <a:off x="8783594" y="1535232"/>
              <a:ext cx="918600" cy="33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latin typeface="Quattrocento Sans"/>
                  <a:ea typeface="Quattrocento Sans"/>
                  <a:cs typeface="Quattrocento Sans"/>
                  <a:sym typeface="Quattrocento Sans"/>
                </a:rPr>
                <a:t>En disposición y rapidez:</a:t>
              </a:r>
              <a:endParaRPr b="1" i="1" sz="1600">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mejor valorado: Montañas, Mirador y Monumento</a:t>
              </a:r>
              <a:endParaRPr b="1" i="1">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peor: el Castillo</a:t>
              </a:r>
              <a:endParaRPr b="1" i="1">
                <a:latin typeface="Quattrocento Sans"/>
                <a:ea typeface="Quattrocento Sans"/>
                <a:cs typeface="Quattrocento Sans"/>
                <a:sym typeface="Quattrocento Sans"/>
              </a:endParaRPr>
            </a:p>
            <a:p>
              <a:pPr indent="0" lvl="0" marL="0" marR="0" rtl="0" algn="l">
                <a:spcBef>
                  <a:spcPts val="0"/>
                </a:spcBef>
                <a:spcAft>
                  <a:spcPts val="0"/>
                </a:spcAft>
                <a:buNone/>
              </a:pPr>
              <a:r>
                <a:rPr b="1" i="1" lang="es-ES" sz="1600">
                  <a:latin typeface="Quattrocento Sans"/>
                  <a:ea typeface="Quattrocento Sans"/>
                  <a:cs typeface="Quattrocento Sans"/>
                  <a:sym typeface="Quattrocento Sans"/>
                </a:rPr>
                <a:t>Amabilidad y trato:</a:t>
              </a:r>
              <a:endParaRPr b="1" i="1" sz="1600">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mejor valorado: Monumento y Mirador</a:t>
              </a:r>
              <a:endParaRPr b="1" i="1">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peor: Montañas</a:t>
              </a:r>
              <a:endParaRPr b="1" i="1">
                <a:latin typeface="Quattrocento Sans"/>
                <a:ea typeface="Quattrocento Sans"/>
                <a:cs typeface="Quattrocento Sans"/>
                <a:sym typeface="Quattrocento Sans"/>
              </a:endParaRPr>
            </a:p>
            <a:p>
              <a:pPr indent="0" lvl="0" marL="0" marR="0" rtl="0" algn="l">
                <a:spcBef>
                  <a:spcPts val="0"/>
                </a:spcBef>
                <a:spcAft>
                  <a:spcPts val="0"/>
                </a:spcAft>
                <a:buNone/>
              </a:pPr>
              <a:r>
                <a:rPr b="1" i="1" lang="es-ES" sz="1600">
                  <a:latin typeface="Quattrocento Sans"/>
                  <a:ea typeface="Quattrocento Sans"/>
                  <a:cs typeface="Quattrocento Sans"/>
                  <a:sym typeface="Quattrocento Sans"/>
                </a:rPr>
                <a:t>Profesionalidad:</a:t>
              </a:r>
              <a:endParaRPr b="1" i="1" sz="1600">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mejor valorado: Montañas, Monumento y Mirador</a:t>
              </a:r>
              <a:endParaRPr b="1" i="1">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peor: el Castillo</a:t>
              </a:r>
              <a:endParaRPr b="1" i="1">
                <a:latin typeface="Quattrocento Sans"/>
                <a:ea typeface="Quattrocento Sans"/>
                <a:cs typeface="Quattrocento Sans"/>
                <a:sym typeface="Quattrocento Sans"/>
              </a:endParaRPr>
            </a:p>
            <a:p>
              <a:pPr indent="0" lvl="0" marL="0" marR="0" rtl="0" algn="l">
                <a:spcBef>
                  <a:spcPts val="0"/>
                </a:spcBef>
                <a:spcAft>
                  <a:spcPts val="0"/>
                </a:spcAft>
                <a:buNone/>
              </a:pPr>
              <a:r>
                <a:t/>
              </a:r>
              <a:endParaRPr b="1" i="1" sz="1600">
                <a:latin typeface="Quattrocento Sans"/>
                <a:ea typeface="Quattrocento Sans"/>
                <a:cs typeface="Quattrocento Sans"/>
                <a:sym typeface="Quattrocento Sans"/>
              </a:endParaRPr>
            </a:p>
          </p:txBody>
        </p:sp>
      </p:grpSp>
      <p:pic>
        <p:nvPicPr>
          <p:cNvPr id="529" name="Google Shape;529;p51"/>
          <p:cNvPicPr preferRelativeResize="0"/>
          <p:nvPr/>
        </p:nvPicPr>
        <p:blipFill rotWithShape="1">
          <a:blip r:embed="rId3">
            <a:alphaModFix/>
          </a:blip>
          <a:srcRect b="0" l="0" r="0" t="0"/>
          <a:stretch/>
        </p:blipFill>
        <p:spPr>
          <a:xfrm>
            <a:off x="262558" y="1701602"/>
            <a:ext cx="865143" cy="880125"/>
          </a:xfrm>
          <a:prstGeom prst="rect">
            <a:avLst/>
          </a:prstGeom>
          <a:noFill/>
          <a:ln>
            <a:noFill/>
          </a:ln>
        </p:spPr>
      </p:pic>
      <p:pic>
        <p:nvPicPr>
          <p:cNvPr id="530" name="Google Shape;530;p51"/>
          <p:cNvPicPr preferRelativeResize="0"/>
          <p:nvPr/>
        </p:nvPicPr>
        <p:blipFill rotWithShape="1">
          <a:blip r:embed="rId4">
            <a:alphaModFix/>
          </a:blip>
          <a:srcRect b="0" l="0" r="0" t="0"/>
          <a:stretch/>
        </p:blipFill>
        <p:spPr>
          <a:xfrm>
            <a:off x="6383238" y="1773610"/>
            <a:ext cx="838838" cy="838838"/>
          </a:xfrm>
          <a:prstGeom prst="rect">
            <a:avLst/>
          </a:prstGeom>
          <a:noFill/>
          <a:ln>
            <a:noFill/>
          </a:ln>
        </p:spPr>
      </p:pic>
      <p:pic>
        <p:nvPicPr>
          <p:cNvPr id="531" name="Google Shape;531;p51"/>
          <p:cNvPicPr preferRelativeResize="0"/>
          <p:nvPr/>
        </p:nvPicPr>
        <p:blipFill rotWithShape="1">
          <a:blip r:embed="rId5">
            <a:alphaModFix/>
          </a:blip>
          <a:srcRect b="0" l="0" r="0" t="0"/>
          <a:stretch/>
        </p:blipFill>
        <p:spPr>
          <a:xfrm>
            <a:off x="417427" y="4297002"/>
            <a:ext cx="783018" cy="856537"/>
          </a:xfrm>
          <a:prstGeom prst="rect">
            <a:avLst/>
          </a:prstGeom>
          <a:noFill/>
          <a:ln>
            <a:noFill/>
          </a:ln>
        </p:spPr>
      </p:pic>
      <p:cxnSp>
        <p:nvCxnSpPr>
          <p:cNvPr id="532" name="Google Shape;532;p51"/>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sp>
        <p:nvSpPr>
          <p:cNvPr id="533" name="Google Shape;533;p51"/>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pic>
        <p:nvPicPr>
          <p:cNvPr id="534" name="Google Shape;534;p51" title="Gráfico"/>
          <p:cNvPicPr preferRelativeResize="0"/>
          <p:nvPr/>
        </p:nvPicPr>
        <p:blipFill>
          <a:blip r:embed="rId6">
            <a:alphaModFix/>
          </a:blip>
          <a:stretch>
            <a:fillRect/>
          </a:stretch>
        </p:blipFill>
        <p:spPr>
          <a:xfrm>
            <a:off x="1577915" y="1114904"/>
            <a:ext cx="4364890" cy="2703386"/>
          </a:xfrm>
          <a:prstGeom prst="rect">
            <a:avLst/>
          </a:prstGeom>
          <a:noFill/>
          <a:ln>
            <a:noFill/>
          </a:ln>
        </p:spPr>
      </p:pic>
      <p:pic>
        <p:nvPicPr>
          <p:cNvPr id="535" name="Google Shape;535;p51" title="Gráfico"/>
          <p:cNvPicPr preferRelativeResize="0"/>
          <p:nvPr/>
        </p:nvPicPr>
        <p:blipFill>
          <a:blip r:embed="rId7">
            <a:alphaModFix/>
          </a:blip>
          <a:stretch>
            <a:fillRect/>
          </a:stretch>
        </p:blipFill>
        <p:spPr>
          <a:xfrm>
            <a:off x="7463350" y="1064225"/>
            <a:ext cx="4364874" cy="2695264"/>
          </a:xfrm>
          <a:prstGeom prst="rect">
            <a:avLst/>
          </a:prstGeom>
          <a:noFill/>
          <a:ln>
            <a:noFill/>
          </a:ln>
        </p:spPr>
      </p:pic>
      <p:pic>
        <p:nvPicPr>
          <p:cNvPr id="536" name="Google Shape;536;p51" title="Gráfico"/>
          <p:cNvPicPr preferRelativeResize="0"/>
          <p:nvPr/>
        </p:nvPicPr>
        <p:blipFill>
          <a:blip r:embed="rId8">
            <a:alphaModFix/>
          </a:blip>
          <a:stretch>
            <a:fillRect/>
          </a:stretch>
        </p:blipFill>
        <p:spPr>
          <a:xfrm>
            <a:off x="1541950" y="3975275"/>
            <a:ext cx="4360984" cy="269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41" name="Shape 541"/>
        <p:cNvGrpSpPr/>
        <p:nvPr/>
      </p:nvGrpSpPr>
      <p:grpSpPr>
        <a:xfrm>
          <a:off x="0" y="0"/>
          <a:ext cx="0" cy="0"/>
          <a:chOff x="0" y="0"/>
          <a:chExt cx="0" cy="0"/>
        </a:xfrm>
      </p:grpSpPr>
      <p:sp>
        <p:nvSpPr>
          <p:cNvPr id="542" name="Google Shape;542;p5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43" name="Google Shape;543;p52"/>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44" name="Google Shape;544;p52"/>
          <p:cNvSpPr txBox="1"/>
          <p:nvPr/>
        </p:nvSpPr>
        <p:spPr>
          <a:xfrm>
            <a:off x="0" y="242168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a:t>
            </a:r>
            <a:endParaRPr/>
          </a:p>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Acomodarse</a:t>
            </a:r>
            <a:endParaRPr/>
          </a:p>
        </p:txBody>
      </p:sp>
      <p:sp>
        <p:nvSpPr>
          <p:cNvPr id="545" name="Google Shape;545;p52"/>
          <p:cNvSpPr txBox="1"/>
          <p:nvPr/>
        </p:nvSpPr>
        <p:spPr>
          <a:xfrm>
            <a:off x="262558" y="530200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Factura</a:t>
            </a:r>
            <a:endParaRPr/>
          </a:p>
        </p:txBody>
      </p:sp>
      <p:sp>
        <p:nvSpPr>
          <p:cNvPr id="546" name="Google Shape;546;p52"/>
          <p:cNvSpPr txBox="1"/>
          <p:nvPr/>
        </p:nvSpPr>
        <p:spPr>
          <a:xfrm>
            <a:off x="5954494" y="2427192"/>
            <a:ext cx="1416504"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Servicio</a:t>
            </a:r>
            <a:endParaRPr/>
          </a:p>
        </p:txBody>
      </p:sp>
      <p:grpSp>
        <p:nvGrpSpPr>
          <p:cNvPr id="547" name="Google Shape;547;p52"/>
          <p:cNvGrpSpPr/>
          <p:nvPr/>
        </p:nvGrpSpPr>
        <p:grpSpPr>
          <a:xfrm>
            <a:off x="6945721" y="4293834"/>
            <a:ext cx="4911470" cy="1252790"/>
            <a:chOff x="8820480" y="1880455"/>
            <a:chExt cx="958485" cy="590521"/>
          </a:xfrm>
        </p:grpSpPr>
        <p:sp>
          <p:nvSpPr>
            <p:cNvPr id="548" name="Google Shape;548;p52"/>
            <p:cNvSpPr txBox="1"/>
            <p:nvPr/>
          </p:nvSpPr>
          <p:spPr>
            <a:xfrm>
              <a:off x="9328365" y="1948676"/>
              <a:ext cx="450600" cy="5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t/>
              </a:r>
              <a:endParaRPr/>
            </a:p>
          </p:txBody>
        </p:sp>
        <p:sp>
          <p:nvSpPr>
            <p:cNvPr id="549" name="Google Shape;549;p52"/>
            <p:cNvSpPr txBox="1"/>
            <p:nvPr/>
          </p:nvSpPr>
          <p:spPr>
            <a:xfrm>
              <a:off x="8820480" y="1880455"/>
              <a:ext cx="918600" cy="27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personal, los </a:t>
              </a:r>
              <a:r>
                <a:rPr b="1" i="1" lang="es-ES" sz="1600">
                  <a:solidFill>
                    <a:srgbClr val="00B0F0"/>
                  </a:solidFill>
                  <a:latin typeface="Quattrocento Sans"/>
                  <a:ea typeface="Quattrocento Sans"/>
                  <a:cs typeface="Quattrocento Sans"/>
                  <a:sym typeface="Quattrocento Sans"/>
                </a:rPr>
                <a:t>tiempos de espera en acomodar </a:t>
              </a:r>
              <a:r>
                <a:rPr b="1" i="1" lang="es-ES" sz="1600">
                  <a:latin typeface="Quattrocento Sans"/>
                  <a:ea typeface="Quattrocento Sans"/>
                  <a:cs typeface="Quattrocento Sans"/>
                  <a:sym typeface="Quattrocento Sans"/>
                </a:rPr>
                <a:t> son los peor valorados con un </a:t>
              </a:r>
              <a:r>
                <a:rPr b="1" i="1" lang="es-ES" sz="2500">
                  <a:latin typeface="Quattrocento Sans"/>
                  <a:ea typeface="Quattrocento Sans"/>
                  <a:cs typeface="Quattrocento Sans"/>
                  <a:sym typeface="Quattrocento Sans"/>
                </a:rPr>
                <a:t>76%</a:t>
              </a:r>
              <a:r>
                <a:rPr b="1" i="1" lang="es-ES" sz="1600">
                  <a:latin typeface="Quattrocento Sans"/>
                  <a:ea typeface="Quattrocento Sans"/>
                  <a:cs typeface="Quattrocento Sans"/>
                  <a:sym typeface="Quattrocento Sans"/>
                </a:rPr>
                <a:t> de menciones positivas de media. </a:t>
              </a:r>
              <a:endParaRPr b="1" i="1" sz="1600">
                <a:latin typeface="Quattrocento Sans"/>
                <a:ea typeface="Quattrocento Sans"/>
                <a:cs typeface="Quattrocento Sans"/>
                <a:sym typeface="Quattrocento Sans"/>
              </a:endParaRPr>
            </a:p>
          </p:txBody>
        </p:sp>
      </p:grpSp>
      <p:pic>
        <p:nvPicPr>
          <p:cNvPr descr="Resultado de imagen de icono queue" id="550" name="Google Shape;550;p52"/>
          <p:cNvPicPr preferRelativeResize="0"/>
          <p:nvPr/>
        </p:nvPicPr>
        <p:blipFill rotWithShape="1">
          <a:blip r:embed="rId3">
            <a:alphaModFix/>
          </a:blip>
          <a:srcRect b="50414" l="9027" r="48987" t="7839"/>
          <a:stretch/>
        </p:blipFill>
        <p:spPr>
          <a:xfrm>
            <a:off x="262558" y="1341562"/>
            <a:ext cx="989067" cy="1086123"/>
          </a:xfrm>
          <a:prstGeom prst="rect">
            <a:avLst/>
          </a:prstGeom>
          <a:noFill/>
          <a:ln>
            <a:noFill/>
          </a:ln>
        </p:spPr>
      </p:pic>
      <p:pic>
        <p:nvPicPr>
          <p:cNvPr id="551" name="Google Shape;551;p52"/>
          <p:cNvPicPr preferRelativeResize="0"/>
          <p:nvPr/>
        </p:nvPicPr>
        <p:blipFill rotWithShape="1">
          <a:blip r:embed="rId4">
            <a:alphaModFix/>
          </a:blip>
          <a:srcRect b="0" l="0" r="0" t="0"/>
          <a:stretch/>
        </p:blipFill>
        <p:spPr>
          <a:xfrm>
            <a:off x="5954494" y="1635104"/>
            <a:ext cx="1201977" cy="864096"/>
          </a:xfrm>
          <a:prstGeom prst="rect">
            <a:avLst/>
          </a:prstGeom>
          <a:noFill/>
          <a:ln>
            <a:noFill/>
          </a:ln>
        </p:spPr>
      </p:pic>
      <p:pic>
        <p:nvPicPr>
          <p:cNvPr id="552" name="Google Shape;552;p52"/>
          <p:cNvPicPr preferRelativeResize="0"/>
          <p:nvPr/>
        </p:nvPicPr>
        <p:blipFill rotWithShape="1">
          <a:blip r:embed="rId5">
            <a:alphaModFix/>
          </a:blip>
          <a:srcRect b="0" l="0" r="0" t="0"/>
          <a:stretch/>
        </p:blipFill>
        <p:spPr>
          <a:xfrm>
            <a:off x="478582" y="4365898"/>
            <a:ext cx="981075" cy="927100"/>
          </a:xfrm>
          <a:prstGeom prst="rect">
            <a:avLst/>
          </a:prstGeom>
          <a:noFill/>
          <a:ln>
            <a:noFill/>
          </a:ln>
        </p:spPr>
      </p:pic>
      <p:sp>
        <p:nvSpPr>
          <p:cNvPr id="553" name="Google Shape;553;p52"/>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54" name="Google Shape;554;p52"/>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55" name="Google Shape;555;p52" title="Gráfico"/>
          <p:cNvPicPr preferRelativeResize="0"/>
          <p:nvPr/>
        </p:nvPicPr>
        <p:blipFill>
          <a:blip r:embed="rId6">
            <a:alphaModFix/>
          </a:blip>
          <a:stretch>
            <a:fillRect/>
          </a:stretch>
        </p:blipFill>
        <p:spPr>
          <a:xfrm>
            <a:off x="1577915" y="1114892"/>
            <a:ext cx="4121334" cy="2548358"/>
          </a:xfrm>
          <a:prstGeom prst="rect">
            <a:avLst/>
          </a:prstGeom>
          <a:noFill/>
          <a:ln>
            <a:noFill/>
          </a:ln>
        </p:spPr>
      </p:pic>
      <p:pic>
        <p:nvPicPr>
          <p:cNvPr id="556" name="Google Shape;556;p52" title="Gráfico"/>
          <p:cNvPicPr preferRelativeResize="0"/>
          <p:nvPr/>
        </p:nvPicPr>
        <p:blipFill>
          <a:blip r:embed="rId7">
            <a:alphaModFix/>
          </a:blip>
          <a:stretch>
            <a:fillRect/>
          </a:stretch>
        </p:blipFill>
        <p:spPr>
          <a:xfrm>
            <a:off x="7463350" y="1141725"/>
            <a:ext cx="4121301" cy="2548351"/>
          </a:xfrm>
          <a:prstGeom prst="rect">
            <a:avLst/>
          </a:prstGeom>
          <a:noFill/>
          <a:ln>
            <a:noFill/>
          </a:ln>
        </p:spPr>
      </p:pic>
      <p:pic>
        <p:nvPicPr>
          <p:cNvPr id="557" name="Google Shape;557;p52" title="Gráfico"/>
          <p:cNvPicPr preferRelativeResize="0"/>
          <p:nvPr/>
        </p:nvPicPr>
        <p:blipFill>
          <a:blip r:embed="rId8">
            <a:alphaModFix/>
          </a:blip>
          <a:stretch>
            <a:fillRect/>
          </a:stretch>
        </p:blipFill>
        <p:spPr>
          <a:xfrm>
            <a:off x="1620225" y="3847000"/>
            <a:ext cx="4005299" cy="24778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61" name="Shape 561"/>
        <p:cNvGrpSpPr/>
        <p:nvPr/>
      </p:nvGrpSpPr>
      <p:grpSpPr>
        <a:xfrm>
          <a:off x="0" y="0"/>
          <a:ext cx="0" cy="0"/>
          <a:chOff x="0" y="0"/>
          <a:chExt cx="0" cy="0"/>
        </a:xfrm>
      </p:grpSpPr>
      <p:sp>
        <p:nvSpPr>
          <p:cNvPr id="562" name="Google Shape;562;p53"/>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3" name="Google Shape;563;p53"/>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4" name="Google Shape;564;p53"/>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5" name="Google Shape;565;p5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70" name="Shape 570"/>
        <p:cNvGrpSpPr/>
        <p:nvPr/>
      </p:nvGrpSpPr>
      <p:grpSpPr>
        <a:xfrm>
          <a:off x="0" y="0"/>
          <a:ext cx="0" cy="0"/>
          <a:chOff x="0" y="0"/>
          <a:chExt cx="0" cy="0"/>
        </a:xfrm>
      </p:grpSpPr>
      <p:sp>
        <p:nvSpPr>
          <p:cNvPr id="571" name="Google Shape;571;p54"/>
          <p:cNvSpPr txBox="1"/>
          <p:nvPr/>
        </p:nvSpPr>
        <p:spPr>
          <a:xfrm>
            <a:off x="320966" y="1"/>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Conclusiones</a:t>
            </a:r>
            <a:endParaRPr/>
          </a:p>
        </p:txBody>
      </p:sp>
      <p:sp>
        <p:nvSpPr>
          <p:cNvPr id="572" name="Google Shape;572;p54"/>
          <p:cNvSpPr txBox="1"/>
          <p:nvPr/>
        </p:nvSpPr>
        <p:spPr>
          <a:xfrm>
            <a:off x="327775" y="909525"/>
            <a:ext cx="11535000" cy="585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23850" lvl="0" marL="342900" marR="0" rtl="0" algn="just">
              <a:spcBef>
                <a:spcPts val="0"/>
              </a:spcBef>
              <a:spcAft>
                <a:spcPts val="0"/>
              </a:spcAft>
              <a:buClr>
                <a:schemeClr val="dk1"/>
              </a:buClr>
              <a:buSzPts val="1700"/>
              <a:buFont typeface="Arial"/>
              <a:buChar char="•"/>
            </a:pPr>
            <a:r>
              <a:rPr b="1" lang="es-ES" sz="1700">
                <a:solidFill>
                  <a:schemeClr val="dk1"/>
                </a:solidFill>
                <a:latin typeface="Calibri"/>
                <a:ea typeface="Calibri"/>
                <a:cs typeface="Calibri"/>
                <a:sym typeface="Calibri"/>
              </a:rPr>
              <a:t>Número de encuestas: </a:t>
            </a:r>
            <a:r>
              <a:rPr lang="es-ES" sz="1700">
                <a:solidFill>
                  <a:schemeClr val="dk1"/>
                </a:solidFill>
                <a:latin typeface="Calibri"/>
                <a:ea typeface="Calibri"/>
                <a:cs typeface="Calibri"/>
                <a:sym typeface="Calibri"/>
              </a:rPr>
              <a:t>476. No se ha recibido ninguna muestra de Jardínj de Cactus, el Castillo ha mejorado la muestra considerablemente.</a:t>
            </a:r>
            <a:endParaRPr sz="1100"/>
          </a:p>
          <a:p>
            <a:pPr indent="-215900" lvl="0" marL="342900" marR="0" rtl="0" algn="just">
              <a:spcBef>
                <a:spcPts val="0"/>
              </a:spcBef>
              <a:spcAft>
                <a:spcPts val="0"/>
              </a:spcAft>
              <a:buClr>
                <a:schemeClr val="dk1"/>
              </a:buClr>
              <a:buSzPts val="2000"/>
              <a:buFont typeface="Arial"/>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Arial"/>
              <a:buChar char="•"/>
            </a:pPr>
            <a:r>
              <a:rPr lang="es-ES" sz="1700">
                <a:solidFill>
                  <a:schemeClr val="dk1"/>
                </a:solidFill>
                <a:latin typeface="Calibri"/>
                <a:ea typeface="Calibri"/>
                <a:cs typeface="Calibri"/>
                <a:sym typeface="Calibri"/>
              </a:rPr>
              <a:t>La muestra global tiene un e</a:t>
            </a:r>
            <a:r>
              <a:rPr b="1" lang="es-ES" sz="1700">
                <a:solidFill>
                  <a:schemeClr val="dk1"/>
                </a:solidFill>
                <a:latin typeface="Calibri"/>
                <a:ea typeface="Calibri"/>
                <a:cs typeface="Calibri"/>
                <a:sym typeface="Calibri"/>
              </a:rPr>
              <a:t>rror muestral de 4.5% </a:t>
            </a:r>
            <a:r>
              <a:rPr lang="es-ES" sz="1700">
                <a:solidFill>
                  <a:schemeClr val="dk1"/>
                </a:solidFill>
                <a:latin typeface="Calibri"/>
                <a:ea typeface="Calibri"/>
                <a:cs typeface="Calibri"/>
                <a:sym typeface="Calibri"/>
              </a:rPr>
              <a:t>por lo que podemos decir que es representativa, a pesar de que individualmente solo lleguemos a los valores objetivos en Jameos del Agua.</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Arial"/>
              <a:buChar char="•"/>
            </a:pPr>
            <a:r>
              <a:rPr lang="es-ES" sz="1700">
                <a:solidFill>
                  <a:schemeClr val="dk1"/>
                </a:solidFill>
                <a:latin typeface="Calibri"/>
                <a:ea typeface="Calibri"/>
                <a:cs typeface="Calibri"/>
                <a:sym typeface="Calibri"/>
              </a:rPr>
              <a:t>En </a:t>
            </a:r>
            <a:r>
              <a:rPr b="1" lang="es-ES" sz="1700">
                <a:solidFill>
                  <a:schemeClr val="dk1"/>
                </a:solidFill>
                <a:latin typeface="Calibri"/>
                <a:ea typeface="Calibri"/>
                <a:cs typeface="Calibri"/>
                <a:sym typeface="Calibri"/>
              </a:rPr>
              <a:t>NPS global</a:t>
            </a:r>
            <a:r>
              <a:rPr b="1" lang="es-ES" sz="1700">
                <a:solidFill>
                  <a:schemeClr val="dk1"/>
                </a:solidFill>
                <a:latin typeface="Calibri"/>
                <a:ea typeface="Calibri"/>
                <a:cs typeface="Calibri"/>
                <a:sym typeface="Calibri"/>
              </a:rPr>
              <a:t> se </a:t>
            </a:r>
            <a:r>
              <a:rPr b="1" lang="es-ES" sz="1700">
                <a:solidFill>
                  <a:schemeClr val="dk1"/>
                </a:solidFill>
                <a:latin typeface="Calibri"/>
                <a:ea typeface="Calibri"/>
                <a:cs typeface="Calibri"/>
                <a:sym typeface="Calibri"/>
              </a:rPr>
              <a:t>sitúa</a:t>
            </a:r>
            <a:r>
              <a:rPr b="1" lang="es-ES" sz="1700">
                <a:solidFill>
                  <a:schemeClr val="dk1"/>
                </a:solidFill>
                <a:latin typeface="Calibri"/>
                <a:ea typeface="Calibri"/>
                <a:cs typeface="Calibri"/>
                <a:sym typeface="Calibri"/>
              </a:rPr>
              <a:t> en 44%</a:t>
            </a:r>
            <a:r>
              <a:rPr lang="es-ES" sz="1700">
                <a:solidFill>
                  <a:schemeClr val="dk1"/>
                </a:solidFill>
                <a:latin typeface="Calibri"/>
                <a:ea typeface="Calibri"/>
                <a:cs typeface="Calibri"/>
                <a:sym typeface="Calibri"/>
              </a:rPr>
              <a:t> (7 puntos por encima del trimestre precedente).</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Calibri"/>
              <a:buChar char="•"/>
            </a:pPr>
            <a:r>
              <a:rPr lang="es-ES" sz="1700">
                <a:solidFill>
                  <a:schemeClr val="dk1"/>
                </a:solidFill>
                <a:latin typeface="Calibri"/>
                <a:ea typeface="Calibri"/>
                <a:cs typeface="Calibri"/>
                <a:sym typeface="Calibri"/>
              </a:rPr>
              <a:t>Las </a:t>
            </a:r>
            <a:r>
              <a:rPr b="1" lang="es-ES" sz="1700">
                <a:solidFill>
                  <a:schemeClr val="dk1"/>
                </a:solidFill>
                <a:latin typeface="Calibri"/>
                <a:ea typeface="Calibri"/>
                <a:cs typeface="Calibri"/>
                <a:sym typeface="Calibri"/>
              </a:rPr>
              <a:t>expectativas se superan en un 40% de casos</a:t>
            </a:r>
            <a:r>
              <a:rPr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Montañas del Fuego es el único centro que no supera la media.</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Calibri"/>
              <a:buChar char="•"/>
            </a:pPr>
            <a:r>
              <a:rPr lang="es-ES" sz="1700">
                <a:solidFill>
                  <a:schemeClr val="dk1"/>
                </a:solidFill>
                <a:latin typeface="Calibri"/>
                <a:ea typeface="Calibri"/>
                <a:cs typeface="Calibri"/>
                <a:sym typeface="Calibri"/>
              </a:rPr>
              <a:t>La relación </a:t>
            </a:r>
            <a:r>
              <a:rPr b="1" lang="es-ES" sz="1700">
                <a:solidFill>
                  <a:schemeClr val="dk1"/>
                </a:solidFill>
                <a:latin typeface="Calibri"/>
                <a:ea typeface="Calibri"/>
                <a:cs typeface="Calibri"/>
                <a:sym typeface="Calibri"/>
              </a:rPr>
              <a:t>calidad/precio</a:t>
            </a:r>
            <a:r>
              <a:rPr lang="es-ES" sz="1700">
                <a:solidFill>
                  <a:schemeClr val="dk1"/>
                </a:solidFill>
                <a:latin typeface="Calibri"/>
                <a:ea typeface="Calibri"/>
                <a:cs typeface="Calibri"/>
                <a:sym typeface="Calibri"/>
              </a:rPr>
              <a:t> es valorada positivamente en el </a:t>
            </a:r>
            <a:r>
              <a:rPr b="1" lang="es-ES" sz="1700">
                <a:solidFill>
                  <a:schemeClr val="dk1"/>
                </a:solidFill>
                <a:latin typeface="Calibri"/>
                <a:ea typeface="Calibri"/>
                <a:cs typeface="Calibri"/>
                <a:sym typeface="Calibri"/>
              </a:rPr>
              <a:t>79</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de casos.</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Calibri"/>
              <a:buChar char="•"/>
            </a:pPr>
            <a:r>
              <a:rPr lang="es-ES" sz="1700">
                <a:solidFill>
                  <a:schemeClr val="dk1"/>
                </a:solidFill>
                <a:latin typeface="Calibri"/>
                <a:ea typeface="Calibri"/>
                <a:cs typeface="Calibri"/>
                <a:sym typeface="Calibri"/>
              </a:rPr>
              <a:t>El </a:t>
            </a:r>
            <a:r>
              <a:rPr b="1" lang="es-ES" sz="1700">
                <a:solidFill>
                  <a:schemeClr val="dk1"/>
                </a:solidFill>
                <a:latin typeface="Calibri"/>
                <a:ea typeface="Calibri"/>
                <a:cs typeface="Calibri"/>
                <a:sym typeface="Calibri"/>
              </a:rPr>
              <a:t>índice de satisfacción</a:t>
            </a:r>
            <a:r>
              <a:rPr lang="es-ES" sz="1700">
                <a:solidFill>
                  <a:schemeClr val="dk1"/>
                </a:solidFill>
                <a:latin typeface="Calibri"/>
                <a:ea typeface="Calibri"/>
                <a:cs typeface="Calibri"/>
                <a:sym typeface="Calibri"/>
              </a:rPr>
              <a:t> de nuestros clientes se sitúa en torno al </a:t>
            </a:r>
            <a:r>
              <a:rPr b="1" lang="es-ES" sz="1700">
                <a:solidFill>
                  <a:schemeClr val="dk1"/>
                </a:solidFill>
                <a:latin typeface="Calibri"/>
                <a:ea typeface="Calibri"/>
                <a:cs typeface="Calibri"/>
                <a:sym typeface="Calibri"/>
              </a:rPr>
              <a:t>86</a:t>
            </a:r>
            <a:r>
              <a:rPr b="1" lang="es-ES" sz="1700">
                <a:solidFill>
                  <a:schemeClr val="dk1"/>
                </a:solidFill>
                <a:latin typeface="Calibri"/>
                <a:ea typeface="Calibri"/>
                <a:cs typeface="Calibri"/>
                <a:sym typeface="Calibri"/>
              </a:rPr>
              <a:t>%.</a:t>
            </a:r>
            <a:endParaRPr b="1" sz="17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323850" lvl="0" marL="342900" marR="0" rtl="0" algn="just">
              <a:spcBef>
                <a:spcPts val="0"/>
              </a:spcBef>
              <a:spcAft>
                <a:spcPts val="0"/>
              </a:spcAft>
              <a:buClr>
                <a:schemeClr val="dk1"/>
              </a:buClr>
              <a:buSzPts val="1700"/>
              <a:buFont typeface="Calibri"/>
              <a:buChar char="•"/>
            </a:pPr>
            <a:r>
              <a:rPr lang="es-ES" sz="1700">
                <a:solidFill>
                  <a:schemeClr val="dk1"/>
                </a:solidFill>
                <a:latin typeface="Calibri"/>
                <a:ea typeface="Calibri"/>
                <a:cs typeface="Calibri"/>
                <a:sym typeface="Calibri"/>
              </a:rPr>
              <a:t>En </a:t>
            </a:r>
            <a:r>
              <a:rPr lang="es-ES" sz="1700">
                <a:solidFill>
                  <a:schemeClr val="dk1"/>
                </a:solidFill>
                <a:latin typeface="Calibri"/>
                <a:ea typeface="Calibri"/>
                <a:cs typeface="Calibri"/>
                <a:sym typeface="Calibri"/>
              </a:rPr>
              <a:t>cuanto</a:t>
            </a:r>
            <a:r>
              <a:rPr lang="es-ES" sz="1700">
                <a:solidFill>
                  <a:schemeClr val="dk1"/>
                </a:solidFill>
                <a:latin typeface="Calibri"/>
                <a:ea typeface="Calibri"/>
                <a:cs typeface="Calibri"/>
                <a:sym typeface="Calibri"/>
              </a:rPr>
              <a:t> a la </a:t>
            </a:r>
            <a:r>
              <a:rPr b="1" lang="es-ES" sz="1700">
                <a:solidFill>
                  <a:schemeClr val="dk1"/>
                </a:solidFill>
                <a:latin typeface="Calibri"/>
                <a:ea typeface="Calibri"/>
                <a:cs typeface="Calibri"/>
                <a:sym typeface="Calibri"/>
              </a:rPr>
              <a:t>calidad percibida:</a:t>
            </a:r>
            <a:endParaRPr b="1" sz="17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700">
                <a:solidFill>
                  <a:schemeClr val="dk1"/>
                </a:solidFill>
                <a:latin typeface="Calibri"/>
                <a:ea typeface="Calibri"/>
                <a:cs typeface="Calibri"/>
                <a:sym typeface="Calibri"/>
              </a:rPr>
              <a:t>Producto</a:t>
            </a:r>
            <a:r>
              <a:rPr lang="es-ES" sz="1700">
                <a:solidFill>
                  <a:schemeClr val="dk1"/>
                </a:solidFill>
                <a:latin typeface="Calibri"/>
                <a:ea typeface="Calibri"/>
                <a:cs typeface="Calibri"/>
                <a:sym typeface="Calibri"/>
              </a:rPr>
              <a:t>: la amplitud de la carta de vinos es la peor valorada con un 49% de menciones positivas.</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700">
                <a:solidFill>
                  <a:schemeClr val="dk1"/>
                </a:solidFill>
                <a:latin typeface="Calibri"/>
                <a:ea typeface="Calibri"/>
                <a:cs typeface="Calibri"/>
                <a:sym typeface="Calibri"/>
              </a:rPr>
              <a:t>Instalaciones</a:t>
            </a:r>
            <a:r>
              <a:rPr lang="es-ES" sz="1700">
                <a:solidFill>
                  <a:schemeClr val="dk1"/>
                </a:solidFill>
                <a:latin typeface="Calibri"/>
                <a:ea typeface="Calibri"/>
                <a:cs typeface="Calibri"/>
                <a:sym typeface="Calibri"/>
              </a:rPr>
              <a:t>: el mobiliario es el peor valorado con un 48% de menciones positivas</a:t>
            </a:r>
            <a:endParaRPr sz="17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700">
                <a:solidFill>
                  <a:schemeClr val="dk1"/>
                </a:solidFill>
                <a:latin typeface="Calibri"/>
                <a:ea typeface="Calibri"/>
                <a:cs typeface="Calibri"/>
                <a:sym typeface="Calibri"/>
              </a:rPr>
              <a:t>Personal</a:t>
            </a:r>
            <a:r>
              <a:rPr lang="es-ES" sz="1700">
                <a:solidFill>
                  <a:schemeClr val="dk1"/>
                </a:solidFill>
                <a:latin typeface="Calibri"/>
                <a:ea typeface="Calibri"/>
                <a:cs typeface="Calibri"/>
                <a:sym typeface="Calibri"/>
              </a:rPr>
              <a:t>: el tiempo de espera en la acomodación es el peor valorado con un 76% de menciones positivas</a:t>
            </a:r>
            <a:endParaRPr sz="17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73" name="Google Shape;573;p54"/>
          <p:cNvSpPr txBox="1"/>
          <p:nvPr>
            <p:ph idx="12" type="sldNum"/>
          </p:nvPr>
        </p:nvSpPr>
        <p:spPr>
          <a:xfrm>
            <a:off x="8611039" y="652096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78" name="Shape 578"/>
        <p:cNvGrpSpPr/>
        <p:nvPr/>
      </p:nvGrpSpPr>
      <p:grpSpPr>
        <a:xfrm>
          <a:off x="0" y="0"/>
          <a:ext cx="0" cy="0"/>
          <a:chOff x="0" y="0"/>
          <a:chExt cx="0" cy="0"/>
        </a:xfrm>
      </p:grpSpPr>
      <p:sp>
        <p:nvSpPr>
          <p:cNvPr id="579" name="Google Shape;579;p5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Recomendacione</a:t>
            </a:r>
            <a:r>
              <a:rPr b="1" lang="es-ES" sz="3200">
                <a:solidFill>
                  <a:srgbClr val="003794"/>
                </a:solidFill>
                <a:latin typeface="Quattrocento Sans"/>
                <a:ea typeface="Quattrocento Sans"/>
                <a:cs typeface="Quattrocento Sans"/>
                <a:sym typeface="Quattrocento Sans"/>
              </a:rPr>
              <a:t>s</a:t>
            </a:r>
            <a:endParaRPr/>
          </a:p>
        </p:txBody>
      </p:sp>
      <p:sp>
        <p:nvSpPr>
          <p:cNvPr id="580" name="Google Shape;580;p55"/>
          <p:cNvSpPr txBox="1"/>
          <p:nvPr/>
        </p:nvSpPr>
        <p:spPr>
          <a:xfrm>
            <a:off x="327775" y="909525"/>
            <a:ext cx="11535000" cy="585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7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800">
                <a:solidFill>
                  <a:schemeClr val="dk1"/>
                </a:solidFill>
                <a:latin typeface="Calibri"/>
                <a:ea typeface="Calibri"/>
                <a:cs typeface="Calibri"/>
                <a:sym typeface="Calibri"/>
              </a:rPr>
              <a:t>Se recomienda hacer acciones de mejora solo en Jameos del Agua, puesto que el resto de los centros dista de tener media representativa. </a:t>
            </a:r>
            <a:endParaRPr sz="18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800">
                <a:solidFill>
                  <a:schemeClr val="dk1"/>
                </a:solidFill>
                <a:latin typeface="Calibri"/>
                <a:ea typeface="Calibri"/>
                <a:cs typeface="Calibri"/>
                <a:sym typeface="Calibri"/>
              </a:rPr>
              <a:t>Tener en cuenta que los centros con muy baja representatividad (como Montañas del Fuego), contribuyen </a:t>
            </a:r>
            <a:r>
              <a:rPr lang="es-ES" sz="1800">
                <a:solidFill>
                  <a:schemeClr val="dk1"/>
                </a:solidFill>
                <a:latin typeface="Calibri"/>
                <a:ea typeface="Calibri"/>
                <a:cs typeface="Calibri"/>
                <a:sym typeface="Calibri"/>
              </a:rPr>
              <a:t>a la confusión</a:t>
            </a:r>
            <a:r>
              <a:rPr lang="es-ES" sz="1800">
                <a:solidFill>
                  <a:schemeClr val="dk1"/>
                </a:solidFill>
                <a:latin typeface="Calibri"/>
                <a:ea typeface="Calibri"/>
                <a:cs typeface="Calibri"/>
                <a:sym typeface="Calibri"/>
              </a:rPr>
              <a:t> en el análisis global de los datos. </a:t>
            </a:r>
            <a:endParaRPr sz="18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800">
                <a:solidFill>
                  <a:schemeClr val="dk1"/>
                </a:solidFill>
                <a:latin typeface="Calibri"/>
                <a:ea typeface="Calibri"/>
                <a:cs typeface="Calibri"/>
                <a:sym typeface="Calibri"/>
              </a:rPr>
              <a:t>Se hace indispensable conseguir una muestra representativa individualizada.</a:t>
            </a:r>
            <a:endParaRPr sz="18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800" u="sng">
                <a:solidFill>
                  <a:schemeClr val="dk1"/>
                </a:solidFill>
                <a:latin typeface="Calibri"/>
                <a:ea typeface="Calibri"/>
                <a:cs typeface="Calibri"/>
                <a:sym typeface="Calibri"/>
              </a:rPr>
              <a:t>Algunas acciones a realizar en </a:t>
            </a:r>
            <a:r>
              <a:rPr b="1" lang="es-ES" sz="1800" u="sng">
                <a:solidFill>
                  <a:schemeClr val="dk1"/>
                </a:solidFill>
                <a:latin typeface="Calibri"/>
                <a:ea typeface="Calibri"/>
                <a:cs typeface="Calibri"/>
                <a:sym typeface="Calibri"/>
              </a:rPr>
              <a:t>Jameos </a:t>
            </a:r>
            <a:r>
              <a:rPr lang="es-ES" sz="1800" u="sng">
                <a:solidFill>
                  <a:schemeClr val="dk1"/>
                </a:solidFill>
                <a:latin typeface="Calibri"/>
                <a:ea typeface="Calibri"/>
                <a:cs typeface="Calibri"/>
                <a:sym typeface="Calibri"/>
              </a:rPr>
              <a:t>(los dos parámetros peor valorados):</a:t>
            </a:r>
            <a:endParaRPr sz="1800" u="sng">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800">
                <a:solidFill>
                  <a:schemeClr val="dk1"/>
                </a:solidFill>
                <a:latin typeface="Calibri"/>
                <a:ea typeface="Calibri"/>
                <a:cs typeface="Calibri"/>
                <a:sym typeface="Calibri"/>
              </a:rPr>
              <a:t>-</a:t>
            </a:r>
            <a:r>
              <a:rPr b="1" lang="es-ES" sz="1800">
                <a:solidFill>
                  <a:schemeClr val="dk1"/>
                </a:solidFill>
                <a:latin typeface="Calibri"/>
                <a:ea typeface="Calibri"/>
                <a:cs typeface="Calibri"/>
                <a:sym typeface="Calibri"/>
              </a:rPr>
              <a:t>Revisión de la amplitud de la carta de vinos</a:t>
            </a:r>
            <a:r>
              <a:rPr lang="es-ES" sz="1800">
                <a:solidFill>
                  <a:schemeClr val="dk1"/>
                </a:solidFill>
                <a:latin typeface="Calibri"/>
                <a:ea typeface="Calibri"/>
                <a:cs typeface="Calibri"/>
                <a:sym typeface="Calibri"/>
              </a:rPr>
              <a:t> (esta pregunta la </a:t>
            </a:r>
            <a:r>
              <a:rPr lang="es-ES" sz="1800">
                <a:solidFill>
                  <a:schemeClr val="dk1"/>
                </a:solidFill>
                <a:latin typeface="Calibri"/>
                <a:ea typeface="Calibri"/>
                <a:cs typeface="Calibri"/>
                <a:sym typeface="Calibri"/>
              </a:rPr>
              <a:t>evalúan</a:t>
            </a:r>
            <a:r>
              <a:rPr lang="es-ES" sz="1800">
                <a:solidFill>
                  <a:schemeClr val="dk1"/>
                </a:solidFill>
                <a:latin typeface="Calibri"/>
                <a:ea typeface="Calibri"/>
                <a:cs typeface="Calibri"/>
                <a:sym typeface="Calibri"/>
              </a:rPr>
              <a:t> 223 clientes de las 372 totales para este centro) con un 6% de votaciones negativas (calificada como mala/muy mala).</a:t>
            </a:r>
            <a:endParaRPr sz="18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800">
                <a:solidFill>
                  <a:schemeClr val="dk1"/>
                </a:solidFill>
                <a:latin typeface="Calibri"/>
                <a:ea typeface="Calibri"/>
                <a:cs typeface="Calibri"/>
                <a:sym typeface="Calibri"/>
              </a:rPr>
              <a:t>-</a:t>
            </a:r>
            <a:r>
              <a:rPr b="1" lang="es-ES" sz="1800">
                <a:solidFill>
                  <a:schemeClr val="dk1"/>
                </a:solidFill>
                <a:latin typeface="Calibri"/>
                <a:ea typeface="Calibri"/>
                <a:cs typeface="Calibri"/>
                <a:sym typeface="Calibri"/>
              </a:rPr>
              <a:t>Relación calidad-precio</a:t>
            </a:r>
            <a:r>
              <a:rPr lang="es-ES" sz="1800">
                <a:solidFill>
                  <a:schemeClr val="dk1"/>
                </a:solidFill>
                <a:latin typeface="Calibri"/>
                <a:ea typeface="Calibri"/>
                <a:cs typeface="Calibri"/>
                <a:sym typeface="Calibri"/>
              </a:rPr>
              <a:t> (esta pregunta la evalúan 353 clientes de las 372 totales) con un 5% de votaciones negativas (calificada como mala/muy mala).</a:t>
            </a:r>
            <a:endParaRPr sz="18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800">
                <a:solidFill>
                  <a:schemeClr val="dk1"/>
                </a:solidFill>
                <a:latin typeface="Calibri"/>
                <a:ea typeface="Calibri"/>
                <a:cs typeface="Calibri"/>
                <a:sym typeface="Calibri"/>
              </a:rPr>
              <a:t>*aún así, para ambos parámetros tienen un índice de satisfacción (se superan expectativas) en el 67% y 71% respectivamente (calificadas como buena/muy buena).</a:t>
            </a:r>
            <a:endParaRPr sz="1600">
              <a:solidFill>
                <a:schemeClr val="dk1"/>
              </a:solidFill>
              <a:latin typeface="Calibri"/>
              <a:ea typeface="Calibri"/>
              <a:cs typeface="Calibri"/>
              <a:sym typeface="Calibri"/>
            </a:endParaRPr>
          </a:p>
        </p:txBody>
      </p:sp>
      <p:sp>
        <p:nvSpPr>
          <p:cNvPr id="581" name="Google Shape;581;p55"/>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08" name="Shape 308"/>
        <p:cNvGrpSpPr/>
        <p:nvPr/>
      </p:nvGrpSpPr>
      <p:grpSpPr>
        <a:xfrm>
          <a:off x="0" y="0"/>
          <a:ext cx="0" cy="0"/>
          <a:chOff x="0" y="0"/>
          <a:chExt cx="0" cy="0"/>
        </a:xfrm>
      </p:grpSpPr>
      <p:sp>
        <p:nvSpPr>
          <p:cNvPr descr="Resultado de imagen de iconos compras" id="309" name="Google Shape;309;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10" name="Google Shape;310;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1" name="Google Shape;311;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2" name="Google Shape;312;p41"/>
          <p:cNvSpPr/>
          <p:nvPr/>
        </p:nvSpPr>
        <p:spPr>
          <a:xfrm>
            <a:off x="2422798" y="1485578"/>
            <a:ext cx="8547807" cy="33475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a:t>
            </a:r>
            <a:r>
              <a:rPr lang="es-ES" sz="2400">
                <a:solidFill>
                  <a:srgbClr val="595959"/>
                </a:solidFill>
                <a:latin typeface="Quattrocento Sans"/>
                <a:ea typeface="Quattrocento Sans"/>
                <a:cs typeface="Quattrocento Sans"/>
                <a:sym typeface="Quattrocento Sans"/>
              </a:rPr>
              <a:t>					             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Calidad-Precio                                    6</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Satisfacción                                         7</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8</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	14</a:t>
            </a:r>
            <a:endParaRPr/>
          </a:p>
        </p:txBody>
      </p:sp>
      <p:sp>
        <p:nvSpPr>
          <p:cNvPr id="313" name="Google Shape;313;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9" name="Shape 319"/>
        <p:cNvGrpSpPr/>
        <p:nvPr/>
      </p:nvGrpSpPr>
      <p:grpSpPr>
        <a:xfrm>
          <a:off x="0" y="0"/>
          <a:ext cx="0" cy="0"/>
          <a:chOff x="0" y="0"/>
          <a:chExt cx="0" cy="0"/>
        </a:xfrm>
      </p:grpSpPr>
      <p:sp>
        <p:nvSpPr>
          <p:cNvPr id="320" name="Google Shape;320;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21" name="Google Shape;321;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Objetivo</a:t>
            </a:r>
            <a:endParaRPr sz="1700">
              <a:solidFill>
                <a:srgbClr val="666666"/>
              </a:solidFill>
              <a:latin typeface="Quattrocento Sans"/>
              <a:ea typeface="Quattrocento Sans"/>
              <a:cs typeface="Quattrocento Sans"/>
              <a:sym typeface="Quattrocento Sans"/>
            </a:endParaRPr>
          </a:p>
        </p:txBody>
      </p:sp>
      <p:sp>
        <p:nvSpPr>
          <p:cNvPr id="322" name="Google Shape;322;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restauración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3" name="Google Shape;323;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4" name="Google Shape;324;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Universo</a:t>
            </a:r>
            <a:endParaRPr sz="1700">
              <a:solidFill>
                <a:srgbClr val="666666"/>
              </a:solidFill>
              <a:latin typeface="Quattrocento Sans"/>
              <a:ea typeface="Quattrocento Sans"/>
              <a:cs typeface="Quattrocento Sans"/>
              <a:sym typeface="Quattrocento Sans"/>
            </a:endParaRPr>
          </a:p>
        </p:txBody>
      </p:sp>
      <p:sp>
        <p:nvSpPr>
          <p:cNvPr id="325" name="Google Shape;325;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6" name="Google Shape;326;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7" name="Google Shape;327;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 y cuestionarios en papel</a:t>
            </a:r>
            <a:endParaRPr/>
          </a:p>
        </p:txBody>
      </p:sp>
      <p:sp>
        <p:nvSpPr>
          <p:cNvPr id="328" name="Google Shape;328;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9" name="Google Shape;329;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30" name="Google Shape;330;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1" name="Google Shape;331;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Alcance </a:t>
            </a:r>
            <a:endParaRPr sz="1700">
              <a:solidFill>
                <a:srgbClr val="666666"/>
              </a:solidFill>
              <a:latin typeface="Quattrocento Sans"/>
              <a:ea typeface="Quattrocento Sans"/>
              <a:cs typeface="Quattrocento Sans"/>
              <a:sym typeface="Quattrocento Sans"/>
            </a:endParaRPr>
          </a:p>
        </p:txBody>
      </p:sp>
      <p:sp>
        <p:nvSpPr>
          <p:cNvPr id="332" name="Google Shape;332;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Restaurantes y Cafeterías</a:t>
            </a:r>
            <a:endParaRPr/>
          </a:p>
        </p:txBody>
      </p:sp>
      <p:sp>
        <p:nvSpPr>
          <p:cNvPr id="333" name="Google Shape;333;p42"/>
          <p:cNvSpPr/>
          <p:nvPr/>
        </p:nvSpPr>
        <p:spPr>
          <a:xfrm>
            <a:off x="340418" y="6072809"/>
            <a:ext cx="11561146" cy="97168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100">
                <a:solidFill>
                  <a:srgbClr val="0070C0"/>
                </a:solidFill>
                <a:latin typeface="Quattrocento Sans"/>
                <a:ea typeface="Quattrocento Sans"/>
                <a:cs typeface="Quattrocento Sans"/>
                <a:sym typeface="Quattrocento Sans"/>
              </a:rPr>
              <a:t>Notas: Error muestral calculado a un 95% de Nivel de Confianza. Los niveles marcados en rojo NO permiten extraer conclusiones fiables.                                                                           En la exposición de datos de este informe se ha ponderado la MEDIA CACT.                                                                                                                                                                                                                         Este trimestre los centros han permanecido cerrados la última quincena de marzo, por lo que en ese periodo no se han recogido encuestas.</a:t>
            </a:r>
            <a:endParaRPr sz="1100">
              <a:solidFill>
                <a:srgbClr val="0070C0"/>
              </a:solidFill>
              <a:latin typeface="Calibri"/>
              <a:ea typeface="Calibri"/>
              <a:cs typeface="Calibri"/>
              <a:sym typeface="Calibri"/>
            </a:endParaRPr>
          </a:p>
          <a:p>
            <a:pPr indent="0" lvl="0" marL="0" marR="0" rtl="0" algn="ctr">
              <a:spcBef>
                <a:spcPts val="1229"/>
              </a:spcBef>
              <a:spcAft>
                <a:spcPts val="0"/>
              </a:spcAft>
              <a:buNone/>
            </a:pPr>
            <a:r>
              <a:t/>
            </a:r>
            <a:endParaRPr sz="1300">
              <a:solidFill>
                <a:srgbClr val="0070C0"/>
              </a:solidFill>
              <a:latin typeface="Calibri"/>
              <a:ea typeface="Calibri"/>
              <a:cs typeface="Calibri"/>
              <a:sym typeface="Calibri"/>
            </a:endParaRPr>
          </a:p>
        </p:txBody>
      </p:sp>
      <p:sp>
        <p:nvSpPr>
          <p:cNvPr id="334" name="Google Shape;334;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01/10 al  31/12</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2022</a:t>
            </a:r>
            <a:endParaRPr/>
          </a:p>
        </p:txBody>
      </p:sp>
      <p:sp>
        <p:nvSpPr>
          <p:cNvPr id="335" name="Google Shape;335;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6" name="Google Shape;336;p42"/>
          <p:cNvSpPr txBox="1"/>
          <p:nvPr/>
        </p:nvSpPr>
        <p:spPr>
          <a:xfrm>
            <a:off x="-13156" y="5274322"/>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 Global</a:t>
            </a:r>
            <a:endParaRPr sz="1400">
              <a:solidFill>
                <a:srgbClr val="666666"/>
              </a:solidFill>
              <a:latin typeface="Quattrocento Sans"/>
              <a:ea typeface="Quattrocento Sans"/>
              <a:cs typeface="Quattrocento Sans"/>
              <a:sym typeface="Quattrocento Sans"/>
            </a:endParaRPr>
          </a:p>
        </p:txBody>
      </p:sp>
      <p:sp>
        <p:nvSpPr>
          <p:cNvPr id="337" name="Google Shape;337;p42"/>
          <p:cNvSpPr/>
          <p:nvPr/>
        </p:nvSpPr>
        <p:spPr>
          <a:xfrm>
            <a:off x="1486694" y="515798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476</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8" name="Google Shape;338;p42"/>
          <p:cNvSpPr txBox="1"/>
          <p:nvPr/>
        </p:nvSpPr>
        <p:spPr>
          <a:xfrm>
            <a:off x="866" y="4422935"/>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Error</a:t>
            </a:r>
            <a:endParaRPr>
              <a:solidFill>
                <a:srgbClr val="666666"/>
              </a:solidFill>
            </a:endParaRPr>
          </a:p>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Muestral Globa</a:t>
            </a:r>
            <a:r>
              <a:rPr lang="es-ES" sz="1600">
                <a:solidFill>
                  <a:srgbClr val="666666"/>
                </a:solidFill>
                <a:latin typeface="Quattrocento Sans"/>
                <a:ea typeface="Quattrocento Sans"/>
                <a:cs typeface="Quattrocento Sans"/>
                <a:sym typeface="Quattrocento Sans"/>
              </a:rPr>
              <a:t>l</a:t>
            </a:r>
            <a:endParaRPr sz="1600">
              <a:solidFill>
                <a:srgbClr val="666666"/>
              </a:solidFill>
              <a:latin typeface="Quattrocento Sans"/>
              <a:ea typeface="Quattrocento Sans"/>
              <a:cs typeface="Quattrocento Sans"/>
              <a:sym typeface="Quattrocento Sans"/>
            </a:endParaRPr>
          </a:p>
        </p:txBody>
      </p:sp>
      <p:sp>
        <p:nvSpPr>
          <p:cNvPr id="339" name="Google Shape;339;p42"/>
          <p:cNvSpPr/>
          <p:nvPr/>
        </p:nvSpPr>
        <p:spPr>
          <a:xfrm>
            <a:off x="1486694" y="443790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4.5</a:t>
            </a:r>
            <a:r>
              <a:rPr b="1" lang="es-ES" sz="1800">
                <a:solidFill>
                  <a:srgbClr val="0070C0"/>
                </a:solidFill>
                <a:latin typeface="Quattrocento Sans"/>
                <a:ea typeface="Quattrocento Sans"/>
                <a:cs typeface="Quattrocento Sans"/>
                <a:sym typeface="Quattrocento Sans"/>
              </a:rPr>
              <a:t>%</a:t>
            </a:r>
            <a:endParaRPr/>
          </a:p>
        </p:txBody>
      </p:sp>
      <p:sp>
        <p:nvSpPr>
          <p:cNvPr id="340" name="Google Shape;340;p42"/>
          <p:cNvSpPr/>
          <p:nvPr/>
        </p:nvSpPr>
        <p:spPr>
          <a:xfrm>
            <a:off x="8854865" y="5153214"/>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15</a:t>
            </a:r>
            <a:endParaRPr>
              <a:solidFill>
                <a:srgbClr val="474747"/>
              </a:solidFill>
            </a:endParaRPr>
          </a:p>
        </p:txBody>
      </p:sp>
      <p:sp>
        <p:nvSpPr>
          <p:cNvPr id="341" name="Google Shape;341;p42"/>
          <p:cNvSpPr txBox="1"/>
          <p:nvPr/>
        </p:nvSpPr>
        <p:spPr>
          <a:xfrm>
            <a:off x="8659951" y="3644108"/>
            <a:ext cx="15855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Mirador del Río</a:t>
            </a:r>
            <a:endParaRPr sz="1400">
              <a:solidFill>
                <a:srgbClr val="666666"/>
              </a:solidFill>
              <a:latin typeface="Quattrocento Sans"/>
              <a:ea typeface="Quattrocento Sans"/>
              <a:cs typeface="Quattrocento Sans"/>
              <a:sym typeface="Quattrocento Sans"/>
            </a:endParaRPr>
          </a:p>
        </p:txBody>
      </p:sp>
      <p:sp>
        <p:nvSpPr>
          <p:cNvPr id="342" name="Google Shape;342;p42"/>
          <p:cNvSpPr/>
          <p:nvPr/>
        </p:nvSpPr>
        <p:spPr>
          <a:xfrm>
            <a:off x="10316135" y="5153535"/>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0</a:t>
            </a:r>
            <a:endParaRPr>
              <a:solidFill>
                <a:srgbClr val="474747"/>
              </a:solidFill>
            </a:endParaRPr>
          </a:p>
        </p:txBody>
      </p:sp>
      <p:sp>
        <p:nvSpPr>
          <p:cNvPr id="343" name="Google Shape;343;p42"/>
          <p:cNvSpPr txBox="1"/>
          <p:nvPr/>
        </p:nvSpPr>
        <p:spPr>
          <a:xfrm>
            <a:off x="10316135" y="3644108"/>
            <a:ext cx="1199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Jardín de Cactus</a:t>
            </a:r>
            <a:endParaRPr sz="1400">
              <a:solidFill>
                <a:srgbClr val="666666"/>
              </a:solidFill>
              <a:latin typeface="Quattrocento Sans"/>
              <a:ea typeface="Quattrocento Sans"/>
              <a:cs typeface="Quattrocento Sans"/>
              <a:sym typeface="Quattrocento Sans"/>
            </a:endParaRPr>
          </a:p>
        </p:txBody>
      </p:sp>
      <p:sp>
        <p:nvSpPr>
          <p:cNvPr id="344" name="Google Shape;344;p42"/>
          <p:cNvSpPr/>
          <p:nvPr/>
        </p:nvSpPr>
        <p:spPr>
          <a:xfrm>
            <a:off x="8854865" y="443480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25.3%</a:t>
            </a:r>
            <a:endParaRPr b="1" sz="1200">
              <a:solidFill>
                <a:srgbClr val="FF0000"/>
              </a:solidFill>
              <a:latin typeface="Quattrocento Sans"/>
              <a:ea typeface="Quattrocento Sans"/>
              <a:cs typeface="Quattrocento Sans"/>
              <a:sym typeface="Quattrocento Sans"/>
            </a:endParaRPr>
          </a:p>
        </p:txBody>
      </p:sp>
      <p:sp>
        <p:nvSpPr>
          <p:cNvPr id="345" name="Google Shape;345;p42"/>
          <p:cNvSpPr/>
          <p:nvPr/>
        </p:nvSpPr>
        <p:spPr>
          <a:xfrm>
            <a:off x="10316135" y="443480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a:t>
            </a:r>
            <a:r>
              <a:rPr b="1" lang="es-ES" sz="1200">
                <a:solidFill>
                  <a:srgbClr val="4A86E8"/>
                </a:solidFill>
                <a:latin typeface="Quattrocento Sans"/>
                <a:ea typeface="Quattrocento Sans"/>
                <a:cs typeface="Quattrocento Sans"/>
                <a:sym typeface="Quattrocento Sans"/>
              </a:rPr>
              <a:t> </a:t>
            </a:r>
            <a:endParaRPr>
              <a:solidFill>
                <a:srgbClr val="4A86E8"/>
              </a:solidFill>
            </a:endParaRPr>
          </a:p>
        </p:txBody>
      </p:sp>
      <p:grpSp>
        <p:nvGrpSpPr>
          <p:cNvPr id="346" name="Google Shape;346;p42"/>
          <p:cNvGrpSpPr/>
          <p:nvPr/>
        </p:nvGrpSpPr>
        <p:grpSpPr>
          <a:xfrm>
            <a:off x="2951748" y="3644108"/>
            <a:ext cx="5710255" cy="2123975"/>
            <a:chOff x="4093438" y="3717505"/>
            <a:chExt cx="5074880" cy="2123975"/>
          </a:xfrm>
        </p:grpSpPr>
        <p:sp>
          <p:nvSpPr>
            <p:cNvPr id="347" name="Google Shape;347;p42"/>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3</a:t>
              </a:r>
              <a:endParaRPr>
                <a:solidFill>
                  <a:srgbClr val="474747"/>
                </a:solidFill>
              </a:endParaRPr>
            </a:p>
          </p:txBody>
        </p:sp>
        <p:sp>
          <p:nvSpPr>
            <p:cNvPr id="348" name="Google Shape;348;p42"/>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372</a:t>
              </a:r>
              <a:endParaRPr>
                <a:solidFill>
                  <a:srgbClr val="474747"/>
                </a:solidFill>
              </a:endParaRPr>
            </a:p>
          </p:txBody>
        </p:sp>
        <p:sp>
          <p:nvSpPr>
            <p:cNvPr id="349" name="Google Shape;349;p42"/>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9900FF"/>
                  </a:solidFill>
                  <a:latin typeface="Quattrocento Sans"/>
                  <a:ea typeface="Quattrocento Sans"/>
                  <a:cs typeface="Quattrocento Sans"/>
                  <a:sym typeface="Quattrocento Sans"/>
                </a:rPr>
                <a:t>∓ 5.0%</a:t>
              </a:r>
              <a:endParaRPr>
                <a:solidFill>
                  <a:srgbClr val="9900FF"/>
                </a:solidFill>
              </a:endParaRPr>
            </a:p>
          </p:txBody>
        </p:sp>
        <p:sp>
          <p:nvSpPr>
            <p:cNvPr id="350" name="Google Shape;350;p42"/>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l">
                <a:spcBef>
                  <a:spcPts val="0"/>
                </a:spcBef>
                <a:spcAft>
                  <a:spcPts val="0"/>
                </a:spcAft>
                <a:buNone/>
              </a:pPr>
              <a:r>
                <a:rPr lang="es-ES">
                  <a:solidFill>
                    <a:srgbClr val="474747"/>
                  </a:solidFill>
                  <a:latin typeface="Quattrocento Sans"/>
                  <a:ea typeface="Quattrocento Sans"/>
                  <a:cs typeface="Quattrocento Sans"/>
                  <a:sym typeface="Quattrocento Sans"/>
                </a:rPr>
                <a:t>Jameos del Agua</a:t>
              </a:r>
              <a:endParaRPr sz="1400">
                <a:solidFill>
                  <a:srgbClr val="474747"/>
                </a:solidFill>
                <a:latin typeface="Quattrocento Sans"/>
                <a:ea typeface="Quattrocento Sans"/>
                <a:cs typeface="Quattrocento Sans"/>
                <a:sym typeface="Quattrocento Sans"/>
              </a:endParaRPr>
            </a:p>
          </p:txBody>
        </p:sp>
        <p:sp>
          <p:nvSpPr>
            <p:cNvPr id="351" name="Google Shape;351;p42"/>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74747"/>
                  </a:solidFill>
                  <a:latin typeface="Quattrocento Sans"/>
                  <a:ea typeface="Quattrocento Sans"/>
                  <a:cs typeface="Quattrocento Sans"/>
                  <a:sym typeface="Quattrocento Sans"/>
                </a:rPr>
                <a:t>Montañas del Fuego</a:t>
              </a:r>
              <a:endParaRPr sz="1400">
                <a:solidFill>
                  <a:srgbClr val="474747"/>
                </a:solidFill>
                <a:latin typeface="Quattrocento Sans"/>
                <a:ea typeface="Quattrocento Sans"/>
                <a:cs typeface="Quattrocento Sans"/>
                <a:sym typeface="Quattrocento Sans"/>
              </a:endParaRPr>
            </a:p>
          </p:txBody>
        </p:sp>
        <p:sp>
          <p:nvSpPr>
            <p:cNvPr id="352" name="Google Shape;352;p42"/>
            <p:cNvSpPr/>
            <p:nvPr/>
          </p:nvSpPr>
          <p:spPr>
            <a:xfrm>
              <a:off x="6804095"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26</a:t>
              </a:r>
              <a:endParaRPr>
                <a:solidFill>
                  <a:srgbClr val="474747"/>
                </a:solidFill>
              </a:endParaRPr>
            </a:p>
          </p:txBody>
        </p:sp>
        <p:sp>
          <p:nvSpPr>
            <p:cNvPr id="353" name="Google Shape;353;p42"/>
            <p:cNvSpPr txBox="1"/>
            <p:nvPr/>
          </p:nvSpPr>
          <p:spPr>
            <a:xfrm>
              <a:off x="6630876" y="371921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74747"/>
                  </a:solidFill>
                  <a:latin typeface="Quattrocento Sans"/>
                  <a:ea typeface="Quattrocento Sans"/>
                  <a:cs typeface="Quattrocento Sans"/>
                  <a:sym typeface="Quattrocento Sans"/>
                </a:rPr>
                <a:t>Casa-Museo  del Campesino</a:t>
              </a:r>
              <a:endParaRPr sz="1400">
                <a:solidFill>
                  <a:srgbClr val="474747"/>
                </a:solidFill>
                <a:latin typeface="Quattrocento Sans"/>
                <a:ea typeface="Quattrocento Sans"/>
                <a:cs typeface="Quattrocento Sans"/>
                <a:sym typeface="Quattrocento Sans"/>
              </a:endParaRPr>
            </a:p>
          </p:txBody>
        </p:sp>
        <p:sp>
          <p:nvSpPr>
            <p:cNvPr id="354" name="Google Shape;354;p42"/>
            <p:cNvSpPr/>
            <p:nvPr/>
          </p:nvSpPr>
          <p:spPr>
            <a:xfrm>
              <a:off x="8102718"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60</a:t>
              </a:r>
              <a:endParaRPr>
                <a:solidFill>
                  <a:srgbClr val="474747"/>
                </a:solidFill>
              </a:endParaRPr>
            </a:p>
          </p:txBody>
        </p:sp>
        <p:sp>
          <p:nvSpPr>
            <p:cNvPr id="355" name="Google Shape;355;p42"/>
            <p:cNvSpPr txBox="1"/>
            <p:nvPr/>
          </p:nvSpPr>
          <p:spPr>
            <a:xfrm>
              <a:off x="8102718" y="3719215"/>
              <a:ext cx="1065600" cy="646200"/>
            </a:xfrm>
            <a:prstGeom prst="rect">
              <a:avLst/>
            </a:prstGeom>
            <a:noFill/>
            <a:ln>
              <a:noFill/>
            </a:ln>
          </p:spPr>
          <p:txBody>
            <a:bodyPr anchorCtr="0" anchor="ctr" bIns="54425" lIns="108850" spcFirstLastPara="1" rIns="108850" wrap="square" tIns="54425">
              <a:noAutofit/>
            </a:bodyPr>
            <a:lstStyle/>
            <a:p>
              <a:pPr indent="0" lvl="0" marL="0" marR="0" rtl="0" algn="l">
                <a:spcBef>
                  <a:spcPts val="0"/>
                </a:spcBef>
                <a:spcAft>
                  <a:spcPts val="0"/>
                </a:spcAft>
                <a:buNone/>
              </a:pPr>
              <a:r>
                <a:rPr lang="es-ES">
                  <a:solidFill>
                    <a:srgbClr val="474747"/>
                  </a:solidFill>
                  <a:latin typeface="Quattrocento Sans"/>
                  <a:ea typeface="Quattrocento Sans"/>
                  <a:cs typeface="Quattrocento Sans"/>
                  <a:sym typeface="Quattrocento Sans"/>
                </a:rPr>
                <a:t>Castillo de San José</a:t>
              </a:r>
              <a:endParaRPr sz="1400">
                <a:solidFill>
                  <a:srgbClr val="474747"/>
                </a:solidFill>
                <a:latin typeface="Quattrocento Sans"/>
                <a:ea typeface="Quattrocento Sans"/>
                <a:cs typeface="Quattrocento Sans"/>
                <a:sym typeface="Quattrocento Sans"/>
              </a:endParaRPr>
            </a:p>
          </p:txBody>
        </p:sp>
        <p:sp>
          <p:nvSpPr>
            <p:cNvPr id="356" name="Google Shape;356;p42"/>
            <p:cNvSpPr/>
            <p:nvPr/>
          </p:nvSpPr>
          <p:spPr>
            <a:xfrm>
              <a:off x="5461590"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56.6% </a:t>
              </a:r>
              <a:endParaRPr>
                <a:solidFill>
                  <a:srgbClr val="FF0000"/>
                </a:solidFill>
              </a:endParaRPr>
            </a:p>
          </p:txBody>
        </p:sp>
        <p:sp>
          <p:nvSpPr>
            <p:cNvPr id="357" name="Google Shape;357;p42"/>
            <p:cNvSpPr/>
            <p:nvPr/>
          </p:nvSpPr>
          <p:spPr>
            <a:xfrm>
              <a:off x="680409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19.2%</a:t>
              </a:r>
              <a:endParaRPr>
                <a:solidFill>
                  <a:srgbClr val="FF0000"/>
                </a:solidFill>
              </a:endParaRPr>
            </a:p>
          </p:txBody>
        </p:sp>
        <p:sp>
          <p:nvSpPr>
            <p:cNvPr id="358" name="Google Shape;358;p42"/>
            <p:cNvSpPr/>
            <p:nvPr/>
          </p:nvSpPr>
          <p:spPr>
            <a:xfrm>
              <a:off x="810271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12.5% </a:t>
              </a:r>
              <a:endParaRPr>
                <a:solidFill>
                  <a:srgbClr val="FF0000"/>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63" name="Shape 363"/>
        <p:cNvGrpSpPr/>
        <p:nvPr/>
      </p:nvGrpSpPr>
      <p:grpSpPr>
        <a:xfrm>
          <a:off x="0" y="0"/>
          <a:ext cx="0" cy="0"/>
          <a:chOff x="0" y="0"/>
          <a:chExt cx="0" cy="0"/>
        </a:xfrm>
      </p:grpSpPr>
      <p:sp>
        <p:nvSpPr>
          <p:cNvPr id="364" name="Google Shape;364;p43"/>
          <p:cNvSpPr txBox="1"/>
          <p:nvPr/>
        </p:nvSpPr>
        <p:spPr>
          <a:xfrm>
            <a:off x="3584913" y="1300518"/>
            <a:ext cx="8046900" cy="831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B0F0"/>
              </a:buClr>
              <a:buSzPts val="4800"/>
              <a:buFont typeface="Calibri"/>
              <a:buNone/>
            </a:pPr>
            <a:r>
              <a:rPr b="1" lang="es-ES" sz="4800">
                <a:solidFill>
                  <a:srgbClr val="00B0F0"/>
                </a:solidFill>
                <a:latin typeface="Calibri"/>
                <a:ea typeface="Calibri"/>
                <a:cs typeface="Calibri"/>
                <a:sym typeface="Calibri"/>
              </a:rPr>
              <a:t>44</a:t>
            </a:r>
            <a:r>
              <a:rPr b="1" i="0" lang="es-ES" sz="48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NPS en los restaurantes y cafeterías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600" u="none" cap="none" strike="noStrike">
              <a:solidFill>
                <a:srgbClr val="00B0F0"/>
              </a:solidFill>
              <a:latin typeface="Calibri"/>
              <a:ea typeface="Calibri"/>
              <a:cs typeface="Calibri"/>
              <a:sym typeface="Calibri"/>
            </a:endParaRPr>
          </a:p>
        </p:txBody>
      </p:sp>
      <p:sp>
        <p:nvSpPr>
          <p:cNvPr id="365" name="Google Shape;365;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66" name="Google Shape;366;p43"/>
          <p:cNvSpPr txBox="1"/>
          <p:nvPr/>
        </p:nvSpPr>
        <p:spPr>
          <a:xfrm>
            <a:off x="152401" y="838938"/>
            <a:ext cx="11024400" cy="6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7" name="Google Shape;367;p43"/>
          <p:cNvSpPr txBox="1"/>
          <p:nvPr>
            <p:ph idx="12" type="sldNum"/>
          </p:nvPr>
        </p:nvSpPr>
        <p:spPr>
          <a:xfrm>
            <a:off x="9011416" y="65209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8" name="Google Shape;368;p43"/>
          <p:cNvSpPr txBox="1"/>
          <p:nvPr/>
        </p:nvSpPr>
        <p:spPr>
          <a:xfrm>
            <a:off x="3286894" y="14155"/>
            <a:ext cx="12190413" cy="1377044"/>
          </a:xfrm>
          <a:prstGeom prst="rect">
            <a:avLst/>
          </a:prstGeom>
          <a:noFill/>
          <a:ln>
            <a:noFill/>
          </a:ln>
        </p:spPr>
        <p:txBody>
          <a:bodyPr anchorCtr="0" anchor="ctr" bIns="171400" lIns="171400" spcFirstLastPara="1" rIns="171400" wrap="square" tIns="171400">
            <a:noAutofit/>
          </a:bodyPr>
          <a:lstStyle/>
          <a:p>
            <a:pPr indent="0" lvl="0" marL="0" marR="0" rtl="0" algn="just">
              <a:spcBef>
                <a:spcPts val="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9" name="Google Shape;369;p43"/>
          <p:cNvSpPr txBox="1"/>
          <p:nvPr/>
        </p:nvSpPr>
        <p:spPr>
          <a:xfrm>
            <a:off x="6687325" y="5031738"/>
            <a:ext cx="3672600" cy="137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t/>
            </a:r>
            <a:endParaRPr b="1" sz="2000">
              <a:solidFill>
                <a:srgbClr val="00B0F0"/>
              </a:solidFill>
              <a:latin typeface="Calibri"/>
              <a:ea typeface="Calibri"/>
              <a:cs typeface="Calibri"/>
              <a:sym typeface="Calibri"/>
            </a:endParaRPr>
          </a:p>
        </p:txBody>
      </p:sp>
      <p:pic>
        <p:nvPicPr>
          <p:cNvPr id="370" name="Google Shape;370;p43" title="Gráfico"/>
          <p:cNvPicPr preferRelativeResize="0"/>
          <p:nvPr/>
        </p:nvPicPr>
        <p:blipFill>
          <a:blip r:embed="rId3">
            <a:alphaModFix/>
          </a:blip>
          <a:stretch>
            <a:fillRect/>
          </a:stretch>
        </p:blipFill>
        <p:spPr>
          <a:xfrm>
            <a:off x="8936250" y="4848925"/>
            <a:ext cx="2695576" cy="1672076"/>
          </a:xfrm>
          <a:prstGeom prst="rect">
            <a:avLst/>
          </a:prstGeom>
          <a:noFill/>
          <a:ln>
            <a:noFill/>
          </a:ln>
        </p:spPr>
      </p:pic>
      <p:pic>
        <p:nvPicPr>
          <p:cNvPr id="371" name="Google Shape;371;p43" title="Gráfico"/>
          <p:cNvPicPr preferRelativeResize="0"/>
          <p:nvPr/>
        </p:nvPicPr>
        <p:blipFill>
          <a:blip r:embed="rId4">
            <a:alphaModFix/>
          </a:blip>
          <a:stretch>
            <a:fillRect/>
          </a:stretch>
        </p:blipFill>
        <p:spPr>
          <a:xfrm>
            <a:off x="373350" y="2517449"/>
            <a:ext cx="5903901" cy="3650570"/>
          </a:xfrm>
          <a:prstGeom prst="rect">
            <a:avLst/>
          </a:prstGeom>
          <a:noFill/>
          <a:ln>
            <a:noFill/>
          </a:ln>
        </p:spPr>
      </p:pic>
      <p:pic>
        <p:nvPicPr>
          <p:cNvPr id="372" name="Google Shape;372;p43" title="Gráfico"/>
          <p:cNvPicPr preferRelativeResize="0"/>
          <p:nvPr/>
        </p:nvPicPr>
        <p:blipFill>
          <a:blip r:embed="rId5">
            <a:alphaModFix/>
          </a:blip>
          <a:stretch>
            <a:fillRect/>
          </a:stretch>
        </p:blipFill>
        <p:spPr>
          <a:xfrm>
            <a:off x="6861725" y="2121714"/>
            <a:ext cx="4236651" cy="26196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77" name="Shape 377"/>
        <p:cNvGrpSpPr/>
        <p:nvPr/>
      </p:nvGrpSpPr>
      <p:grpSpPr>
        <a:xfrm>
          <a:off x="0" y="0"/>
          <a:ext cx="0" cy="0"/>
          <a:chOff x="0" y="0"/>
          <a:chExt cx="0" cy="0"/>
        </a:xfrm>
      </p:grpSpPr>
      <p:sp>
        <p:nvSpPr>
          <p:cNvPr id="378" name="Google Shape;378;p44"/>
          <p:cNvSpPr txBox="1"/>
          <p:nvPr/>
        </p:nvSpPr>
        <p:spPr>
          <a:xfrm>
            <a:off x="237291" y="0"/>
            <a:ext cx="1170877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9" name="Google Shape;379;p44"/>
          <p:cNvSpPr txBox="1"/>
          <p:nvPr>
            <p:ph idx="1" type="body"/>
          </p:nvPr>
        </p:nvSpPr>
        <p:spPr>
          <a:xfrm>
            <a:off x="165852" y="6502398"/>
            <a:ext cx="11500159" cy="35719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sp>
        <p:nvSpPr>
          <p:cNvPr id="380" name="Google Shape;380;p4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5</a:t>
            </a:r>
            <a:endParaRPr/>
          </a:p>
        </p:txBody>
      </p:sp>
      <p:sp>
        <p:nvSpPr>
          <p:cNvPr id="381" name="Google Shape;381;p44"/>
          <p:cNvSpPr txBox="1"/>
          <p:nvPr/>
        </p:nvSpPr>
        <p:spPr>
          <a:xfrm>
            <a:off x="10039757" y="1500968"/>
            <a:ext cx="2989076" cy="1251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sp>
        <p:nvSpPr>
          <p:cNvPr id="382" name="Google Shape;382;p44"/>
          <p:cNvSpPr/>
          <p:nvPr/>
        </p:nvSpPr>
        <p:spPr>
          <a:xfrm>
            <a:off x="6868825" y="1818700"/>
            <a:ext cx="4672200" cy="197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40</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expectativas superadas en la red CACT</a:t>
            </a:r>
            <a:endParaRPr sz="6000">
              <a:solidFill>
                <a:schemeClr val="dk1"/>
              </a:solidFill>
              <a:latin typeface="Calibri"/>
              <a:ea typeface="Calibri"/>
              <a:cs typeface="Calibri"/>
              <a:sym typeface="Calibri"/>
            </a:endParaRPr>
          </a:p>
        </p:txBody>
      </p:sp>
      <p:pic>
        <p:nvPicPr>
          <p:cNvPr id="383" name="Google Shape;383;p44" title="Gráfico"/>
          <p:cNvPicPr preferRelativeResize="0"/>
          <p:nvPr/>
        </p:nvPicPr>
        <p:blipFill>
          <a:blip r:embed="rId3">
            <a:alphaModFix/>
          </a:blip>
          <a:stretch>
            <a:fillRect/>
          </a:stretch>
        </p:blipFill>
        <p:spPr>
          <a:xfrm>
            <a:off x="739527" y="2165954"/>
            <a:ext cx="5915775" cy="3657925"/>
          </a:xfrm>
          <a:prstGeom prst="rect">
            <a:avLst/>
          </a:prstGeom>
          <a:noFill/>
          <a:ln>
            <a:noFill/>
          </a:ln>
        </p:spPr>
      </p:pic>
      <p:pic>
        <p:nvPicPr>
          <p:cNvPr id="384" name="Google Shape;384;p44" title="Gráfico"/>
          <p:cNvPicPr preferRelativeResize="0"/>
          <p:nvPr/>
        </p:nvPicPr>
        <p:blipFill>
          <a:blip r:embed="rId4">
            <a:alphaModFix/>
          </a:blip>
          <a:stretch>
            <a:fillRect/>
          </a:stretch>
        </p:blipFill>
        <p:spPr>
          <a:xfrm>
            <a:off x="7568981" y="3526011"/>
            <a:ext cx="3875745" cy="2396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89" name="Shape 389"/>
        <p:cNvGrpSpPr/>
        <p:nvPr/>
      </p:nvGrpSpPr>
      <p:grpSpPr>
        <a:xfrm>
          <a:off x="0" y="0"/>
          <a:ext cx="0" cy="0"/>
          <a:chOff x="0" y="0"/>
          <a:chExt cx="0" cy="0"/>
        </a:xfrm>
      </p:grpSpPr>
      <p:sp>
        <p:nvSpPr>
          <p:cNvPr id="390" name="Google Shape;390;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 Relación calidad/precio</a:t>
            </a:r>
            <a:endParaRPr/>
          </a:p>
        </p:txBody>
      </p:sp>
      <p:sp>
        <p:nvSpPr>
          <p:cNvPr id="391" name="Google Shape;391;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a:t>
            </a:r>
            <a:endParaRPr/>
          </a:p>
        </p:txBody>
      </p:sp>
      <p:grpSp>
        <p:nvGrpSpPr>
          <p:cNvPr id="392" name="Google Shape;392;p45"/>
          <p:cNvGrpSpPr/>
          <p:nvPr/>
        </p:nvGrpSpPr>
        <p:grpSpPr>
          <a:xfrm>
            <a:off x="9233374" y="1911299"/>
            <a:ext cx="2712706" cy="2414750"/>
            <a:chOff x="8739555" y="1591071"/>
            <a:chExt cx="2239500" cy="1801246"/>
          </a:xfrm>
        </p:grpSpPr>
        <p:sp>
          <p:nvSpPr>
            <p:cNvPr id="393" name="Google Shape;393;p45"/>
            <p:cNvSpPr txBox="1"/>
            <p:nvPr/>
          </p:nvSpPr>
          <p:spPr>
            <a:xfrm>
              <a:off x="8826152" y="1591071"/>
              <a:ext cx="1742700" cy="63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79</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4" name="Google Shape;394;p45"/>
            <p:cNvSpPr txBox="1"/>
            <p:nvPr/>
          </p:nvSpPr>
          <p:spPr>
            <a:xfrm>
              <a:off x="8739555" y="2608117"/>
              <a:ext cx="2239500" cy="78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comensales </a:t>
              </a:r>
              <a:r>
                <a:rPr b="1" i="1" lang="es-ES" sz="1600">
                  <a:solidFill>
                    <a:srgbClr val="000000"/>
                  </a:solidFill>
                  <a:latin typeface="Quattrocento Sans"/>
                  <a:ea typeface="Quattrocento Sans"/>
                  <a:cs typeface="Quattrocento Sans"/>
                  <a:sym typeface="Quattrocento Sans"/>
                </a:rPr>
                <a:t>valora </a:t>
              </a:r>
              <a:r>
                <a:rPr b="1" i="1" lang="es-ES" sz="1600">
                  <a:latin typeface="Quattrocento Sans"/>
                  <a:ea typeface="Quattrocento Sans"/>
                  <a:cs typeface="Quattrocento Sans"/>
                  <a:sym typeface="Quattrocento Sans"/>
                </a:rPr>
                <a:t>como muy adecuada/adecuado </a:t>
              </a:r>
              <a:r>
                <a:rPr b="1" i="1" lang="es-ES" sz="1600">
                  <a:solidFill>
                    <a:srgbClr val="000000"/>
                  </a:solidFill>
                  <a:latin typeface="Quattrocento Sans"/>
                  <a:ea typeface="Quattrocento Sans"/>
                  <a:cs typeface="Quattrocento Sans"/>
                  <a:sym typeface="Quattrocento Sans"/>
                </a:rPr>
                <a:t>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5" name="Google Shape;395;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6" name="Google Shape;396;p45"/>
          <p:cNvSpPr txBox="1"/>
          <p:nvPr/>
        </p:nvSpPr>
        <p:spPr>
          <a:xfrm>
            <a:off x="4309250" y="143649"/>
            <a:ext cx="7881300" cy="10512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a:t>
            </a:r>
            <a:r>
              <a:rPr lang="es-ES" sz="1600">
                <a:solidFill>
                  <a:srgbClr val="888888"/>
                </a:solidFill>
                <a:latin typeface="Quattrocento Sans"/>
                <a:ea typeface="Quattrocento Sans"/>
                <a:cs typeface="Quattrocento Sans"/>
                <a:sym typeface="Quattrocento Sans"/>
              </a:rPr>
              <a:t>s el valor del servicio o racionalidad del precio percibido por el cliente, modula el impacto de las expectativas y la calidad percibida sobre la satisfacción.</a:t>
            </a:r>
            <a:endParaRPr sz="1600">
              <a:solidFill>
                <a:srgbClr val="000000"/>
              </a:solidFill>
              <a:latin typeface="Quattrocento Sans"/>
              <a:ea typeface="Quattrocento Sans"/>
              <a:cs typeface="Quattrocento Sans"/>
              <a:sym typeface="Quattrocento Sans"/>
            </a:endParaRPr>
          </a:p>
        </p:txBody>
      </p:sp>
      <p:pic>
        <p:nvPicPr>
          <p:cNvPr id="397" name="Google Shape;397;p45" title="Gráfico"/>
          <p:cNvPicPr preferRelativeResize="0"/>
          <p:nvPr/>
        </p:nvPicPr>
        <p:blipFill>
          <a:blip r:embed="rId3">
            <a:alphaModFix/>
          </a:blip>
          <a:stretch>
            <a:fillRect/>
          </a:stretch>
        </p:blipFill>
        <p:spPr>
          <a:xfrm>
            <a:off x="764700" y="1630550"/>
            <a:ext cx="7372350" cy="4600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404" name="Google Shape;404;p46"/>
          <p:cNvSpPr txBox="1"/>
          <p:nvPr/>
        </p:nvSpPr>
        <p:spPr>
          <a:xfrm>
            <a:off x="308728" y="409818"/>
            <a:ext cx="11547118"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600"/>
              <a:buFont typeface="Quattrocento Sans"/>
              <a:buNone/>
            </a:pPr>
            <a:r>
              <a:rPr b="1" lang="es-ES" sz="2600">
                <a:solidFill>
                  <a:srgbClr val="003794"/>
                </a:solidFill>
                <a:latin typeface="Quattrocento Sans"/>
                <a:ea typeface="Quattrocento Sans"/>
                <a:cs typeface="Quattrocento Sans"/>
                <a:sym typeface="Quattrocento Sans"/>
              </a:rPr>
              <a:t>Satisfacción de los clientes en los restaurantes y cafeterías CACT</a:t>
            </a:r>
            <a:endParaRPr b="1" i="0" sz="2600" u="none" cap="none" strike="noStrike">
              <a:solidFill>
                <a:srgbClr val="003794"/>
              </a:solidFill>
              <a:latin typeface="Quattrocento Sans"/>
              <a:ea typeface="Quattrocento Sans"/>
              <a:cs typeface="Quattrocento Sans"/>
              <a:sym typeface="Quattrocento Sans"/>
            </a:endParaRPr>
          </a:p>
        </p:txBody>
      </p:sp>
      <p:grpSp>
        <p:nvGrpSpPr>
          <p:cNvPr id="405" name="Google Shape;405;p46"/>
          <p:cNvGrpSpPr/>
          <p:nvPr/>
        </p:nvGrpSpPr>
        <p:grpSpPr>
          <a:xfrm>
            <a:off x="8935036" y="2540232"/>
            <a:ext cx="2954975" cy="2323146"/>
            <a:chOff x="8872770" y="1591078"/>
            <a:chExt cx="2275333" cy="1336447"/>
          </a:xfrm>
        </p:grpSpPr>
        <p:sp>
          <p:nvSpPr>
            <p:cNvPr id="406" name="Google Shape;406;p46"/>
            <p:cNvSpPr txBox="1"/>
            <p:nvPr/>
          </p:nvSpPr>
          <p:spPr>
            <a:xfrm>
              <a:off x="9344937" y="1591078"/>
              <a:ext cx="1279500" cy="63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86</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407" name="Google Shape;407;p46"/>
            <p:cNvSpPr txBox="1"/>
            <p:nvPr/>
          </p:nvSpPr>
          <p:spPr>
            <a:xfrm>
              <a:off x="8872770" y="2237002"/>
              <a:ext cx="2275333" cy="69052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Quattrocento Sans"/>
                  <a:ea typeface="Quattrocento Sans"/>
                  <a:cs typeface="Quattrocento Sans"/>
                  <a:sym typeface="Quattrocento Sans"/>
                </a:rPr>
                <a:t>de los </a:t>
              </a:r>
              <a:r>
                <a:rPr b="1" lang="es-ES">
                  <a:solidFill>
                    <a:schemeClr val="dk1"/>
                  </a:solidFill>
                  <a:latin typeface="Quattrocento Sans"/>
                  <a:ea typeface="Quattrocento Sans"/>
                  <a:cs typeface="Quattrocento Sans"/>
                  <a:sym typeface="Quattrocento Sans"/>
                </a:rPr>
                <a:t>clientes </a:t>
              </a:r>
              <a:r>
                <a:rPr b="1" i="1" lang="es-ES" sz="1400">
                  <a:solidFill>
                    <a:srgbClr val="000000"/>
                  </a:solidFill>
                  <a:latin typeface="Quattrocento Sans"/>
                  <a:ea typeface="Quattrocento Sans"/>
                  <a:cs typeface="Quattrocento Sans"/>
                  <a:sym typeface="Quattrocento Sans"/>
                </a:rPr>
                <a:t>queda satisfecho o muy satisfecho.</a:t>
              </a:r>
              <a:endParaRPr i="1" sz="14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408" name="Google Shape;408;p46"/>
          <p:cNvSpPr/>
          <p:nvPr/>
        </p:nvSpPr>
        <p:spPr>
          <a:xfrm>
            <a:off x="7150333" y="5143891"/>
            <a:ext cx="45719" cy="72008"/>
          </a:xfrm>
          <a:prstGeom prst="rect">
            <a:avLst/>
          </a:prstGeom>
          <a:solidFill>
            <a:schemeClr val="accent1"/>
          </a:solid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100"/>
              <a:buFont typeface="Calibri"/>
              <a:buNone/>
            </a:pPr>
            <a:r>
              <a:t/>
            </a:r>
            <a:endParaRPr b="0" i="0" sz="1100" u="none" cap="none" strike="noStrike">
              <a:solidFill>
                <a:srgbClr val="FFFFFF"/>
              </a:solidFill>
              <a:latin typeface="Calibri"/>
              <a:ea typeface="Calibri"/>
              <a:cs typeface="Calibri"/>
              <a:sym typeface="Calibri"/>
            </a:endParaRPr>
          </a:p>
        </p:txBody>
      </p:sp>
      <p:pic>
        <p:nvPicPr>
          <p:cNvPr id="409" name="Google Shape;409;p46" title="Gráfico"/>
          <p:cNvPicPr preferRelativeResize="0"/>
          <p:nvPr/>
        </p:nvPicPr>
        <p:blipFill>
          <a:blip r:embed="rId3">
            <a:alphaModFix/>
          </a:blip>
          <a:stretch>
            <a:fillRect/>
          </a:stretch>
        </p:blipFill>
        <p:spPr>
          <a:xfrm>
            <a:off x="1186825" y="1409430"/>
            <a:ext cx="6845532" cy="4232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14" name="Shape 414"/>
        <p:cNvGrpSpPr/>
        <p:nvPr/>
      </p:nvGrpSpPr>
      <p:grpSpPr>
        <a:xfrm>
          <a:off x="0" y="0"/>
          <a:ext cx="0" cy="0"/>
          <a:chOff x="0" y="0"/>
          <a:chExt cx="0" cy="0"/>
        </a:xfrm>
      </p:grpSpPr>
      <p:sp>
        <p:nvSpPr>
          <p:cNvPr id="415" name="Google Shape;415;p4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16" name="Google Shape;416;p47"/>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b="0" i="0" lang="es-ES" sz="2300" u="none" cap="none" strike="noStrike">
                <a:solidFill>
                  <a:schemeClr val="dk1"/>
                </a:solidFill>
                <a:latin typeface="Quattrocento Sans"/>
                <a:ea typeface="Quattrocento Sans"/>
                <a:cs typeface="Quattrocento Sans"/>
                <a:sym typeface="Quattrocento Sans"/>
              </a:rPr>
              <a:t>La calidad percibida. 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chemeClr val="dk1"/>
              </a:buClr>
              <a:buSzPts val="2000"/>
              <a:buFont typeface="Noto Sans Symbols"/>
              <a:buNone/>
            </a:pPr>
            <a:r>
              <a:rPr b="0" i="0" lang="es-ES" sz="2000" u="none" cap="none" strike="noStrike">
                <a:solidFill>
                  <a:schemeClr val="dk1"/>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directa</a:t>
            </a:r>
            <a:r>
              <a:rPr b="0" i="0" lang="es-ES" sz="2000" u="none" cap="none" strike="noStrike">
                <a:solidFill>
                  <a:schemeClr val="dk1"/>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indirecta </a:t>
            </a:r>
            <a:r>
              <a:rPr b="0" i="0" lang="es-ES" sz="2000" u="none" cap="none" strike="noStrike">
                <a:solidFill>
                  <a:schemeClr val="dk1"/>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17" name="Google Shape;417;p47"/>
          <p:cNvSpPr txBox="1"/>
          <p:nvPr/>
        </p:nvSpPr>
        <p:spPr>
          <a:xfrm>
            <a:off x="550590" y="261442"/>
            <a:ext cx="5760640"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18" name="Google Shape;418;p47"/>
          <p:cNvGrpSpPr/>
          <p:nvPr/>
        </p:nvGrpSpPr>
        <p:grpSpPr>
          <a:xfrm>
            <a:off x="7952959" y="2916393"/>
            <a:ext cx="1214165" cy="1418625"/>
            <a:chOff x="2523051" y="1713478"/>
            <a:chExt cx="1425515" cy="1647736"/>
          </a:xfrm>
        </p:grpSpPr>
        <p:sp>
          <p:nvSpPr>
            <p:cNvPr id="419" name="Google Shape;419;p47"/>
            <p:cNvSpPr txBox="1"/>
            <p:nvPr/>
          </p:nvSpPr>
          <p:spPr>
            <a:xfrm>
              <a:off x="2523051" y="2610673"/>
              <a:ext cx="1425515" cy="7505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7"/>
            <p:cNvPicPr preferRelativeResize="0"/>
            <p:nvPr/>
          </p:nvPicPr>
          <p:blipFill rotWithShape="1">
            <a:blip r:embed="rId3">
              <a:alphaModFix/>
            </a:blip>
            <a:srcRect b="0" l="0" r="0" t="0"/>
            <a:stretch/>
          </p:blipFill>
          <p:spPr>
            <a:xfrm>
              <a:off x="2865046" y="1713478"/>
              <a:ext cx="838838" cy="838838"/>
            </a:xfrm>
            <a:prstGeom prst="rect">
              <a:avLst/>
            </a:prstGeom>
            <a:noFill/>
            <a:ln>
              <a:noFill/>
            </a:ln>
          </p:spPr>
        </p:pic>
      </p:grpSp>
      <p:grpSp>
        <p:nvGrpSpPr>
          <p:cNvPr id="421" name="Google Shape;421;p47"/>
          <p:cNvGrpSpPr/>
          <p:nvPr/>
        </p:nvGrpSpPr>
        <p:grpSpPr>
          <a:xfrm>
            <a:off x="7898258" y="1094728"/>
            <a:ext cx="1126022" cy="1384836"/>
            <a:chOff x="7898258" y="1094728"/>
            <a:chExt cx="1126022" cy="1384836"/>
          </a:xfrm>
        </p:grpSpPr>
        <p:sp>
          <p:nvSpPr>
            <p:cNvPr id="422" name="Google Shape;422;p47"/>
            <p:cNvSpPr txBox="1"/>
            <p:nvPr/>
          </p:nvSpPr>
          <p:spPr>
            <a:xfrm>
              <a:off x="7898258" y="1833383"/>
              <a:ext cx="1126022" cy="6461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Cantidad de comida por plato</a:t>
              </a:r>
              <a:endParaRPr/>
            </a:p>
          </p:txBody>
        </p:sp>
        <p:pic>
          <p:nvPicPr>
            <p:cNvPr id="423" name="Google Shape;423;p47"/>
            <p:cNvPicPr preferRelativeResize="0"/>
            <p:nvPr/>
          </p:nvPicPr>
          <p:blipFill rotWithShape="1">
            <a:blip r:embed="rId4">
              <a:alphaModFix/>
            </a:blip>
            <a:srcRect b="0" l="0" r="0" t="7918"/>
            <a:stretch/>
          </p:blipFill>
          <p:spPr>
            <a:xfrm>
              <a:off x="8073143" y="1094728"/>
              <a:ext cx="802171" cy="738654"/>
            </a:xfrm>
            <a:prstGeom prst="rect">
              <a:avLst/>
            </a:prstGeom>
            <a:noFill/>
            <a:ln>
              <a:noFill/>
            </a:ln>
          </p:spPr>
        </p:pic>
      </p:grpSp>
      <p:grpSp>
        <p:nvGrpSpPr>
          <p:cNvPr id="424" name="Google Shape;424;p47"/>
          <p:cNvGrpSpPr/>
          <p:nvPr/>
        </p:nvGrpSpPr>
        <p:grpSpPr>
          <a:xfrm>
            <a:off x="9251433" y="1197269"/>
            <a:ext cx="1344119" cy="996848"/>
            <a:chOff x="9251433" y="1197269"/>
            <a:chExt cx="1344119" cy="996848"/>
          </a:xfrm>
        </p:grpSpPr>
        <p:sp>
          <p:nvSpPr>
            <p:cNvPr id="425" name="Google Shape;425;p47"/>
            <p:cNvSpPr txBox="1"/>
            <p:nvPr/>
          </p:nvSpPr>
          <p:spPr>
            <a:xfrm>
              <a:off x="9251433" y="1917182"/>
              <a:ext cx="1344119"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Sabor</a:t>
              </a:r>
              <a:endParaRPr/>
            </a:p>
          </p:txBody>
        </p:sp>
        <p:pic>
          <p:nvPicPr>
            <p:cNvPr id="426" name="Google Shape;426;p47"/>
            <p:cNvPicPr preferRelativeResize="0"/>
            <p:nvPr/>
          </p:nvPicPr>
          <p:blipFill rotWithShape="1">
            <a:blip r:embed="rId5">
              <a:alphaModFix/>
            </a:blip>
            <a:srcRect b="0" l="0" r="0" t="0"/>
            <a:stretch/>
          </p:blipFill>
          <p:spPr>
            <a:xfrm>
              <a:off x="9495538" y="1197269"/>
              <a:ext cx="803568" cy="646181"/>
            </a:xfrm>
            <a:prstGeom prst="rect">
              <a:avLst/>
            </a:prstGeom>
            <a:noFill/>
            <a:ln>
              <a:noFill/>
            </a:ln>
          </p:spPr>
        </p:pic>
      </p:grpSp>
      <p:grpSp>
        <p:nvGrpSpPr>
          <p:cNvPr id="427" name="Google Shape;427;p47"/>
          <p:cNvGrpSpPr/>
          <p:nvPr/>
        </p:nvGrpSpPr>
        <p:grpSpPr>
          <a:xfrm>
            <a:off x="10595551" y="1094950"/>
            <a:ext cx="1357008" cy="1099167"/>
            <a:chOff x="10595551" y="1094950"/>
            <a:chExt cx="1357008" cy="1099167"/>
          </a:xfrm>
        </p:grpSpPr>
        <p:sp>
          <p:nvSpPr>
            <p:cNvPr id="428" name="Google Shape;428;p47"/>
            <p:cNvSpPr txBox="1"/>
            <p:nvPr/>
          </p:nvSpPr>
          <p:spPr>
            <a:xfrm>
              <a:off x="10595551" y="1917182"/>
              <a:ext cx="1357008"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a:t>
              </a:r>
              <a:endParaRPr b="1" sz="1600">
                <a:solidFill>
                  <a:srgbClr val="0070C0"/>
                </a:solidFill>
                <a:latin typeface="Quattrocento Sans"/>
                <a:ea typeface="Quattrocento Sans"/>
                <a:cs typeface="Quattrocento Sans"/>
                <a:sym typeface="Quattrocento Sans"/>
              </a:endParaRPr>
            </a:p>
          </p:txBody>
        </p:sp>
        <p:pic>
          <p:nvPicPr>
            <p:cNvPr id="429" name="Google Shape;429;p47"/>
            <p:cNvPicPr preferRelativeResize="0"/>
            <p:nvPr/>
          </p:nvPicPr>
          <p:blipFill rotWithShape="1">
            <a:blip r:embed="rId6">
              <a:alphaModFix/>
            </a:blip>
            <a:srcRect b="0" l="0" r="0" t="0"/>
            <a:stretch/>
          </p:blipFill>
          <p:spPr>
            <a:xfrm>
              <a:off x="10826112" y="1094950"/>
              <a:ext cx="769342" cy="738565"/>
            </a:xfrm>
            <a:prstGeom prst="rect">
              <a:avLst/>
            </a:prstGeom>
            <a:noFill/>
            <a:ln>
              <a:noFill/>
            </a:ln>
          </p:spPr>
        </p:pic>
      </p:grpSp>
      <p:grpSp>
        <p:nvGrpSpPr>
          <p:cNvPr id="430" name="Google Shape;430;p47"/>
          <p:cNvGrpSpPr/>
          <p:nvPr/>
        </p:nvGrpSpPr>
        <p:grpSpPr>
          <a:xfrm>
            <a:off x="10666974" y="2916393"/>
            <a:ext cx="1330812" cy="1262131"/>
            <a:chOff x="10666974" y="2916393"/>
            <a:chExt cx="1330812" cy="1262131"/>
          </a:xfrm>
        </p:grpSpPr>
        <p:sp>
          <p:nvSpPr>
            <p:cNvPr id="431" name="Google Shape;431;p47"/>
            <p:cNvSpPr txBox="1"/>
            <p:nvPr/>
          </p:nvSpPr>
          <p:spPr>
            <a:xfrm>
              <a:off x="10666974" y="3716966"/>
              <a:ext cx="133081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Profesionalidad del personal</a:t>
              </a:r>
              <a:endParaRPr/>
            </a:p>
          </p:txBody>
        </p:sp>
        <p:pic>
          <p:nvPicPr>
            <p:cNvPr id="432" name="Google Shape;432;p47"/>
            <p:cNvPicPr preferRelativeResize="0"/>
            <p:nvPr/>
          </p:nvPicPr>
          <p:blipFill rotWithShape="1">
            <a:blip r:embed="rId7">
              <a:alphaModFix/>
            </a:blip>
            <a:srcRect b="0" l="0" r="0" t="0"/>
            <a:stretch/>
          </p:blipFill>
          <p:spPr>
            <a:xfrm>
              <a:off x="11039854" y="2916393"/>
              <a:ext cx="647550" cy="647550"/>
            </a:xfrm>
            <a:prstGeom prst="rect">
              <a:avLst/>
            </a:prstGeom>
            <a:noFill/>
            <a:ln>
              <a:noFill/>
            </a:ln>
          </p:spPr>
        </p:pic>
      </p:grpSp>
      <p:grpSp>
        <p:nvGrpSpPr>
          <p:cNvPr id="433" name="Google Shape;433;p47"/>
          <p:cNvGrpSpPr/>
          <p:nvPr/>
        </p:nvGrpSpPr>
        <p:grpSpPr>
          <a:xfrm>
            <a:off x="7741939" y="4674100"/>
            <a:ext cx="1425185" cy="1070026"/>
            <a:chOff x="7741939" y="4674100"/>
            <a:chExt cx="1425185" cy="1070026"/>
          </a:xfrm>
        </p:grpSpPr>
        <p:sp>
          <p:nvSpPr>
            <p:cNvPr id="434" name="Google Shape;434;p47"/>
            <p:cNvSpPr txBox="1"/>
            <p:nvPr/>
          </p:nvSpPr>
          <p:spPr>
            <a:xfrm>
              <a:off x="7741939" y="5467191"/>
              <a:ext cx="1425185"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Confort ambiental</a:t>
              </a:r>
              <a:endParaRPr/>
            </a:p>
          </p:txBody>
        </p:sp>
        <p:pic>
          <p:nvPicPr>
            <p:cNvPr id="435" name="Google Shape;435;p47"/>
            <p:cNvPicPr preferRelativeResize="0"/>
            <p:nvPr/>
          </p:nvPicPr>
          <p:blipFill rotWithShape="1">
            <a:blip r:embed="rId8">
              <a:alphaModFix/>
            </a:blip>
            <a:srcRect b="0" l="0" r="0" t="0"/>
            <a:stretch/>
          </p:blipFill>
          <p:spPr>
            <a:xfrm>
              <a:off x="8096427" y="4674100"/>
              <a:ext cx="716207" cy="728211"/>
            </a:xfrm>
            <a:prstGeom prst="rect">
              <a:avLst/>
            </a:prstGeom>
            <a:noFill/>
            <a:ln>
              <a:noFill/>
            </a:ln>
          </p:spPr>
        </p:pic>
      </p:grpSp>
      <p:grpSp>
        <p:nvGrpSpPr>
          <p:cNvPr id="436" name="Google Shape;436;p47"/>
          <p:cNvGrpSpPr/>
          <p:nvPr/>
        </p:nvGrpSpPr>
        <p:grpSpPr>
          <a:xfrm>
            <a:off x="9238545" y="4646567"/>
            <a:ext cx="1571272" cy="1198946"/>
            <a:chOff x="9238545" y="4646567"/>
            <a:chExt cx="1571272" cy="1198946"/>
          </a:xfrm>
        </p:grpSpPr>
        <p:sp>
          <p:nvSpPr>
            <p:cNvPr id="437" name="Google Shape;437;p47"/>
            <p:cNvSpPr txBox="1"/>
            <p:nvPr/>
          </p:nvSpPr>
          <p:spPr>
            <a:xfrm>
              <a:off x="9238545" y="5383955"/>
              <a:ext cx="157127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 ambiental.</a:t>
              </a:r>
              <a:endParaRPr/>
            </a:p>
          </p:txBody>
        </p:sp>
        <p:pic>
          <p:nvPicPr>
            <p:cNvPr id="438" name="Google Shape;438;p47"/>
            <p:cNvPicPr preferRelativeResize="0"/>
            <p:nvPr/>
          </p:nvPicPr>
          <p:blipFill rotWithShape="1">
            <a:blip r:embed="rId9">
              <a:alphaModFix/>
            </a:blip>
            <a:srcRect b="0" l="0" r="0" t="0"/>
            <a:stretch/>
          </p:blipFill>
          <p:spPr>
            <a:xfrm>
              <a:off x="9614733" y="4646567"/>
              <a:ext cx="716207" cy="709855"/>
            </a:xfrm>
            <a:prstGeom prst="rect">
              <a:avLst/>
            </a:prstGeom>
            <a:noFill/>
            <a:ln>
              <a:noFill/>
            </a:ln>
          </p:spPr>
        </p:pic>
      </p:grpSp>
      <p:grpSp>
        <p:nvGrpSpPr>
          <p:cNvPr id="439" name="Google Shape;439;p47"/>
          <p:cNvGrpSpPr/>
          <p:nvPr/>
        </p:nvGrpSpPr>
        <p:grpSpPr>
          <a:xfrm>
            <a:off x="10666975" y="4580862"/>
            <a:ext cx="1285585" cy="1295844"/>
            <a:chOff x="10666975" y="4580862"/>
            <a:chExt cx="1285585" cy="1295844"/>
          </a:xfrm>
        </p:grpSpPr>
        <p:sp>
          <p:nvSpPr>
            <p:cNvPr id="440" name="Google Shape;440;p47"/>
            <p:cNvSpPr txBox="1"/>
            <p:nvPr/>
          </p:nvSpPr>
          <p:spPr>
            <a:xfrm>
              <a:off x="10666975" y="5415148"/>
              <a:ext cx="1285585"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Comodidad del mobiliario</a:t>
              </a:r>
              <a:endParaRPr/>
            </a:p>
          </p:txBody>
        </p:sp>
        <p:pic>
          <p:nvPicPr>
            <p:cNvPr id="441" name="Google Shape;441;p47"/>
            <p:cNvPicPr preferRelativeResize="0"/>
            <p:nvPr/>
          </p:nvPicPr>
          <p:blipFill rotWithShape="1">
            <a:blip r:embed="rId10">
              <a:alphaModFix/>
            </a:blip>
            <a:srcRect b="0" l="0" r="0" t="0"/>
            <a:stretch/>
          </p:blipFill>
          <p:spPr>
            <a:xfrm>
              <a:off x="10971196" y="4580862"/>
              <a:ext cx="716207" cy="801502"/>
            </a:xfrm>
            <a:prstGeom prst="rect">
              <a:avLst/>
            </a:prstGeom>
            <a:noFill/>
            <a:ln>
              <a:noFill/>
            </a:ln>
          </p:spPr>
        </p:pic>
      </p:grpSp>
      <p:sp>
        <p:nvSpPr>
          <p:cNvPr id="442" name="Google Shape;442;p47"/>
          <p:cNvSpPr/>
          <p:nvPr/>
        </p:nvSpPr>
        <p:spPr>
          <a:xfrm>
            <a:off x="9495538" y="2857628"/>
            <a:ext cx="1028593" cy="1328904"/>
          </a:xfrm>
          <a:prstGeom prst="rect">
            <a:avLst/>
          </a:prstGeom>
          <a:no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grpSp>
        <p:nvGrpSpPr>
          <p:cNvPr id="443" name="Google Shape;443;p47"/>
          <p:cNvGrpSpPr/>
          <p:nvPr/>
        </p:nvGrpSpPr>
        <p:grpSpPr>
          <a:xfrm>
            <a:off x="9309966" y="2857629"/>
            <a:ext cx="1428429" cy="1277658"/>
            <a:chOff x="9309966" y="2857629"/>
            <a:chExt cx="1428429" cy="1277658"/>
          </a:xfrm>
        </p:grpSpPr>
        <p:sp>
          <p:nvSpPr>
            <p:cNvPr id="444" name="Google Shape;444;p47"/>
            <p:cNvSpPr txBox="1"/>
            <p:nvPr/>
          </p:nvSpPr>
          <p:spPr>
            <a:xfrm>
              <a:off x="9309966" y="3673729"/>
              <a:ext cx="1428429"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Disposición y rapidez</a:t>
              </a:r>
              <a:endParaRPr/>
            </a:p>
          </p:txBody>
        </p:sp>
        <p:pic>
          <p:nvPicPr>
            <p:cNvPr id="445" name="Google Shape;445;p47"/>
            <p:cNvPicPr preferRelativeResize="0"/>
            <p:nvPr/>
          </p:nvPicPr>
          <p:blipFill rotWithShape="1">
            <a:blip r:embed="rId11">
              <a:alphaModFix/>
            </a:blip>
            <a:srcRect b="0" l="0" r="0" t="0"/>
            <a:stretch/>
          </p:blipFill>
          <p:spPr>
            <a:xfrm>
              <a:off x="9639739" y="2857629"/>
              <a:ext cx="714471" cy="72821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50" name="Shape 450"/>
        <p:cNvGrpSpPr/>
        <p:nvPr/>
      </p:nvGrpSpPr>
      <p:grpSpPr>
        <a:xfrm>
          <a:off x="0" y="0"/>
          <a:ext cx="0" cy="0"/>
          <a:chOff x="0" y="0"/>
          <a:chExt cx="0" cy="0"/>
        </a:xfrm>
      </p:grpSpPr>
      <p:sp>
        <p:nvSpPr>
          <p:cNvPr id="451" name="Google Shape;451;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Cantidad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a:t>
            </a:r>
            <a:endParaRPr/>
          </a:p>
        </p:txBody>
      </p:sp>
      <p:sp>
        <p:nvSpPr>
          <p:cNvPr id="452" name="Google Shape;45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percibida</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 PRODUCTO</a:t>
            </a:r>
            <a:endParaRPr/>
          </a:p>
        </p:txBody>
      </p:sp>
      <p:sp>
        <p:nvSpPr>
          <p:cNvPr id="453" name="Google Shape;453;p48"/>
          <p:cNvSpPr txBox="1"/>
          <p:nvPr/>
        </p:nvSpPr>
        <p:spPr>
          <a:xfrm>
            <a:off x="5807174" y="2781722"/>
            <a:ext cx="17016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Sabor</a:t>
            </a:r>
            <a:endParaRPr/>
          </a:p>
        </p:txBody>
      </p:sp>
      <p:sp>
        <p:nvSpPr>
          <p:cNvPr id="454" name="Google Shape;454;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55" name="Google Shape;455;p48"/>
          <p:cNvSpPr txBox="1"/>
          <p:nvPr/>
        </p:nvSpPr>
        <p:spPr>
          <a:xfrm>
            <a:off x="46534" y="5290243"/>
            <a:ext cx="147664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Temperatura</a:t>
            </a:r>
            <a:endParaRPr/>
          </a:p>
        </p:txBody>
      </p:sp>
      <p:sp>
        <p:nvSpPr>
          <p:cNvPr id="456" name="Google Shape;456;p48"/>
          <p:cNvSpPr txBox="1"/>
          <p:nvPr/>
        </p:nvSpPr>
        <p:spPr>
          <a:xfrm>
            <a:off x="5905754" y="5184474"/>
            <a:ext cx="1463472" cy="584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Grado de Cocción</a:t>
            </a:r>
            <a:endParaRPr/>
          </a:p>
        </p:txBody>
      </p:sp>
      <p:pic>
        <p:nvPicPr>
          <p:cNvPr id="457" name="Google Shape;457;p48"/>
          <p:cNvPicPr preferRelativeResize="0"/>
          <p:nvPr/>
        </p:nvPicPr>
        <p:blipFill rotWithShape="1">
          <a:blip r:embed="rId3">
            <a:alphaModFix/>
          </a:blip>
          <a:srcRect b="0" l="0" r="0" t="0"/>
          <a:stretch/>
        </p:blipFill>
        <p:spPr>
          <a:xfrm>
            <a:off x="190550" y="1773610"/>
            <a:ext cx="965309" cy="962453"/>
          </a:xfrm>
          <a:prstGeom prst="rect">
            <a:avLst/>
          </a:prstGeom>
          <a:noFill/>
          <a:ln>
            <a:noFill/>
          </a:ln>
        </p:spPr>
      </p:pic>
      <p:pic>
        <p:nvPicPr>
          <p:cNvPr id="458" name="Google Shape;458;p48"/>
          <p:cNvPicPr preferRelativeResize="0"/>
          <p:nvPr/>
        </p:nvPicPr>
        <p:blipFill rotWithShape="1">
          <a:blip r:embed="rId4">
            <a:alphaModFix/>
          </a:blip>
          <a:srcRect b="0" l="0" r="0" t="0"/>
          <a:stretch/>
        </p:blipFill>
        <p:spPr>
          <a:xfrm>
            <a:off x="6095206" y="4365898"/>
            <a:ext cx="936209" cy="936209"/>
          </a:xfrm>
          <a:prstGeom prst="rect">
            <a:avLst/>
          </a:prstGeom>
          <a:noFill/>
          <a:ln>
            <a:noFill/>
          </a:ln>
        </p:spPr>
      </p:pic>
      <p:pic>
        <p:nvPicPr>
          <p:cNvPr id="459" name="Google Shape;459;p48"/>
          <p:cNvPicPr preferRelativeResize="0"/>
          <p:nvPr/>
        </p:nvPicPr>
        <p:blipFill rotWithShape="1">
          <a:blip r:embed="rId5">
            <a:alphaModFix/>
          </a:blip>
          <a:srcRect b="19569" l="13453" r="15534" t="1"/>
          <a:stretch/>
        </p:blipFill>
        <p:spPr>
          <a:xfrm>
            <a:off x="6167214" y="1989634"/>
            <a:ext cx="840000" cy="757843"/>
          </a:xfrm>
          <a:prstGeom prst="rect">
            <a:avLst/>
          </a:prstGeom>
          <a:noFill/>
          <a:ln>
            <a:noFill/>
          </a:ln>
        </p:spPr>
      </p:pic>
      <p:pic>
        <p:nvPicPr>
          <p:cNvPr id="460" name="Google Shape;460;p48"/>
          <p:cNvPicPr preferRelativeResize="0"/>
          <p:nvPr/>
        </p:nvPicPr>
        <p:blipFill rotWithShape="1">
          <a:blip r:embed="rId6">
            <a:alphaModFix/>
          </a:blip>
          <a:srcRect b="0" l="0" r="0" t="0"/>
          <a:stretch/>
        </p:blipFill>
        <p:spPr>
          <a:xfrm>
            <a:off x="262558" y="4437906"/>
            <a:ext cx="970566" cy="970566"/>
          </a:xfrm>
          <a:prstGeom prst="rect">
            <a:avLst/>
          </a:prstGeom>
          <a:noFill/>
          <a:ln>
            <a:noFill/>
          </a:ln>
        </p:spPr>
      </p:pic>
      <p:sp>
        <p:nvSpPr>
          <p:cNvPr id="461" name="Google Shape;461;p48"/>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62" name="Google Shape;462;p48"/>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63" name="Google Shape;463;p48" title="Gráfico"/>
          <p:cNvPicPr preferRelativeResize="0"/>
          <p:nvPr/>
        </p:nvPicPr>
        <p:blipFill>
          <a:blip r:embed="rId7">
            <a:alphaModFix/>
          </a:blip>
          <a:stretch>
            <a:fillRect/>
          </a:stretch>
        </p:blipFill>
        <p:spPr>
          <a:xfrm>
            <a:off x="7627300" y="1072550"/>
            <a:ext cx="3656976" cy="2261238"/>
          </a:xfrm>
          <a:prstGeom prst="rect">
            <a:avLst/>
          </a:prstGeom>
          <a:noFill/>
          <a:ln>
            <a:noFill/>
          </a:ln>
        </p:spPr>
      </p:pic>
      <p:pic>
        <p:nvPicPr>
          <p:cNvPr id="464" name="Google Shape;464;p48" title="Gráfico"/>
          <p:cNvPicPr preferRelativeResize="0"/>
          <p:nvPr/>
        </p:nvPicPr>
        <p:blipFill>
          <a:blip r:embed="rId8">
            <a:alphaModFix/>
          </a:blip>
          <a:stretch>
            <a:fillRect/>
          </a:stretch>
        </p:blipFill>
        <p:spPr>
          <a:xfrm>
            <a:off x="7627300" y="3703393"/>
            <a:ext cx="3656976" cy="2261210"/>
          </a:xfrm>
          <a:prstGeom prst="rect">
            <a:avLst/>
          </a:prstGeom>
          <a:noFill/>
          <a:ln>
            <a:noFill/>
          </a:ln>
        </p:spPr>
      </p:pic>
      <p:pic>
        <p:nvPicPr>
          <p:cNvPr id="465" name="Google Shape;465;p48" title="Gráfico"/>
          <p:cNvPicPr preferRelativeResize="0"/>
          <p:nvPr/>
        </p:nvPicPr>
        <p:blipFill>
          <a:blip r:embed="rId9">
            <a:alphaModFix/>
          </a:blip>
          <a:stretch>
            <a:fillRect/>
          </a:stretch>
        </p:blipFill>
        <p:spPr>
          <a:xfrm>
            <a:off x="1536574" y="3725150"/>
            <a:ext cx="3870599" cy="2396078"/>
          </a:xfrm>
          <a:prstGeom prst="rect">
            <a:avLst/>
          </a:prstGeom>
          <a:noFill/>
          <a:ln>
            <a:noFill/>
          </a:ln>
        </p:spPr>
      </p:pic>
      <p:pic>
        <p:nvPicPr>
          <p:cNvPr id="466" name="Google Shape;466;p48" title="Gráfico"/>
          <p:cNvPicPr preferRelativeResize="0"/>
          <p:nvPr/>
        </p:nvPicPr>
        <p:blipFill>
          <a:blip r:embed="rId10">
            <a:alphaModFix/>
          </a:blip>
          <a:stretch>
            <a:fillRect/>
          </a:stretch>
        </p:blipFill>
        <p:spPr>
          <a:xfrm>
            <a:off x="1567075" y="1114900"/>
            <a:ext cx="3809601" cy="23449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