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9575" cx="12190400"/>
  <p:notesSz cx="6808775" cy="9940925"/>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588BD6-BFB8-4855-8435-545CED98038D}">
  <a:tblStyle styleId="{A6588BD6-BFB8-4855-8435-545CED98038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3.xml"/><Relationship Id="rId33" Type="http://schemas.openxmlformats.org/officeDocument/2006/relationships/font" Target="fonts/QuattrocentoSans-boldItalic.fntdata"/><Relationship Id="rId10" Type="http://schemas.openxmlformats.org/officeDocument/2006/relationships/slide" Target="slides/slide2.xml"/><Relationship Id="rId32" Type="http://schemas.openxmlformats.org/officeDocument/2006/relationships/font" Target="fonts/Quattrocento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82" name="Google Shape;482;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fad9830fa6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fad9830fa6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11" name="Google Shape;511;gfad9830fa6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fad9830fa6_0_6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fad9830fa6_0_6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24" name="Google Shape;524;gfad9830fa6_0_6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fad9830fa6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fad9830fa6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37" name="Google Shape;537;gfad9830fa6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b14219d30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fb14219d30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48" name="Google Shape;548;gfb14219d30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c0d22c0d8_0_10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13c0d22c0d8_0_10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67" name="Google Shape;567;g13c0d22c0d8_0_10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3c0d22c0d8_0_2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13c0d22c0d8_0_2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80" name="Google Shape;580;g13c0d22c0d8_0_2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3c0d22c0d8_0_3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13c0d22c0d8_0_3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4" name="Google Shape;594;g13c0d22c0d8_0_3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3c0d22c0d8_0_42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13c0d22c0d8_0_42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5" name="Google Shape;605;g13c0d22c0d8_0_42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3c0d22c0d8_0_4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13c0d22c0d8_0_4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6" name="Google Shape;616;g13c0d22c0d8_0_4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fb14219d30_0_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gfb14219d30_0_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fb14219d30_0_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 </a:t>
            </a:r>
            <a:endParaRPr/>
          </a:p>
        </p:txBody>
      </p:sp>
      <p:sp>
        <p:nvSpPr>
          <p:cNvPr id="316" name="Google Shape;316;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7" name="Google Shape;317;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58" name="Google Shape;358;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788231bfb6_0_6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788231bfb6_0_6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72" name="Google Shape;372;g788231bfb6_0_6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Actualizado_q3_2020</a:t>
            </a:r>
            <a:endParaRPr/>
          </a:p>
        </p:txBody>
      </p:sp>
      <p:sp>
        <p:nvSpPr>
          <p:cNvPr id="384" name="Google Shape;384;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37" name="Google Shape;437;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64" name="Google Shape;464;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204" name="Shape 204"/>
        <p:cNvGrpSpPr/>
        <p:nvPr/>
      </p:nvGrpSpPr>
      <p:grpSpPr>
        <a:xfrm>
          <a:off x="0" y="0"/>
          <a:ext cx="0" cy="0"/>
          <a:chOff x="0" y="0"/>
          <a:chExt cx="0" cy="0"/>
        </a:xfrm>
      </p:grpSpPr>
      <p:sp>
        <p:nvSpPr>
          <p:cNvPr id="205" name="Google Shape;205;p2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2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8" name="Shape 208"/>
        <p:cNvGrpSpPr/>
        <p:nvPr/>
      </p:nvGrpSpPr>
      <p:grpSpPr>
        <a:xfrm>
          <a:off x="0" y="0"/>
          <a:ext cx="0" cy="0"/>
          <a:chOff x="0" y="0"/>
          <a:chExt cx="0" cy="0"/>
        </a:xfrm>
      </p:grpSpPr>
      <p:pic>
        <p:nvPicPr>
          <p:cNvPr descr="C:\Users\jnsch\Desktop\O14ThemesHandoffs\WorkingFiles\FinalHanoff\Sketchbook\Cover.jpg" id="209" name="Google Shape;209;p30"/>
          <p:cNvPicPr preferRelativeResize="0"/>
          <p:nvPr/>
        </p:nvPicPr>
        <p:blipFill rotWithShape="1">
          <a:blip r:embed="rId2">
            <a:alphaModFix/>
          </a:blip>
          <a:srcRect b="0" l="0" r="0" t="0"/>
          <a:stretch/>
        </p:blipFill>
        <p:spPr>
          <a:xfrm>
            <a:off x="0" y="0"/>
            <a:ext cx="12190414" cy="6859588"/>
          </a:xfrm>
          <a:prstGeom prst="rect">
            <a:avLst/>
          </a:prstGeom>
          <a:noFill/>
          <a:ln>
            <a:noFill/>
          </a:ln>
        </p:spPr>
      </p:pic>
      <p:grpSp>
        <p:nvGrpSpPr>
          <p:cNvPr id="210" name="Google Shape;210;p30"/>
          <p:cNvGrpSpPr/>
          <p:nvPr/>
        </p:nvGrpSpPr>
        <p:grpSpPr>
          <a:xfrm rot="-1066413">
            <a:off x="785032" y="205816"/>
            <a:ext cx="3344703" cy="2528199"/>
            <a:chOff x="494947" y="417279"/>
            <a:chExt cx="2417688" cy="2421351"/>
          </a:xfrm>
        </p:grpSpPr>
        <p:sp>
          <p:nvSpPr>
            <p:cNvPr id="211" name="Google Shape;211;p30"/>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12" name="Google Shape;212;p30"/>
            <p:cNvSpPr/>
            <p:nvPr/>
          </p:nvSpPr>
          <p:spPr>
            <a:xfrm>
              <a:off x="590935" y="417279"/>
              <a:ext cx="2321700" cy="2321700"/>
            </a:xfrm>
            <a:prstGeom prst="rect">
              <a:avLst/>
            </a:prstGeom>
            <a:gradFill>
              <a:gsLst>
                <a:gs pos="0">
                  <a:srgbClr val="FAE148"/>
                </a:gs>
                <a:gs pos="100000">
                  <a:srgbClr val="FFEB63"/>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13" name="Google Shape;213;p30"/>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14" name="Google Shape;214;p30"/>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5" name="Google Shape;215;p30"/>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6" name="Google Shape;216;p30"/>
          <p:cNvSpPr txBox="1"/>
          <p:nvPr>
            <p:ph type="ctrTitle"/>
          </p:nvPr>
        </p:nvSpPr>
        <p:spPr>
          <a:xfrm rot="359914">
            <a:off x="4452435" y="3016408"/>
            <a:ext cx="6461982" cy="1599981"/>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000100"/>
              </a:buClr>
              <a:buSzPts val="5700"/>
              <a:buFont typeface="Quattrocento Sans"/>
              <a:buNone/>
              <a:defRPr sz="5700">
                <a:solidFill>
                  <a:srgbClr val="000100"/>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0"/>
          <p:cNvSpPr txBox="1"/>
          <p:nvPr>
            <p:ph idx="1" type="subTitle"/>
          </p:nvPr>
        </p:nvSpPr>
        <p:spPr>
          <a:xfrm rot="360063">
            <a:off x="4266731" y="4768078"/>
            <a:ext cx="6447834" cy="1041012"/>
          </a:xfrm>
          <a:prstGeom prst="rect">
            <a:avLst/>
          </a:prstGeom>
          <a:noFill/>
          <a:ln>
            <a:noFill/>
          </a:ln>
        </p:spPr>
        <p:txBody>
          <a:bodyPr anchorCtr="0" anchor="t" bIns="54425" lIns="108850" spcFirstLastPara="1" rIns="108850" wrap="square" tIns="54425">
            <a:noAutofit/>
          </a:bodyPr>
          <a:lstStyle>
            <a:lvl1pPr lvl="0" rtl="0" algn="ctr">
              <a:spcBef>
                <a:spcPts val="420"/>
              </a:spcBef>
              <a:spcAft>
                <a:spcPts val="0"/>
              </a:spcAft>
              <a:buSzPts val="1995"/>
              <a:buNone/>
              <a:defRPr sz="2100">
                <a:solidFill>
                  <a:srgbClr val="000100"/>
                </a:solidFill>
              </a:defRPr>
            </a:lvl1pPr>
            <a:lvl2pPr lvl="1" rtl="0" algn="ctr">
              <a:spcBef>
                <a:spcPts val="520"/>
              </a:spcBef>
              <a:spcAft>
                <a:spcPts val="0"/>
              </a:spcAft>
              <a:buSzPts val="2470"/>
              <a:buNone/>
              <a:defRPr>
                <a:solidFill>
                  <a:srgbClr val="888888"/>
                </a:solidFill>
              </a:defRPr>
            </a:lvl2pPr>
            <a:lvl3pPr lvl="2" rtl="0" algn="ctr">
              <a:spcBef>
                <a:spcPts val="480"/>
              </a:spcBef>
              <a:spcAft>
                <a:spcPts val="0"/>
              </a:spcAft>
              <a:buSzPts val="2280"/>
              <a:buNone/>
              <a:defRPr>
                <a:solidFill>
                  <a:srgbClr val="888888"/>
                </a:solidFill>
              </a:defRPr>
            </a:lvl3pPr>
            <a:lvl4pPr lvl="3" rtl="0" algn="ctr">
              <a:spcBef>
                <a:spcPts val="380"/>
              </a:spcBef>
              <a:spcAft>
                <a:spcPts val="0"/>
              </a:spcAft>
              <a:buSzPts val="1805"/>
              <a:buNone/>
              <a:defRPr>
                <a:solidFill>
                  <a:srgbClr val="888888"/>
                </a:solidFill>
              </a:defRPr>
            </a:lvl4pPr>
            <a:lvl5pPr lvl="4" rtl="0" algn="ctr">
              <a:spcBef>
                <a:spcPts val="340"/>
              </a:spcBef>
              <a:spcAft>
                <a:spcPts val="0"/>
              </a:spcAft>
              <a:buSzPts val="1615"/>
              <a:buNone/>
              <a:defRPr>
                <a:solidFill>
                  <a:srgbClr val="888888"/>
                </a:solidFill>
              </a:defRPr>
            </a:lvl5pPr>
            <a:lvl6pPr lvl="5" rtl="0" algn="ctr">
              <a:spcBef>
                <a:spcPts val="340"/>
              </a:spcBef>
              <a:spcAft>
                <a:spcPts val="0"/>
              </a:spcAft>
              <a:buSzPts val="1615"/>
              <a:buNone/>
              <a:defRPr>
                <a:solidFill>
                  <a:srgbClr val="888888"/>
                </a:solidFill>
              </a:defRPr>
            </a:lvl6pPr>
            <a:lvl7pPr lvl="6" rtl="0" algn="ctr">
              <a:spcBef>
                <a:spcPts val="340"/>
              </a:spcBef>
              <a:spcAft>
                <a:spcPts val="0"/>
              </a:spcAft>
              <a:buSzPts val="1615"/>
              <a:buNone/>
              <a:defRPr>
                <a:solidFill>
                  <a:srgbClr val="888888"/>
                </a:solidFill>
              </a:defRPr>
            </a:lvl7pPr>
            <a:lvl8pPr lvl="7" rtl="0" algn="ctr">
              <a:spcBef>
                <a:spcPts val="340"/>
              </a:spcBef>
              <a:spcAft>
                <a:spcPts val="0"/>
              </a:spcAft>
              <a:buSzPts val="1615"/>
              <a:buNone/>
              <a:defRPr>
                <a:solidFill>
                  <a:srgbClr val="888888"/>
                </a:solidFill>
              </a:defRPr>
            </a:lvl8pPr>
            <a:lvl9pPr lvl="8" rtl="0" algn="ctr">
              <a:spcBef>
                <a:spcPts val="340"/>
              </a:spcBef>
              <a:spcAft>
                <a:spcPts val="0"/>
              </a:spcAft>
              <a:buSzPts val="1615"/>
              <a:buNone/>
              <a:defRPr>
                <a:solidFill>
                  <a:srgbClr val="888888"/>
                </a:solidFill>
              </a:defRPr>
            </a:lvl9pPr>
          </a:lstStyle>
          <a:p/>
        </p:txBody>
      </p:sp>
      <p:sp>
        <p:nvSpPr>
          <p:cNvPr id="218" name="Google Shape;218;p30"/>
          <p:cNvSpPr txBox="1"/>
          <p:nvPr>
            <p:ph idx="10" type="dt"/>
          </p:nvPr>
        </p:nvSpPr>
        <p:spPr>
          <a:xfrm rot="-1079876">
            <a:off x="1284207" y="5062755"/>
            <a:ext cx="2624419" cy="534978"/>
          </a:xfrm>
          <a:prstGeom prst="rect">
            <a:avLst/>
          </a:prstGeom>
          <a:noFill/>
          <a:ln>
            <a:noFill/>
          </a:ln>
        </p:spPr>
        <p:txBody>
          <a:bodyPr anchorCtr="0" anchor="t" bIns="54425" lIns="108850" spcFirstLastPara="1" rIns="108850" wrap="square" tIns="54425">
            <a:noAutofit/>
          </a:bodyPr>
          <a:lstStyle>
            <a:lvl1pPr lvl="0" rtl="0" algn="ctr">
              <a:spcBef>
                <a:spcPts val="0"/>
              </a:spcBef>
              <a:spcAft>
                <a:spcPts val="0"/>
              </a:spcAft>
              <a:buSzPts val="1400"/>
              <a:buNone/>
              <a:defRPr sz="26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30"/>
          <p:cNvSpPr txBox="1"/>
          <p:nvPr>
            <p:ph idx="11" type="ftr"/>
          </p:nvPr>
        </p:nvSpPr>
        <p:spPr>
          <a:xfrm rot="-1079826">
            <a:off x="863319" y="4136379"/>
            <a:ext cx="2780862" cy="835246"/>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sz="1900">
                <a:solidFill>
                  <a:srgbClr val="2F2F2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0" name="Google Shape;220;p30"/>
          <p:cNvSpPr txBox="1"/>
          <p:nvPr>
            <p:ph idx="12" type="sldNum"/>
          </p:nvPr>
        </p:nvSpPr>
        <p:spPr>
          <a:xfrm rot="-1080250">
            <a:off x="2641632" y="5511018"/>
            <a:ext cx="984192" cy="426824"/>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b="0" sz="1700">
                <a:solidFill>
                  <a:srgbClr val="0052DE"/>
                </a:solidFill>
                <a:latin typeface="Arial"/>
                <a:ea typeface="Arial"/>
                <a:cs typeface="Arial"/>
                <a:sym typeface="Arial"/>
              </a:defRPr>
            </a:lvl1pPr>
            <a:lvl2pPr indent="0" lvl="1" marL="0" rtl="0" algn="r">
              <a:spcBef>
                <a:spcPts val="0"/>
              </a:spcBef>
              <a:buNone/>
              <a:defRPr b="0" sz="1700">
                <a:solidFill>
                  <a:srgbClr val="0052DE"/>
                </a:solidFill>
                <a:latin typeface="Arial"/>
                <a:ea typeface="Arial"/>
                <a:cs typeface="Arial"/>
                <a:sym typeface="Arial"/>
              </a:defRPr>
            </a:lvl2pPr>
            <a:lvl3pPr indent="0" lvl="2" marL="0" rtl="0" algn="r">
              <a:spcBef>
                <a:spcPts val="0"/>
              </a:spcBef>
              <a:buNone/>
              <a:defRPr b="0" sz="1700">
                <a:solidFill>
                  <a:srgbClr val="0052DE"/>
                </a:solidFill>
                <a:latin typeface="Arial"/>
                <a:ea typeface="Arial"/>
                <a:cs typeface="Arial"/>
                <a:sym typeface="Arial"/>
              </a:defRPr>
            </a:lvl3pPr>
            <a:lvl4pPr indent="0" lvl="3" marL="0" rtl="0" algn="r">
              <a:spcBef>
                <a:spcPts val="0"/>
              </a:spcBef>
              <a:buNone/>
              <a:defRPr b="0" sz="1700">
                <a:solidFill>
                  <a:srgbClr val="0052DE"/>
                </a:solidFill>
                <a:latin typeface="Arial"/>
                <a:ea typeface="Arial"/>
                <a:cs typeface="Arial"/>
                <a:sym typeface="Arial"/>
              </a:defRPr>
            </a:lvl4pPr>
            <a:lvl5pPr indent="0" lvl="4" marL="0" rtl="0" algn="r">
              <a:spcBef>
                <a:spcPts val="0"/>
              </a:spcBef>
              <a:buNone/>
              <a:defRPr b="0" sz="1700">
                <a:solidFill>
                  <a:srgbClr val="0052DE"/>
                </a:solidFill>
                <a:latin typeface="Arial"/>
                <a:ea typeface="Arial"/>
                <a:cs typeface="Arial"/>
                <a:sym typeface="Arial"/>
              </a:defRPr>
            </a:lvl5pPr>
            <a:lvl6pPr indent="0" lvl="5" marL="0" rtl="0" algn="r">
              <a:spcBef>
                <a:spcPts val="0"/>
              </a:spcBef>
              <a:buNone/>
              <a:defRPr b="0" sz="1700">
                <a:solidFill>
                  <a:srgbClr val="0052DE"/>
                </a:solidFill>
                <a:latin typeface="Arial"/>
                <a:ea typeface="Arial"/>
                <a:cs typeface="Arial"/>
                <a:sym typeface="Arial"/>
              </a:defRPr>
            </a:lvl6pPr>
            <a:lvl7pPr indent="0" lvl="6" marL="0" rtl="0" algn="r">
              <a:spcBef>
                <a:spcPts val="0"/>
              </a:spcBef>
              <a:buNone/>
              <a:defRPr b="0" sz="1700">
                <a:solidFill>
                  <a:srgbClr val="0052DE"/>
                </a:solidFill>
                <a:latin typeface="Arial"/>
                <a:ea typeface="Arial"/>
                <a:cs typeface="Arial"/>
                <a:sym typeface="Arial"/>
              </a:defRPr>
            </a:lvl7pPr>
            <a:lvl8pPr indent="0" lvl="7" marL="0" rtl="0" algn="r">
              <a:spcBef>
                <a:spcPts val="0"/>
              </a:spcBef>
              <a:buNone/>
              <a:defRPr b="0" sz="1700">
                <a:solidFill>
                  <a:srgbClr val="0052DE"/>
                </a:solidFill>
                <a:latin typeface="Arial"/>
                <a:ea typeface="Arial"/>
                <a:cs typeface="Arial"/>
                <a:sym typeface="Arial"/>
              </a:defRPr>
            </a:lvl8pPr>
            <a:lvl9pPr indent="0" lvl="8" marL="0" rt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21" name="Google Shape;221;p30"/>
          <p:cNvPicPr preferRelativeResize="0"/>
          <p:nvPr/>
        </p:nvPicPr>
        <p:blipFill rotWithShape="1">
          <a:blip r:embed="rId5">
            <a:alphaModFix/>
          </a:blip>
          <a:srcRect b="0" l="0" r="0" t="0"/>
          <a:stretch/>
        </p:blipFill>
        <p:spPr>
          <a:xfrm>
            <a:off x="0" y="5881462"/>
            <a:ext cx="12190414" cy="330276"/>
          </a:xfrm>
          <a:prstGeom prst="rect">
            <a:avLst/>
          </a:prstGeom>
          <a:noFill/>
          <a:ln>
            <a:noFill/>
          </a:ln>
          <a:effectLst>
            <a:outerShdw blurRad="63500" rotWithShape="0" algn="t" dir="5400000" dist="38100">
              <a:srgbClr val="000000">
                <a:alpha val="58819"/>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22" name="Shape 222"/>
        <p:cNvGrpSpPr/>
        <p:nvPr/>
      </p:nvGrpSpPr>
      <p:grpSpPr>
        <a:xfrm>
          <a:off x="0" y="0"/>
          <a:ext cx="0" cy="0"/>
          <a:chOff x="0" y="0"/>
          <a:chExt cx="0" cy="0"/>
        </a:xfrm>
      </p:grpSpPr>
      <p:sp>
        <p:nvSpPr>
          <p:cNvPr id="223" name="Google Shape;223;p31"/>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31"/>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25" name="Google Shape;225;p31"/>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6" name="Google Shape;226;p31"/>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7" name="Google Shape;227;p31"/>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8" name="Shape 228"/>
        <p:cNvGrpSpPr/>
        <p:nvPr/>
      </p:nvGrpSpPr>
      <p:grpSpPr>
        <a:xfrm>
          <a:off x="0" y="0"/>
          <a:ext cx="0" cy="0"/>
          <a:chOff x="0" y="0"/>
          <a:chExt cx="0" cy="0"/>
        </a:xfrm>
      </p:grpSpPr>
      <p:sp>
        <p:nvSpPr>
          <p:cNvPr id="229" name="Google Shape;229;p32"/>
          <p:cNvSpPr txBox="1"/>
          <p:nvPr>
            <p:ph type="title"/>
          </p:nvPr>
        </p:nvSpPr>
        <p:spPr>
          <a:xfrm>
            <a:off x="734945" y="1498340"/>
            <a:ext cx="10720500" cy="20976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b="0" sz="57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0" name="Google Shape;230;p32"/>
          <p:cNvSpPr txBox="1"/>
          <p:nvPr>
            <p:ph idx="1" type="body"/>
          </p:nvPr>
        </p:nvSpPr>
        <p:spPr>
          <a:xfrm>
            <a:off x="1117454" y="3755272"/>
            <a:ext cx="9955500" cy="15006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480"/>
              </a:spcBef>
              <a:spcAft>
                <a:spcPts val="0"/>
              </a:spcAft>
              <a:buSzPts val="2280"/>
              <a:buNone/>
              <a:defRPr sz="2400">
                <a:solidFill>
                  <a:srgbClr val="888888"/>
                </a:solidFill>
              </a:defRPr>
            </a:lvl1pPr>
            <a:lvl2pPr indent="-228600" lvl="1" marL="914400" rtl="0" algn="l">
              <a:spcBef>
                <a:spcPts val="420"/>
              </a:spcBef>
              <a:spcAft>
                <a:spcPts val="0"/>
              </a:spcAft>
              <a:buSzPts val="1995"/>
              <a:buNone/>
              <a:defRPr sz="2100">
                <a:solidFill>
                  <a:srgbClr val="888888"/>
                </a:solidFill>
              </a:defRPr>
            </a:lvl2pPr>
            <a:lvl3pPr indent="-228600" lvl="2" marL="1371600" rtl="0" algn="l">
              <a:spcBef>
                <a:spcPts val="380"/>
              </a:spcBef>
              <a:spcAft>
                <a:spcPts val="0"/>
              </a:spcAft>
              <a:buSzPts val="1805"/>
              <a:buNone/>
              <a:defRPr sz="1900">
                <a:solidFill>
                  <a:srgbClr val="888888"/>
                </a:solidFill>
              </a:defRPr>
            </a:lvl3pPr>
            <a:lvl4pPr indent="-228600" lvl="3" marL="1828800" rtl="0" algn="l">
              <a:spcBef>
                <a:spcPts val="340"/>
              </a:spcBef>
              <a:spcAft>
                <a:spcPts val="0"/>
              </a:spcAft>
              <a:buSzPts val="1615"/>
              <a:buNone/>
              <a:defRPr sz="1700">
                <a:solidFill>
                  <a:srgbClr val="888888"/>
                </a:solidFill>
              </a:defRPr>
            </a:lvl4pPr>
            <a:lvl5pPr indent="-228600" lvl="4" marL="2286000" rtl="0" algn="l">
              <a:spcBef>
                <a:spcPts val="340"/>
              </a:spcBef>
              <a:spcAft>
                <a:spcPts val="0"/>
              </a:spcAft>
              <a:buSzPts val="1615"/>
              <a:buNone/>
              <a:defRPr sz="1700">
                <a:solidFill>
                  <a:srgbClr val="888888"/>
                </a:solidFill>
              </a:defRPr>
            </a:lvl5pPr>
            <a:lvl6pPr indent="-228600" lvl="5" marL="2743200" rtl="0" algn="l">
              <a:spcBef>
                <a:spcPts val="340"/>
              </a:spcBef>
              <a:spcAft>
                <a:spcPts val="0"/>
              </a:spcAft>
              <a:buSzPts val="1615"/>
              <a:buNone/>
              <a:defRPr sz="1700">
                <a:solidFill>
                  <a:srgbClr val="888888"/>
                </a:solidFill>
              </a:defRPr>
            </a:lvl6pPr>
            <a:lvl7pPr indent="-228600" lvl="6" marL="3200400" rtl="0" algn="l">
              <a:spcBef>
                <a:spcPts val="340"/>
              </a:spcBef>
              <a:spcAft>
                <a:spcPts val="0"/>
              </a:spcAft>
              <a:buSzPts val="1615"/>
              <a:buNone/>
              <a:defRPr sz="1700">
                <a:solidFill>
                  <a:srgbClr val="888888"/>
                </a:solidFill>
              </a:defRPr>
            </a:lvl7pPr>
            <a:lvl8pPr indent="-228600" lvl="7" marL="3657600" rtl="0" algn="l">
              <a:spcBef>
                <a:spcPts val="340"/>
              </a:spcBef>
              <a:spcAft>
                <a:spcPts val="0"/>
              </a:spcAft>
              <a:buSzPts val="1615"/>
              <a:buNone/>
              <a:defRPr sz="1700">
                <a:solidFill>
                  <a:srgbClr val="888888"/>
                </a:solidFill>
              </a:defRPr>
            </a:lvl8pPr>
            <a:lvl9pPr indent="-228600" lvl="8" marL="4114800" rtl="0" algn="l">
              <a:spcBef>
                <a:spcPts val="340"/>
              </a:spcBef>
              <a:spcAft>
                <a:spcPts val="0"/>
              </a:spcAft>
              <a:buSzPts val="1615"/>
              <a:buNone/>
              <a:defRPr sz="1700">
                <a:solidFill>
                  <a:srgbClr val="888888"/>
                </a:solidFill>
              </a:defRPr>
            </a:lvl9pPr>
          </a:lstStyle>
          <a:p/>
        </p:txBody>
      </p:sp>
      <p:sp>
        <p:nvSpPr>
          <p:cNvPr id="231" name="Google Shape;231;p32"/>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34" name="Shape 234"/>
        <p:cNvGrpSpPr/>
        <p:nvPr/>
      </p:nvGrpSpPr>
      <p:grpSpPr>
        <a:xfrm>
          <a:off x="0" y="0"/>
          <a:ext cx="0" cy="0"/>
          <a:chOff x="0" y="0"/>
          <a:chExt cx="0" cy="0"/>
        </a:xfrm>
      </p:grpSpPr>
      <p:sp>
        <p:nvSpPr>
          <p:cNvPr id="235" name="Google Shape;235;p33"/>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33"/>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7" name="Google Shape;237;p33"/>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8" name="Google Shape;238;p33"/>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3"/>
          <p:cNvSpPr txBox="1"/>
          <p:nvPr>
            <p:ph idx="1" type="body"/>
          </p:nvPr>
        </p:nvSpPr>
        <p:spPr>
          <a:xfrm>
            <a:off x="1121518"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40" name="Google Shape;240;p33"/>
          <p:cNvSpPr txBox="1"/>
          <p:nvPr>
            <p:ph idx="2" type="body"/>
          </p:nvPr>
        </p:nvSpPr>
        <p:spPr>
          <a:xfrm>
            <a:off x="6192730"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3" name="Google Shape;243;p34"/>
          <p:cNvSpPr txBox="1"/>
          <p:nvPr>
            <p:ph idx="1" type="body"/>
          </p:nvPr>
        </p:nvSpPr>
        <p:spPr>
          <a:xfrm>
            <a:off x="1121518" y="2038860"/>
            <a:ext cx="40227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4" name="Google Shape;244;p34"/>
          <p:cNvSpPr txBox="1"/>
          <p:nvPr>
            <p:ph idx="2" type="body"/>
          </p:nvPr>
        </p:nvSpPr>
        <p:spPr>
          <a:xfrm>
            <a:off x="7053870" y="2038859"/>
            <a:ext cx="40191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5" name="Google Shape;245;p34"/>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34"/>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34"/>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48" name="Google Shape;248;p34"/>
          <p:cNvSpPr/>
          <p:nvPr/>
        </p:nvSpPr>
        <p:spPr>
          <a:xfrm rot="-1328433">
            <a:off x="5243459" y="4281437"/>
            <a:ext cx="1717970" cy="722847"/>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49" name="Google Shape;249;p34"/>
          <p:cNvSpPr/>
          <p:nvPr/>
        </p:nvSpPr>
        <p:spPr>
          <a:xfrm rot="9379282">
            <a:off x="5234751" y="3317485"/>
            <a:ext cx="1716468" cy="722251"/>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50" name="Google Shape;250;p34"/>
          <p:cNvSpPr txBox="1"/>
          <p:nvPr>
            <p:ph idx="3" type="body"/>
          </p:nvPr>
        </p:nvSpPr>
        <p:spPr>
          <a:xfrm>
            <a:off x="1121518" y="2743834"/>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51" name="Google Shape;251;p34"/>
          <p:cNvSpPr txBox="1"/>
          <p:nvPr>
            <p:ph idx="4" type="body"/>
          </p:nvPr>
        </p:nvSpPr>
        <p:spPr>
          <a:xfrm>
            <a:off x="7058249" y="2743835"/>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35"/>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5" name="Google Shape;255;p35"/>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6" name="Google Shape;256;p35"/>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7" name="Shape 257"/>
        <p:cNvGrpSpPr/>
        <p:nvPr/>
      </p:nvGrpSpPr>
      <p:grpSpPr>
        <a:xfrm>
          <a:off x="0" y="0"/>
          <a:ext cx="0" cy="0"/>
          <a:chOff x="0" y="0"/>
          <a:chExt cx="0" cy="0"/>
        </a:xfrm>
      </p:grpSpPr>
      <p:sp>
        <p:nvSpPr>
          <p:cNvPr id="258" name="Google Shape;258;p36"/>
          <p:cNvSpPr txBox="1"/>
          <p:nvPr>
            <p:ph type="title"/>
          </p:nvPr>
        </p:nvSpPr>
        <p:spPr>
          <a:xfrm>
            <a:off x="734945" y="1487426"/>
            <a:ext cx="4010700" cy="1921800"/>
          </a:xfrm>
          <a:prstGeom prst="rect">
            <a:avLst/>
          </a:prstGeom>
          <a:noFill/>
          <a:ln>
            <a:noFill/>
          </a:ln>
        </p:spPr>
        <p:txBody>
          <a:bodyPr anchorCtr="0" anchor="b" bIns="54425" lIns="108850" spcFirstLastPara="1" rIns="108850" wrap="square" tIns="54425">
            <a:noAutofit/>
          </a:bodyPr>
          <a:lstStyle>
            <a:lvl1pPr lvl="0" rtl="0" algn="l">
              <a:spcBef>
                <a:spcPts val="0"/>
              </a:spcBef>
              <a:spcAft>
                <a:spcPts val="0"/>
              </a:spcAft>
              <a:buClr>
                <a:srgbClr val="262626"/>
              </a:buClr>
              <a:buSzPts val="2900"/>
              <a:buFont typeface="Quattrocento Sans"/>
              <a:buNone/>
              <a:defRPr b="0" sz="29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9" name="Google Shape;259;p36"/>
          <p:cNvSpPr txBox="1"/>
          <p:nvPr>
            <p:ph idx="1" type="body"/>
          </p:nvPr>
        </p:nvSpPr>
        <p:spPr>
          <a:xfrm>
            <a:off x="5190458" y="835621"/>
            <a:ext cx="6264900" cy="5152800"/>
          </a:xfrm>
          <a:prstGeom prst="rect">
            <a:avLst/>
          </a:prstGeom>
          <a:noFill/>
          <a:ln>
            <a:noFill/>
          </a:ln>
        </p:spPr>
        <p:txBody>
          <a:bodyPr anchorCtr="0" anchor="ctr" bIns="54425" lIns="108850" spcFirstLastPara="1" rIns="108850" wrap="square" tIns="54425">
            <a:noAutofit/>
          </a:bodyPr>
          <a:lstStyle>
            <a:lvl1pPr indent="-403542" lvl="0" marL="457200" rtl="0" algn="l">
              <a:spcBef>
                <a:spcPts val="580"/>
              </a:spcBef>
              <a:spcAft>
                <a:spcPts val="0"/>
              </a:spcAft>
              <a:buSzPts val="2755"/>
              <a:buChar char="0"/>
              <a:defRPr sz="2900"/>
            </a:lvl1pPr>
            <a:lvl2pPr indent="-385444" lvl="1" marL="914400" rtl="0" algn="l">
              <a:spcBef>
                <a:spcPts val="520"/>
              </a:spcBef>
              <a:spcAft>
                <a:spcPts val="0"/>
              </a:spcAft>
              <a:buSzPts val="2470"/>
              <a:buChar char="0"/>
              <a:defRPr sz="2600"/>
            </a:lvl2pPr>
            <a:lvl3pPr indent="-373380" lvl="2" marL="1371600" rtl="0" algn="l">
              <a:spcBef>
                <a:spcPts val="480"/>
              </a:spcBef>
              <a:spcAft>
                <a:spcPts val="0"/>
              </a:spcAft>
              <a:buSzPts val="2280"/>
              <a:buChar char="0"/>
              <a:defRPr sz="2400"/>
            </a:lvl3pPr>
            <a:lvl4pPr indent="-355282" lvl="3" marL="1828800" rtl="0" algn="l">
              <a:spcBef>
                <a:spcPts val="420"/>
              </a:spcBef>
              <a:spcAft>
                <a:spcPts val="0"/>
              </a:spcAft>
              <a:buSzPts val="1995"/>
              <a:buChar char="0"/>
              <a:defRPr sz="2100"/>
            </a:lvl4pPr>
            <a:lvl5pPr indent="-343217" lvl="4" marL="2286000" rtl="0" algn="l">
              <a:spcBef>
                <a:spcPts val="380"/>
              </a:spcBef>
              <a:spcAft>
                <a:spcPts val="0"/>
              </a:spcAft>
              <a:buSzPts val="1805"/>
              <a:buChar char="0"/>
              <a:defRPr sz="1900"/>
            </a:lvl5pPr>
            <a:lvl6pPr indent="-373379" lvl="5" marL="2743200" rtl="0" algn="l">
              <a:spcBef>
                <a:spcPts val="480"/>
              </a:spcBef>
              <a:spcAft>
                <a:spcPts val="0"/>
              </a:spcAft>
              <a:buSzPts val="2280"/>
              <a:buChar char="0"/>
              <a:defRPr sz="2400"/>
            </a:lvl6pPr>
            <a:lvl7pPr indent="-373379" lvl="6" marL="3200400" rtl="0" algn="l">
              <a:spcBef>
                <a:spcPts val="480"/>
              </a:spcBef>
              <a:spcAft>
                <a:spcPts val="0"/>
              </a:spcAft>
              <a:buSzPts val="2280"/>
              <a:buChar char="0"/>
              <a:defRPr sz="2400"/>
            </a:lvl7pPr>
            <a:lvl8pPr indent="-373379" lvl="7" marL="3657600" rtl="0" algn="l">
              <a:spcBef>
                <a:spcPts val="480"/>
              </a:spcBef>
              <a:spcAft>
                <a:spcPts val="0"/>
              </a:spcAft>
              <a:buSzPts val="2280"/>
              <a:buChar char="0"/>
              <a:defRPr sz="2400"/>
            </a:lvl8pPr>
            <a:lvl9pPr indent="-373379" lvl="8" marL="4114800" rtl="0" algn="l">
              <a:spcBef>
                <a:spcPts val="480"/>
              </a:spcBef>
              <a:spcAft>
                <a:spcPts val="0"/>
              </a:spcAft>
              <a:buSzPts val="2280"/>
              <a:buChar char="0"/>
              <a:defRPr sz="2400"/>
            </a:lvl9pPr>
          </a:lstStyle>
          <a:p/>
        </p:txBody>
      </p:sp>
      <p:sp>
        <p:nvSpPr>
          <p:cNvPr id="260" name="Google Shape;260;p36"/>
          <p:cNvSpPr txBox="1"/>
          <p:nvPr>
            <p:ph idx="2" type="body"/>
          </p:nvPr>
        </p:nvSpPr>
        <p:spPr>
          <a:xfrm>
            <a:off x="734945" y="3409210"/>
            <a:ext cx="4010700" cy="1919400"/>
          </a:xfrm>
          <a:prstGeom prst="rect">
            <a:avLst/>
          </a:prstGeom>
          <a:noFill/>
          <a:ln>
            <a:noFill/>
          </a:ln>
        </p:spPr>
        <p:txBody>
          <a:bodyPr anchorCtr="0" anchor="t" bIns="54425" lIns="108850" spcFirstLastPara="1" rIns="108850" wrap="square" tIns="54425">
            <a:noAutofit/>
          </a:bodyPr>
          <a:lstStyle>
            <a:lvl1pPr indent="-228600" lvl="0" marL="457200" rtl="0" algn="l">
              <a:spcBef>
                <a:spcPts val="340"/>
              </a:spcBef>
              <a:spcAft>
                <a:spcPts val="0"/>
              </a:spcAft>
              <a:buSzPts val="1615"/>
              <a:buNone/>
              <a:defRPr sz="17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1" name="Google Shape;261;p36"/>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2" name="Google Shape;262;p36"/>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3" name="Google Shape;263;p3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64" name="Shape 264"/>
        <p:cNvGrpSpPr/>
        <p:nvPr/>
      </p:nvGrpSpPr>
      <p:grpSpPr>
        <a:xfrm>
          <a:off x="0" y="0"/>
          <a:ext cx="0" cy="0"/>
          <a:chOff x="0" y="0"/>
          <a:chExt cx="0" cy="0"/>
        </a:xfrm>
      </p:grpSpPr>
      <p:pic>
        <p:nvPicPr>
          <p:cNvPr descr="tape.png" id="265" name="Google Shape;265;p37"/>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6" name="Google Shape;266;p37"/>
          <p:cNvSpPr txBox="1"/>
          <p:nvPr>
            <p:ph type="title"/>
          </p:nvPr>
        </p:nvSpPr>
        <p:spPr>
          <a:xfrm>
            <a:off x="734945" y="4670736"/>
            <a:ext cx="10720500" cy="7200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4300"/>
              <a:buFont typeface="Quattrocento Sans"/>
              <a:buNone/>
              <a:defRPr b="0" sz="43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37"/>
          <p:cNvSpPr/>
          <p:nvPr>
            <p:ph idx="2" type="pic"/>
          </p:nvPr>
        </p:nvSpPr>
        <p:spPr>
          <a:xfrm rot="-60002">
            <a:off x="2840392" y="594496"/>
            <a:ext cx="6497490" cy="3658458"/>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8" name="Google Shape;268;p37"/>
          <p:cNvSpPr txBox="1"/>
          <p:nvPr>
            <p:ph idx="1" type="body"/>
          </p:nvPr>
        </p:nvSpPr>
        <p:spPr>
          <a:xfrm>
            <a:off x="1625389" y="5417407"/>
            <a:ext cx="8939700" cy="6033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380"/>
              </a:spcBef>
              <a:spcAft>
                <a:spcPts val="0"/>
              </a:spcAft>
              <a:buSzPts val="1805"/>
              <a:buNone/>
              <a:defRPr sz="19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9" name="Google Shape;269;p37"/>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0" name="Google Shape;270;p37"/>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3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72" name="Shape 272"/>
        <p:cNvGrpSpPr/>
        <p:nvPr/>
      </p:nvGrpSpPr>
      <p:grpSpPr>
        <a:xfrm>
          <a:off x="0" y="0"/>
          <a:ext cx="0" cy="0"/>
          <a:chOff x="0" y="0"/>
          <a:chExt cx="0" cy="0"/>
        </a:xfrm>
      </p:grpSpPr>
      <p:sp>
        <p:nvSpPr>
          <p:cNvPr id="273" name="Google Shape;273;p3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4" name="Google Shape;274;p38"/>
          <p:cNvSpPr txBox="1"/>
          <p:nvPr>
            <p:ph idx="1" type="body"/>
          </p:nvPr>
        </p:nvSpPr>
        <p:spPr>
          <a:xfrm rot="5400000">
            <a:off x="4119109" y="-962790"/>
            <a:ext cx="3952200" cy="9955500"/>
          </a:xfrm>
          <a:prstGeom prst="rect">
            <a:avLst/>
          </a:prstGeom>
          <a:noFill/>
          <a:ln>
            <a:noFill/>
          </a:ln>
        </p:spPr>
        <p:txBody>
          <a:bodyPr anchorCtr="0" anchor="ctr"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75" name="Google Shape;275;p3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6" name="Google Shape;276;p3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3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8" name="Shape 278"/>
        <p:cNvGrpSpPr/>
        <p:nvPr/>
      </p:nvGrpSpPr>
      <p:grpSpPr>
        <a:xfrm>
          <a:off x="0" y="0"/>
          <a:ext cx="0" cy="0"/>
          <a:chOff x="0" y="0"/>
          <a:chExt cx="0" cy="0"/>
        </a:xfrm>
      </p:grpSpPr>
      <p:sp>
        <p:nvSpPr>
          <p:cNvPr id="279" name="Google Shape;279;p39"/>
          <p:cNvSpPr txBox="1"/>
          <p:nvPr>
            <p:ph type="title"/>
          </p:nvPr>
        </p:nvSpPr>
        <p:spPr>
          <a:xfrm rot="5400000">
            <a:off x="7411319" y="1977056"/>
            <a:ext cx="5470800" cy="26175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0" name="Google Shape;280;p39"/>
          <p:cNvSpPr txBox="1"/>
          <p:nvPr>
            <p:ph idx="1" type="body"/>
          </p:nvPr>
        </p:nvSpPr>
        <p:spPr>
          <a:xfrm rot="5400000">
            <a:off x="2081539" y="-508307"/>
            <a:ext cx="5182800" cy="7876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81" name="Google Shape;281;p3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2" name="Google Shape;282;p3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3" name="Google Shape;283;p3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image" Target="../media/image2.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7" name="Shape 197"/>
        <p:cNvGrpSpPr/>
        <p:nvPr/>
      </p:nvGrpSpPr>
      <p:grpSpPr>
        <a:xfrm>
          <a:off x="0" y="0"/>
          <a:ext cx="0" cy="0"/>
          <a:chOff x="0" y="0"/>
          <a:chExt cx="0" cy="0"/>
        </a:xfrm>
      </p:grpSpPr>
      <p:pic>
        <p:nvPicPr>
          <p:cNvPr descr="Interior-Overlay.png" id="198" name="Google Shape;198;p28"/>
          <p:cNvPicPr preferRelativeResize="0"/>
          <p:nvPr/>
        </p:nvPicPr>
        <p:blipFill rotWithShape="1">
          <a:blip r:embed="rId1">
            <a:alphaModFix/>
          </a:blip>
          <a:srcRect b="0" l="0" r="0" t="0"/>
          <a:stretch/>
        </p:blipFill>
        <p:spPr>
          <a:xfrm>
            <a:off x="0" y="0"/>
            <a:ext cx="12190414" cy="6859588"/>
          </a:xfrm>
          <a:prstGeom prst="rect">
            <a:avLst/>
          </a:prstGeom>
          <a:noFill/>
          <a:ln>
            <a:noFill/>
          </a:ln>
        </p:spPr>
      </p:pic>
      <p:sp>
        <p:nvSpPr>
          <p:cNvPr id="199" name="Google Shape;199;p2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0" name="Google Shape;200;p28"/>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201" name="Google Shape;201;p2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2" name="Google Shape;202;p2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3" name="Google Shape;203;p2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6.jpg"/><Relationship Id="rId10" Type="http://schemas.openxmlformats.org/officeDocument/2006/relationships/image" Target="../media/image18.png"/><Relationship Id="rId13" Type="http://schemas.openxmlformats.org/officeDocument/2006/relationships/image" Target="../media/image23.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4.jpg"/><Relationship Id="rId4" Type="http://schemas.openxmlformats.org/officeDocument/2006/relationships/image" Target="../media/image20.jpg"/><Relationship Id="rId9" Type="http://schemas.openxmlformats.org/officeDocument/2006/relationships/image" Target="../media/image11.jpg"/><Relationship Id="rId14" Type="http://schemas.openxmlformats.org/officeDocument/2006/relationships/image" Target="../media/image31.jpg"/><Relationship Id="rId5" Type="http://schemas.openxmlformats.org/officeDocument/2006/relationships/image" Target="../media/image21.jpg"/><Relationship Id="rId6" Type="http://schemas.openxmlformats.org/officeDocument/2006/relationships/image" Target="../media/image22.png"/><Relationship Id="rId7" Type="http://schemas.openxmlformats.org/officeDocument/2006/relationships/image" Target="../media/image19.jp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55.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46.png"/><Relationship Id="rId5" Type="http://schemas.openxmlformats.org/officeDocument/2006/relationships/image" Target="../media/image26.png"/><Relationship Id="rId6" Type="http://schemas.openxmlformats.org/officeDocument/2006/relationships/image" Target="../media/image35.png"/><Relationship Id="rId7" Type="http://schemas.openxmlformats.org/officeDocument/2006/relationships/image" Target="../media/image41.png"/><Relationship Id="rId8"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61.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57.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6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7.png"/><Relationship Id="rId4" Type="http://schemas.openxmlformats.org/officeDocument/2006/relationships/image" Target="../media/image33.png"/><Relationship Id="rId5"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26.png"/><Relationship Id="rId12"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28.png"/><Relationship Id="rId5" Type="http://schemas.openxmlformats.org/officeDocument/2006/relationships/image" Target="../media/image32.png"/><Relationship Id="rId6" Type="http://schemas.openxmlformats.org/officeDocument/2006/relationships/image" Target="../media/image38.jpg"/><Relationship Id="rId7" Type="http://schemas.openxmlformats.org/officeDocument/2006/relationships/image" Target="../media/image27.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48.png"/><Relationship Id="rId7" Type="http://schemas.openxmlformats.org/officeDocument/2006/relationships/image" Target="../media/image42.png"/><Relationship Id="rId8"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0.jp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Imagen relacionada" id="289" name="Google Shape;289;p40"/>
          <p:cNvPicPr preferRelativeResize="0"/>
          <p:nvPr/>
        </p:nvPicPr>
        <p:blipFill rotWithShape="1">
          <a:blip r:embed="rId3">
            <a:alphaModFix/>
          </a:blip>
          <a:srcRect b="0" l="6309" r="0" t="0"/>
          <a:stretch/>
        </p:blipFill>
        <p:spPr>
          <a:xfrm>
            <a:off x="7675392" y="3572671"/>
            <a:ext cx="4515021" cy="3286148"/>
          </a:xfrm>
          <a:prstGeom prst="rect">
            <a:avLst/>
          </a:prstGeom>
          <a:noFill/>
          <a:ln>
            <a:noFill/>
          </a:ln>
        </p:spPr>
      </p:pic>
      <p:pic>
        <p:nvPicPr>
          <p:cNvPr descr="Resultado de imagen de jameos del agua tienda" id="290" name="Google Shape;290;p40"/>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91" name="Google Shape;291;p40"/>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93" name="Google Shape;293;p40"/>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94" name="Google Shape;294;p40"/>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95" name="Google Shape;295;p40"/>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96" name="Google Shape;296;p40"/>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97" name="Google Shape;297;p40"/>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98" name="Google Shape;298;p40"/>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99" name="Google Shape;299;p40"/>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300" name="Google Shape;300;p40"/>
          <p:cNvSpPr/>
          <p:nvPr/>
        </p:nvSpPr>
        <p:spPr>
          <a:xfrm>
            <a:off x="0" y="0"/>
            <a:ext cx="12190413" cy="6859588"/>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301" name="Google Shape;301;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02" name="Google Shape;302;p40"/>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b="0" i="0" lang="es-ES" sz="3300" u="none" cap="small" strike="noStrike">
                <a:solidFill>
                  <a:srgbClr val="20124D"/>
                </a:solidFill>
                <a:latin typeface="Calibri"/>
                <a:ea typeface="Calibri"/>
                <a:cs typeface="Calibri"/>
                <a:sym typeface="Calibri"/>
              </a:rPr>
              <a:t>Análisis de Resultados. Modelo de Escucha Tiendas</a:t>
            </a:r>
            <a:endParaRPr>
              <a:solidFill>
                <a:srgbClr val="20124D"/>
              </a:solidFill>
            </a:endParaRPr>
          </a:p>
          <a:p>
            <a:pPr indent="0" lvl="0" marL="0" marR="0" rtl="0" algn="ctr">
              <a:spcBef>
                <a:spcPts val="0"/>
              </a:spcBef>
              <a:spcAft>
                <a:spcPts val="0"/>
              </a:spcAft>
              <a:buNone/>
            </a:pPr>
            <a:r>
              <a:rPr b="1" i="0" lang="es-ES" sz="3300" u="none" cap="small" strike="noStrike">
                <a:solidFill>
                  <a:srgbClr val="20124D"/>
                </a:solidFill>
                <a:latin typeface="Calibri"/>
                <a:ea typeface="Calibri"/>
                <a:cs typeface="Calibri"/>
                <a:sym typeface="Calibri"/>
              </a:rPr>
              <a:t>Informe Operativo. Q</a:t>
            </a:r>
            <a:r>
              <a:rPr b="1" lang="es-ES" sz="3300" cap="small">
                <a:solidFill>
                  <a:srgbClr val="20124D"/>
                </a:solidFill>
                <a:latin typeface="Calibri"/>
                <a:ea typeface="Calibri"/>
                <a:cs typeface="Calibri"/>
                <a:sym typeface="Calibri"/>
              </a:rPr>
              <a:t>1</a:t>
            </a:r>
            <a:r>
              <a:rPr b="1" i="0" lang="es-ES" sz="3300" u="none" cap="small" strike="noStrike">
                <a:solidFill>
                  <a:srgbClr val="20124D"/>
                </a:solidFill>
                <a:latin typeface="Calibri"/>
                <a:ea typeface="Calibri"/>
                <a:cs typeface="Calibri"/>
                <a:sym typeface="Calibri"/>
              </a:rPr>
              <a:t> 202</a:t>
            </a:r>
            <a:r>
              <a:rPr b="1" lang="es-ES" sz="3300" cap="small">
                <a:solidFill>
                  <a:srgbClr val="20124D"/>
                </a:solidFill>
                <a:latin typeface="Calibri"/>
                <a:ea typeface="Calibri"/>
                <a:cs typeface="Calibri"/>
                <a:sym typeface="Calibri"/>
              </a:rPr>
              <a:t>2</a:t>
            </a:r>
            <a:endParaRPr>
              <a:solidFill>
                <a:srgbClr val="20124D"/>
              </a:solidFill>
            </a:endParaRPr>
          </a:p>
          <a:p>
            <a:pPr indent="0" lvl="0" marL="0" marR="0" rtl="0" algn="l">
              <a:spcBef>
                <a:spcPts val="0"/>
              </a:spcBef>
              <a:spcAft>
                <a:spcPts val="0"/>
              </a:spcAft>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303" name="Google Shape;303;p40"/>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49"/>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485" name="Google Shape;485;p49"/>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86" name="Google Shape;486;p49"/>
          <p:cNvGrpSpPr/>
          <p:nvPr/>
        </p:nvGrpSpPr>
        <p:grpSpPr>
          <a:xfrm>
            <a:off x="5880892" y="1500968"/>
            <a:ext cx="1425515" cy="1512738"/>
            <a:chOff x="9370185" y="5063444"/>
            <a:chExt cx="1425515" cy="1584176"/>
          </a:xfrm>
        </p:grpSpPr>
        <p:pic>
          <p:nvPicPr>
            <p:cNvPr descr="Resultado de imagen de icono dependiente" id="487" name="Google Shape;487;p49"/>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88" name="Google Shape;488;p49"/>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a:t>
              </a:r>
              <a:r>
                <a:rPr b="1" i="0" lang="es-ES" sz="1600" u="none" cap="none" strike="noStrike">
                  <a:solidFill>
                    <a:srgbClr val="0070C0"/>
                  </a:solidFill>
                  <a:latin typeface="Quattrocento Sans"/>
                  <a:ea typeface="Quattrocento Sans"/>
                  <a:cs typeface="Quattrocento Sans"/>
                  <a:sym typeface="Quattrocento Sans"/>
                </a:rPr>
                <a:t>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89" name="Google Shape;489;p49"/>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0B050"/>
                </a:solidFill>
                <a:latin typeface="Quattrocento Sans"/>
                <a:ea typeface="Quattrocento Sans"/>
                <a:cs typeface="Quattrocento Sans"/>
                <a:sym typeface="Quattrocento Sans"/>
              </a:rPr>
              <a:t>Calidad percibida 🡪 INSTALACIONES</a:t>
            </a:r>
            <a:endParaRPr/>
          </a:p>
        </p:txBody>
      </p:sp>
      <p:sp>
        <p:nvSpPr>
          <p:cNvPr descr="Resultado de imagen de tamaño icono" id="490" name="Google Shape;490;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1" name="Google Shape;491;p4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2" name="Google Shape;492;p4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93" name="Google Shape;493;p49"/>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94" name="Google Shape;494;p49"/>
          <p:cNvGrpSpPr/>
          <p:nvPr/>
        </p:nvGrpSpPr>
        <p:grpSpPr>
          <a:xfrm>
            <a:off x="94414" y="4111597"/>
            <a:ext cx="1425515" cy="1961403"/>
            <a:chOff x="4090250" y="3981142"/>
            <a:chExt cx="1425515" cy="1961403"/>
          </a:xfrm>
        </p:grpSpPr>
        <p:pic>
          <p:nvPicPr>
            <p:cNvPr id="495" name="Google Shape;495;p49"/>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96" name="Google Shape;496;p49"/>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a:t>
              </a:r>
              <a:r>
                <a:rPr b="1" i="0" lang="es-ES" sz="1600" u="none" cap="none" strike="noStrike">
                  <a:solidFill>
                    <a:srgbClr val="0070C0"/>
                  </a:solidFill>
                  <a:latin typeface="Quattrocento Sans"/>
                  <a:ea typeface="Quattrocento Sans"/>
                  <a:cs typeface="Quattrocento Sans"/>
                  <a:sym typeface="Quattrocento Sans"/>
                </a:rPr>
                <a:t>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97" name="Google Shape;497;p49"/>
          <p:cNvGrpSpPr/>
          <p:nvPr/>
        </p:nvGrpSpPr>
        <p:grpSpPr>
          <a:xfrm>
            <a:off x="5955575" y="4203072"/>
            <a:ext cx="1425515" cy="1584176"/>
            <a:chOff x="7470680" y="4006675"/>
            <a:chExt cx="1425515" cy="1584176"/>
          </a:xfrm>
        </p:grpSpPr>
        <p:grpSp>
          <p:nvGrpSpPr>
            <p:cNvPr id="498" name="Google Shape;498;p49"/>
            <p:cNvGrpSpPr/>
            <p:nvPr/>
          </p:nvGrpSpPr>
          <p:grpSpPr>
            <a:xfrm>
              <a:off x="7670353" y="4006675"/>
              <a:ext cx="1021589" cy="943228"/>
              <a:chOff x="623275" y="4704424"/>
              <a:chExt cx="1021589" cy="943228"/>
            </a:xfrm>
          </p:grpSpPr>
          <p:pic>
            <p:nvPicPr>
              <p:cNvPr id="499" name="Google Shape;499;p49"/>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500" name="Google Shape;500;p49"/>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501" name="Google Shape;501;p49"/>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r>
                <a:rPr b="1" i="0" lang="es-ES" sz="1600" u="none" cap="none" strike="noStrike">
                  <a:solidFill>
                    <a:srgbClr val="0070C0"/>
                  </a:solidFill>
                  <a:latin typeface="Quattrocento Sans"/>
                  <a:ea typeface="Quattrocento Sans"/>
                  <a:cs typeface="Quattrocento Sans"/>
                  <a:sym typeface="Quattrocento Sans"/>
                </a:rPr>
                <a:t>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502" name="Google Shape;502;p49"/>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solidFill>
                  <a:schemeClr val="dk1"/>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indent="0" lvl="0" marL="0" marR="0" rtl="0" algn="l">
              <a:spcBef>
                <a:spcPts val="0"/>
              </a:spcBef>
              <a:spcAft>
                <a:spcPts val="0"/>
              </a:spcAft>
              <a:buClr>
                <a:srgbClr val="000000"/>
              </a:buClr>
              <a:buSzPts val="1400"/>
              <a:buFont typeface="Noto Sans Symbols"/>
              <a:buNone/>
            </a:pPr>
            <a:r>
              <a:t/>
            </a:r>
            <a:endParaRPr b="1">
              <a:solidFill>
                <a:schemeClr val="dk1"/>
              </a:solidFill>
              <a:latin typeface="Quattrocento Sans"/>
              <a:ea typeface="Quattrocento Sans"/>
              <a:cs typeface="Quattrocento Sans"/>
              <a:sym typeface="Quattrocento Sans"/>
            </a:endParaRPr>
          </a:p>
        </p:txBody>
      </p:sp>
      <p:pic>
        <p:nvPicPr>
          <p:cNvPr id="503" name="Google Shape;503;p49"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504" name="Google Shape;504;p49"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505" name="Google Shape;505;p49"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506" name="Google Shape;506;p49"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507" name="Google Shape;507;p49"/>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descr="Resultado de imagen de tamaño icono" id="514" name="Google Shape;514;p5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5" name="Google Shape;515;p5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6" name="Google Shape;516;p5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17" name="Google Shape;517;p5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18" name="Google Shape;518;p50"/>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19" name="Google Shape;519;p50" title="Gráfico"/>
          <p:cNvPicPr preferRelativeResize="0"/>
          <p:nvPr/>
        </p:nvPicPr>
        <p:blipFill>
          <a:blip r:embed="rId4">
            <a:alphaModFix/>
          </a:blip>
          <a:stretch>
            <a:fillRect/>
          </a:stretch>
        </p:blipFill>
        <p:spPr>
          <a:xfrm>
            <a:off x="460375" y="1328850"/>
            <a:ext cx="8065324" cy="4983757"/>
          </a:xfrm>
          <a:prstGeom prst="rect">
            <a:avLst/>
          </a:prstGeom>
          <a:noFill/>
          <a:ln>
            <a:noFill/>
          </a:ln>
        </p:spPr>
      </p:pic>
      <p:sp>
        <p:nvSpPr>
          <p:cNvPr id="520" name="Google Shape;520;p50"/>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son los </a:t>
            </a:r>
            <a:r>
              <a:rPr b="1" lang="es-ES" sz="1600">
                <a:solidFill>
                  <a:schemeClr val="dk1"/>
                </a:solidFill>
                <a:latin typeface="Quattrocento Sans"/>
                <a:ea typeface="Quattrocento Sans"/>
                <a:cs typeface="Quattrocento Sans"/>
                <a:sym typeface="Quattrocento Sans"/>
              </a:rPr>
              <a:t>imanes/llaveros (18%).</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los menos demandados son las </a:t>
            </a:r>
            <a:r>
              <a:rPr b="1" lang="es-ES" sz="1600">
                <a:solidFill>
                  <a:schemeClr val="dk1"/>
                </a:solidFill>
                <a:latin typeface="Quattrocento Sans"/>
                <a:ea typeface="Quattrocento Sans"/>
                <a:cs typeface="Quattrocento Sans"/>
                <a:sym typeface="Quattrocento Sans"/>
              </a:rPr>
              <a:t>golosinas (8%).</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(17% de artículos no clasificados), los más citados son semillas, camisetas entre otros (</a:t>
            </a:r>
            <a:r>
              <a:rPr lang="es-ES" sz="1100">
                <a:latin typeface="Calibri"/>
                <a:ea typeface="Calibri"/>
                <a:cs typeface="Calibri"/>
                <a:sym typeface="Calibri"/>
              </a:rPr>
              <a:t>Adhesivo, Protector, Licor-bebida, Lava, Auriculares, Cuadro-grabado, Lápiz, Taza, Bolso…)</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1"/>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a:t>
            </a:r>
            <a:r>
              <a:rPr b="1" lang="es-ES" sz="3200">
                <a:solidFill>
                  <a:srgbClr val="00B050"/>
                </a:solidFill>
                <a:latin typeface="Quattrocento Sans"/>
                <a:ea typeface="Quattrocento Sans"/>
                <a:cs typeface="Quattrocento Sans"/>
                <a:sym typeface="Quattrocento Sans"/>
              </a:rPr>
              <a:t> </a:t>
            </a:r>
            <a:r>
              <a:rPr b="1" lang="es-ES" sz="3200">
                <a:solidFill>
                  <a:srgbClr val="FF9900"/>
                </a:solidFill>
                <a:latin typeface="Quattrocento Sans"/>
                <a:ea typeface="Quattrocento Sans"/>
                <a:cs typeface="Quattrocento Sans"/>
                <a:sym typeface="Quattrocento Sans"/>
              </a:rPr>
              <a:t>comprados en la red CACT</a:t>
            </a:r>
            <a:endParaRPr/>
          </a:p>
        </p:txBody>
      </p:sp>
      <p:sp>
        <p:nvSpPr>
          <p:cNvPr descr="Resultado de imagen de tamaño icono" id="527" name="Google Shape;527;p5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8" name="Google Shape;528;p5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9" name="Google Shape;529;p5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30" name="Google Shape;530;p5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31" name="Google Shape;531;p51"/>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32" name="Google Shape;532;p51" title="Gráfico"/>
          <p:cNvPicPr preferRelativeResize="0"/>
          <p:nvPr/>
        </p:nvPicPr>
        <p:blipFill>
          <a:blip r:embed="rId4">
            <a:alphaModFix/>
          </a:blip>
          <a:stretch>
            <a:fillRect/>
          </a:stretch>
        </p:blipFill>
        <p:spPr>
          <a:xfrm>
            <a:off x="460375" y="1326475"/>
            <a:ext cx="8040726" cy="4971851"/>
          </a:xfrm>
          <a:prstGeom prst="rect">
            <a:avLst/>
          </a:prstGeom>
          <a:noFill/>
          <a:ln>
            <a:noFill/>
          </a:ln>
        </p:spPr>
      </p:pic>
      <p:sp>
        <p:nvSpPr>
          <p:cNvPr id="533" name="Google Shape;533;p51"/>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según centro son:</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Joyería/Bisutería (17.9%)</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Sin datos</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J</a:t>
            </a:r>
            <a:r>
              <a:rPr lang="es-ES" sz="1600">
                <a:solidFill>
                  <a:schemeClr val="dk1"/>
                </a:solidFill>
                <a:latin typeface="Quattrocento Sans"/>
                <a:ea typeface="Quattrocento Sans"/>
                <a:cs typeface="Quattrocento Sans"/>
                <a:sym typeface="Quattrocento Sans"/>
              </a:rPr>
              <a:t>oyería/Bisutería (20.5%)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Joyería/Bisutería</a:t>
            </a:r>
            <a:r>
              <a:rPr lang="es-ES" sz="1600">
                <a:solidFill>
                  <a:schemeClr val="dk1"/>
                </a:solidFill>
                <a:latin typeface="Quattrocento Sans"/>
                <a:ea typeface="Quattrocento Sans"/>
                <a:cs typeface="Quattrocento Sans"/>
                <a:sym typeface="Quattrocento Sans"/>
              </a:rPr>
              <a:t> (20.0%)</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Otros (semillas, cactus, libros…) (38.2%)</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2"/>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a:t>
            </a:r>
            <a:r>
              <a:rPr b="1" lang="es-ES" sz="3200">
                <a:solidFill>
                  <a:srgbClr val="9900FF"/>
                </a:solidFill>
                <a:latin typeface="Quattrocento Sans"/>
                <a:ea typeface="Quattrocento Sans"/>
                <a:cs typeface="Quattrocento Sans"/>
                <a:sym typeface="Quattrocento Sans"/>
              </a:rPr>
              <a:t>🡪 clientes de las tiendas </a:t>
            </a:r>
            <a:endParaRPr>
              <a:solidFill>
                <a:srgbClr val="9900FF"/>
              </a:solidFill>
            </a:endParaRPr>
          </a:p>
        </p:txBody>
      </p:sp>
      <p:sp>
        <p:nvSpPr>
          <p:cNvPr descr="Resultado de imagen de tamaño icono" id="540" name="Google Shape;540;p5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1" name="Google Shape;541;p52"/>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2" name="Google Shape;542;p52"/>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43" name="Google Shape;543;p52"/>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44" name="Google Shape;544;p52"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3"/>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descr="Resultado de imagen de tamaño icono" id="551" name="Google Shape;551;p5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2" name="Google Shape;552;p5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3" name="Google Shape;553;p5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54" name="Google Shape;554;p53"/>
          <p:cNvSpPr txBox="1"/>
          <p:nvPr>
            <p:ph idx="12" type="sldNum"/>
          </p:nvPr>
        </p:nvSpPr>
        <p:spPr>
          <a:xfrm>
            <a:off x="8696789" y="668174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55" name="Google Shape;555;p53"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1" name="Google Shape;561;p54"/>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2" name="Google Shape;562;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3" name="Google Shape;563;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70" name="Google Shape;570;p5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1" name="Google Shape;571;p55"/>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72" name="Google Shape;572;p55"/>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disminuyen 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73" name="Google Shape;573;p5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4" name="Google Shape;574;p55"/>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a:t>
            </a:r>
            <a:r>
              <a:rPr lang="es-ES" sz="1900">
                <a:latin typeface="Calibri"/>
                <a:ea typeface="Calibri"/>
                <a:cs typeface="Calibri"/>
                <a:sym typeface="Calibri"/>
              </a:rPr>
              <a:t>también disminuyen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baja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575" name="Google Shape;575;p55" title="Gráfico"/>
          <p:cNvPicPr preferRelativeResize="0"/>
          <p:nvPr/>
        </p:nvPicPr>
        <p:blipFill>
          <a:blip r:embed="rId3">
            <a:alphaModFix/>
          </a:blip>
          <a:stretch>
            <a:fillRect/>
          </a:stretch>
        </p:blipFill>
        <p:spPr>
          <a:xfrm>
            <a:off x="444410" y="2555527"/>
            <a:ext cx="5090824" cy="3153200"/>
          </a:xfrm>
          <a:prstGeom prst="rect">
            <a:avLst/>
          </a:prstGeom>
          <a:noFill/>
          <a:ln>
            <a:noFill/>
          </a:ln>
        </p:spPr>
      </p:pic>
      <p:pic>
        <p:nvPicPr>
          <p:cNvPr id="576" name="Google Shape;576;p55" title="Gráfico"/>
          <p:cNvPicPr preferRelativeResize="0"/>
          <p:nvPr/>
        </p:nvPicPr>
        <p:blipFill>
          <a:blip r:embed="rId4">
            <a:alphaModFix/>
          </a:blip>
          <a:stretch>
            <a:fillRect/>
          </a:stretch>
        </p:blipFill>
        <p:spPr>
          <a:xfrm>
            <a:off x="6105868" y="1737963"/>
            <a:ext cx="4926568" cy="3018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83" name="Google Shape;583;p5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4" name="Google Shape;584;p56"/>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85" name="Google Shape;585;p56"/>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6" name="Google Shape;586;p5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7" name="Google Shape;587;p56"/>
          <p:cNvSpPr txBox="1"/>
          <p:nvPr/>
        </p:nvSpPr>
        <p:spPr>
          <a:xfrm>
            <a:off x="5914275" y="1317475"/>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8" name="Google Shape;588;p56"/>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589" name="Google Shape;589;p56" title="Gráfico"/>
          <p:cNvPicPr preferRelativeResize="0"/>
          <p:nvPr/>
        </p:nvPicPr>
        <p:blipFill>
          <a:blip r:embed="rId3">
            <a:alphaModFix/>
          </a:blip>
          <a:stretch>
            <a:fillRect/>
          </a:stretch>
        </p:blipFill>
        <p:spPr>
          <a:xfrm>
            <a:off x="667475" y="2720325"/>
            <a:ext cx="4810199" cy="2979372"/>
          </a:xfrm>
          <a:prstGeom prst="rect">
            <a:avLst/>
          </a:prstGeom>
          <a:noFill/>
          <a:ln>
            <a:noFill/>
          </a:ln>
        </p:spPr>
      </p:pic>
      <p:pic>
        <p:nvPicPr>
          <p:cNvPr id="590" name="Google Shape;590;p56" title="Gráfico"/>
          <p:cNvPicPr preferRelativeResize="0"/>
          <p:nvPr/>
        </p:nvPicPr>
        <p:blipFill>
          <a:blip r:embed="rId4">
            <a:alphaModFix/>
          </a:blip>
          <a:stretch>
            <a:fillRect/>
          </a:stretch>
        </p:blipFill>
        <p:spPr>
          <a:xfrm>
            <a:off x="5936075" y="2853925"/>
            <a:ext cx="4990701" cy="30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97" name="Google Shape;597;p5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8" name="Google Shape;598;p57"/>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9" name="Google Shape;599;p57"/>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0" name="Google Shape;600;p5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01" name="Google Shape;601;p57" title="Gráfico"/>
          <p:cNvPicPr preferRelativeResize="0"/>
          <p:nvPr/>
        </p:nvPicPr>
        <p:blipFill>
          <a:blip r:embed="rId3">
            <a:alphaModFix/>
          </a:blip>
          <a:stretch>
            <a:fillRect/>
          </a:stretch>
        </p:blipFill>
        <p:spPr>
          <a:xfrm>
            <a:off x="1644488" y="1410875"/>
            <a:ext cx="7912225" cy="489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8" name="Google Shape;608;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9" name="Google Shape;609;p58"/>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0" name="Google Shape;610;p58"/>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Productos más vendidos</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1" name="Google Shape;611;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2" name="Google Shape;612;p58" title="Gráfico"/>
          <p:cNvPicPr preferRelativeResize="0"/>
          <p:nvPr/>
        </p:nvPicPr>
        <p:blipFill>
          <a:blip r:embed="rId3">
            <a:alphaModFix/>
          </a:blip>
          <a:stretch>
            <a:fillRect/>
          </a:stretch>
        </p:blipFill>
        <p:spPr>
          <a:xfrm>
            <a:off x="1668525" y="1446175"/>
            <a:ext cx="8124150" cy="5019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Resultado de imagen de iconos compras" id="308" name="Google Shape;308;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9" name="Google Shape;309;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0" name="Google Shape;310;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1" name="Google Shape;311;p41"/>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a:t>
            </a:r>
            <a:r>
              <a:rPr lang="es-ES" sz="2400">
                <a:solidFill>
                  <a:srgbClr val="595959"/>
                </a:solidFill>
                <a:latin typeface="Quattrocento Sans"/>
                <a:ea typeface="Quattrocento Sans"/>
                <a:cs typeface="Quattrocento Sans"/>
                <a:sym typeface="Quattrocento Sans"/>
              </a:rPr>
              <a:t>…………………………………………………………………..…………………6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a:t>
            </a:r>
            <a:r>
              <a:rPr lang="es-ES" sz="2400">
                <a:solidFill>
                  <a:srgbClr val="595959"/>
                </a:solidFill>
                <a:latin typeface="Quattrocento Sans"/>
                <a:ea typeface="Quattrocento Sans"/>
                <a:cs typeface="Quattrocento Sans"/>
                <a:sym typeface="Quattrocento Sans"/>
              </a:rPr>
              <a:t>…………………………………………………………………………………………..…….7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indent="0" lvl="0" marL="0" marR="0" rtl="0" algn="just">
              <a:lnSpc>
                <a:spcPct val="150000"/>
              </a:lnSpc>
              <a:spcBef>
                <a:spcPts val="0"/>
              </a:spcBef>
              <a:spcAft>
                <a:spcPts val="0"/>
              </a:spcAft>
              <a:buNone/>
            </a:pPr>
            <a:r>
              <a:t/>
            </a:r>
            <a:endParaRPr/>
          </a:p>
        </p:txBody>
      </p:sp>
      <p:sp>
        <p:nvSpPr>
          <p:cNvPr id="312" name="Google Shape;31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9" name="Google Shape;619;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0" name="Google Shape;620;p59"/>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1" name="Google Shape;621;p59"/>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a:t>
            </a:r>
            <a:r>
              <a:rPr b="1" lang="es-ES" sz="1900">
                <a:solidFill>
                  <a:schemeClr val="dk1"/>
                </a:solidFill>
                <a:latin typeface="Calibri"/>
                <a:ea typeface="Calibri"/>
                <a:cs typeface="Calibri"/>
                <a:sym typeface="Calibri"/>
              </a:rPr>
              <a:t>acionalidad </a:t>
            </a:r>
            <a:r>
              <a:rPr lang="es-ES" sz="1900">
                <a:solidFill>
                  <a:schemeClr val="dk1"/>
                </a:solidFill>
                <a:latin typeface="Calibri"/>
                <a:ea typeface="Calibri"/>
                <a:cs typeface="Calibri"/>
                <a:sym typeface="Calibri"/>
              </a:rPr>
              <a:t>de la mayoría de los clientes de las tiendas en su conjunto (tres principales por trimestre)</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2" name="Google Shape;622;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23" name="Google Shape;623;p59" title="Gráfico"/>
          <p:cNvPicPr preferRelativeResize="0"/>
          <p:nvPr/>
        </p:nvPicPr>
        <p:blipFill>
          <a:blip r:embed="rId3">
            <a:alphaModFix/>
          </a:blip>
          <a:stretch>
            <a:fillRect/>
          </a:stretch>
        </p:blipFill>
        <p:spPr>
          <a:xfrm>
            <a:off x="2369038" y="2007398"/>
            <a:ext cx="6365376" cy="3935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30" name="Google Shape;630;p60"/>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spcBef>
                <a:spcPts val="0"/>
              </a:spcBef>
              <a:spcAft>
                <a:spcPts val="0"/>
              </a:spcAft>
              <a:buNone/>
            </a:pPr>
            <a:r>
              <a:t/>
            </a:r>
            <a:endParaRPr sz="1900">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Dada la poca representatividad de las encuestas recabadas, se considera no dar recomendaciones y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trabajar en el aumento de la muestra.</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De Montañas del Fuego no se recibe ninguna muestra dado que durante este periodo la tienda no tenía dispositivo disponible.</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p:txBody>
      </p:sp>
      <p:sp>
        <p:nvSpPr>
          <p:cNvPr id="631" name="Google Shape;631;p60"/>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320" name="Google Shape;320;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321" name="Google Shape;321;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TIENDAS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2" name="Google Shape;322;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3" name="Google Shape;323;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324" name="Google Shape;324;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5" name="Google Shape;325;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6" name="Google Shape;326;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327" name="Google Shape;327;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8" name="Google Shape;328;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29" name="Google Shape;329;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0" name="Google Shape;330;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331" name="Google Shape;331;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TIENDAS</a:t>
            </a:r>
            <a:endParaRPr/>
          </a:p>
        </p:txBody>
      </p:sp>
      <p:sp>
        <p:nvSpPr>
          <p:cNvPr id="332" name="Google Shape;332;p42"/>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333" name="Google Shape;333;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1/01 al 31/03</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4" name="Google Shape;334;p42"/>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335" name="Google Shape;335;p42"/>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423</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6" name="Google Shape;336;p42"/>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337" name="Google Shape;337;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8" name="Google Shape;338;p42"/>
          <p:cNvSpPr/>
          <p:nvPr/>
        </p:nvSpPr>
        <p:spPr>
          <a:xfrm>
            <a:off x="2211719" y="4567545"/>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∓4.7%</a:t>
            </a:r>
            <a:endParaRPr b="1" sz="1800">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NC 95%</a:t>
            </a:r>
            <a:endParaRPr b="1" sz="1800">
              <a:solidFill>
                <a:srgbClr val="0070C0"/>
              </a:solidFill>
              <a:latin typeface="Quattrocento Sans"/>
              <a:ea typeface="Quattrocento Sans"/>
              <a:cs typeface="Quattrocento Sans"/>
              <a:sym typeface="Quattrocento Sans"/>
            </a:endParaRPr>
          </a:p>
        </p:txBody>
      </p:sp>
      <p:grpSp>
        <p:nvGrpSpPr>
          <p:cNvPr id="339" name="Google Shape;339;p42"/>
          <p:cNvGrpSpPr/>
          <p:nvPr/>
        </p:nvGrpSpPr>
        <p:grpSpPr>
          <a:xfrm>
            <a:off x="4543465" y="3836552"/>
            <a:ext cx="5274878" cy="2122837"/>
            <a:chOff x="6671270" y="3717505"/>
            <a:chExt cx="5040495" cy="2122837"/>
          </a:xfrm>
        </p:grpSpPr>
        <p:sp>
          <p:nvSpPr>
            <p:cNvPr id="340" name="Google Shape;340;p42"/>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57</a:t>
              </a:r>
              <a:endParaRPr/>
            </a:p>
          </p:txBody>
        </p:sp>
        <p:sp>
          <p:nvSpPr>
            <p:cNvPr id="341" name="Google Shape;341;p42"/>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342" name="Google Shape;342;p42"/>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19</a:t>
              </a:r>
              <a:endParaRPr/>
            </a:p>
          </p:txBody>
        </p:sp>
        <p:sp>
          <p:nvSpPr>
            <p:cNvPr id="343" name="Google Shape;343;p42"/>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344" name="Google Shape;344;p42"/>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92</a:t>
              </a:r>
              <a:endParaRPr/>
            </a:p>
          </p:txBody>
        </p:sp>
        <p:sp>
          <p:nvSpPr>
            <p:cNvPr id="345" name="Google Shape;345;p42"/>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346" name="Google Shape;346;p42"/>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12.9% </a:t>
              </a:r>
              <a:endParaRPr>
                <a:solidFill>
                  <a:srgbClr val="FF0000"/>
                </a:solidFill>
              </a:endParaRPr>
            </a:p>
          </p:txBody>
        </p:sp>
        <p:sp>
          <p:nvSpPr>
            <p:cNvPr id="347" name="Google Shape;347;p42"/>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22.4% </a:t>
              </a:r>
              <a:endParaRPr/>
            </a:p>
          </p:txBody>
        </p:sp>
        <p:sp>
          <p:nvSpPr>
            <p:cNvPr id="348" name="Google Shape;348;p42"/>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10.1%</a:t>
              </a:r>
              <a:endParaRPr>
                <a:solidFill>
                  <a:srgbClr val="FF0000"/>
                </a:solidFill>
              </a:endParaRPr>
            </a:p>
          </p:txBody>
        </p:sp>
        <p:sp>
          <p:nvSpPr>
            <p:cNvPr id="349" name="Google Shape;349;p42"/>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0</a:t>
              </a:r>
              <a:endParaRPr/>
            </a:p>
          </p:txBody>
        </p:sp>
        <p:sp>
          <p:nvSpPr>
            <p:cNvPr id="350" name="Google Shape;350;p42"/>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351" name="Google Shape;351;p42"/>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a:t>
              </a:r>
              <a:endParaRPr>
                <a:solidFill>
                  <a:srgbClr val="FF0000"/>
                </a:solidFill>
              </a:endParaRPr>
            </a:p>
          </p:txBody>
        </p:sp>
      </p:grpSp>
      <p:sp>
        <p:nvSpPr>
          <p:cNvPr id="352" name="Google Shape;352;p42"/>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353" name="Google Shape;353;p42"/>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6.1%</a:t>
            </a:r>
            <a:endParaRPr>
              <a:solidFill>
                <a:srgbClr val="FF0000"/>
              </a:solidFill>
            </a:endParaRPr>
          </a:p>
        </p:txBody>
      </p:sp>
      <p:sp>
        <p:nvSpPr>
          <p:cNvPr id="354" name="Google Shape;354;p42"/>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255</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3" title="Gráfico"/>
          <p:cNvPicPr preferRelativeResize="0"/>
          <p:nvPr/>
        </p:nvPicPr>
        <p:blipFill rotWithShape="1">
          <a:blip r:embed="rId3">
            <a:alphaModFix/>
          </a:blip>
          <a:srcRect b="-2160" l="0" r="0" t="2160"/>
          <a:stretch/>
        </p:blipFill>
        <p:spPr>
          <a:xfrm>
            <a:off x="6353087" y="3015625"/>
            <a:ext cx="5837325" cy="3609426"/>
          </a:xfrm>
          <a:prstGeom prst="rect">
            <a:avLst/>
          </a:prstGeom>
          <a:noFill/>
          <a:ln>
            <a:noFill/>
          </a:ln>
        </p:spPr>
      </p:pic>
      <p:sp>
        <p:nvSpPr>
          <p:cNvPr id="361" name="Google Shape;361;p43"/>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lang="es-ES" sz="5400">
                <a:solidFill>
                  <a:srgbClr val="00B0F0"/>
                </a:solidFill>
                <a:latin typeface="Calibri"/>
                <a:ea typeface="Calibri"/>
                <a:cs typeface="Calibri"/>
                <a:sym typeface="Calibri"/>
              </a:rPr>
              <a:t>41</a:t>
            </a:r>
            <a:r>
              <a:rPr b="1" i="0" lang="es-ES" sz="54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los visitantes recomiendan las tiendas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362" name="Google Shape;362;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363" name="Google Shape;363;p43"/>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4" name="Google Shape;364;p43"/>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365" name="Google Shape;365;p43"/>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366" name="Google Shape;366;p43"/>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7" name="Google Shape;367;p43"/>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lang="es-ES" sz="2400">
                <a:solidFill>
                  <a:srgbClr val="003794"/>
                </a:solidFill>
                <a:latin typeface="Quattrocento Sans"/>
                <a:ea typeface="Quattrocento Sans"/>
                <a:cs typeface="Quattrocento Sans"/>
                <a:sym typeface="Quattrocento Sans"/>
              </a:rPr>
              <a:t>15%</a:t>
            </a:r>
            <a:endParaRPr b="1" sz="2400">
              <a:solidFill>
                <a:srgbClr val="003794"/>
              </a:solidFill>
              <a:latin typeface="Quattrocento Sans"/>
              <a:ea typeface="Quattrocento Sans"/>
              <a:cs typeface="Quattrocento Sans"/>
              <a:sym typeface="Quattrocento Sans"/>
            </a:endParaRPr>
          </a:p>
        </p:txBody>
      </p:sp>
      <p:pic>
        <p:nvPicPr>
          <p:cNvPr id="368" name="Google Shape;368;p43" title="Gráfico"/>
          <p:cNvPicPr preferRelativeResize="0"/>
          <p:nvPr/>
        </p:nvPicPr>
        <p:blipFill>
          <a:blip r:embed="rId5">
            <a:alphaModFix/>
          </a:blip>
          <a:stretch>
            <a:fillRect/>
          </a:stretch>
        </p:blipFill>
        <p:spPr>
          <a:xfrm>
            <a:off x="64700" y="2638600"/>
            <a:ext cx="6434247" cy="398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75" name="Google Shape;375;p44"/>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lang="es-ES" sz="3600">
                <a:solidFill>
                  <a:srgbClr val="073763"/>
                </a:solidFill>
                <a:latin typeface="Quattrocento Sans"/>
                <a:ea typeface="Quattrocento Sans"/>
                <a:cs typeface="Quattrocento Sans"/>
                <a:sym typeface="Quattrocento Sans"/>
              </a:rPr>
              <a:t>Expectativas</a:t>
            </a:r>
            <a:r>
              <a:rPr b="1" lang="es-ES" sz="1600">
                <a:solidFill>
                  <a:srgbClr val="073763"/>
                </a:solidFill>
                <a:latin typeface="Quattrocento Sans"/>
                <a:ea typeface="Quattrocento Sans"/>
                <a:cs typeface="Quattrocento Sans"/>
                <a:sym typeface="Quattrocento Sans"/>
              </a:rPr>
              <a:t> </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6" name="Google Shape;376;p44"/>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377" name="Google Shape;377;p44"/>
          <p:cNvGrpSpPr/>
          <p:nvPr/>
        </p:nvGrpSpPr>
        <p:grpSpPr>
          <a:xfrm>
            <a:off x="1270690" y="1518832"/>
            <a:ext cx="11742720" cy="1220031"/>
            <a:chOff x="-2552887" y="3370787"/>
            <a:chExt cx="14634496" cy="3300057"/>
          </a:xfrm>
        </p:grpSpPr>
        <p:sp>
          <p:nvSpPr>
            <p:cNvPr id="378" name="Google Shape;378;p44"/>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a:t>
              </a:r>
              <a:r>
                <a:rPr b="1" i="0" lang="es-ES" sz="20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en las</a:t>
              </a:r>
              <a:r>
                <a:rPr b="1" i="0" lang="es-ES" sz="2000" u="none" cap="none" strike="noStrike">
                  <a:solidFill>
                    <a:srgbClr val="00B0F0"/>
                  </a:solidFill>
                  <a:latin typeface="Calibri"/>
                  <a:ea typeface="Calibri"/>
                  <a:cs typeface="Calibri"/>
                  <a:sym typeface="Calibri"/>
                </a:rPr>
                <a:t> tiendas</a:t>
              </a:r>
              <a:r>
                <a:rPr b="1" i="0" lang="es-ES" sz="2000" u="none" cap="none" strike="noStrike">
                  <a:solidFill>
                    <a:srgbClr val="00B0F0"/>
                  </a:solidFill>
                  <a:latin typeface="Calibri"/>
                  <a:ea typeface="Calibri"/>
                  <a:cs typeface="Calibri"/>
                  <a:sym typeface="Calibri"/>
                </a:rPr>
                <a:t>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9" name="Google Shape;379;p44"/>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80" name="Google Shape;380;p44"/>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es superada en un </a:t>
            </a:r>
            <a:r>
              <a:rPr b="1" lang="es-ES" sz="6600">
                <a:solidFill>
                  <a:srgbClr val="00B0F0"/>
                </a:solidFill>
                <a:latin typeface="Calibri"/>
                <a:ea typeface="Calibri"/>
                <a:cs typeface="Calibri"/>
                <a:sym typeface="Calibri"/>
              </a:rPr>
              <a:t>51</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381" name="Google Shape;381;p44"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5"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87" name="Google Shape;387;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88" name="Google Shape;388;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89" name="Google Shape;389;p45"/>
          <p:cNvGrpSpPr/>
          <p:nvPr/>
        </p:nvGrpSpPr>
        <p:grpSpPr>
          <a:xfrm>
            <a:off x="8663742" y="1072340"/>
            <a:ext cx="3526671" cy="2428892"/>
            <a:chOff x="8709860" y="1591078"/>
            <a:chExt cx="2438243" cy="1397288"/>
          </a:xfrm>
        </p:grpSpPr>
        <p:sp>
          <p:nvSpPr>
            <p:cNvPr id="390" name="Google Shape;390;p45"/>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59</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1" name="Google Shape;391;p45"/>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visitantes CACT </a:t>
              </a:r>
              <a:r>
                <a:rPr b="1" i="1" lang="es-ES" sz="1600">
                  <a:solidFill>
                    <a:srgbClr val="000000"/>
                  </a:solidFill>
                  <a:latin typeface="Quattrocento Sans"/>
                  <a:ea typeface="Quattrocento Sans"/>
                  <a:cs typeface="Quattrocento Sans"/>
                  <a:sym typeface="Quattrocento Sans"/>
                </a:rPr>
                <a:t>valora positivamente 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2" name="Google Shape;392;p45"/>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3" name="Google Shape;393;p45"/>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indent="0" lvl="0" marL="0" marR="0" rtl="0" algn="just">
              <a:lnSpc>
                <a:spcPct val="150000"/>
              </a:lnSpc>
              <a:spcBef>
                <a:spcPts val="320"/>
              </a:spcBef>
              <a:spcAft>
                <a:spcPts val="0"/>
              </a:spcAft>
              <a:buClr>
                <a:srgbClr val="888888"/>
              </a:buClr>
              <a:buSzPts val="1600"/>
              <a:buFont typeface="Noto Sans Symbols"/>
              <a:buNone/>
            </a:pPr>
            <a:r>
              <a:t/>
            </a:r>
            <a:endParaRPr sz="1600">
              <a:solidFill>
                <a:srgbClr val="000000"/>
              </a:solidFill>
              <a:latin typeface="Quattrocento Sans"/>
              <a:ea typeface="Quattrocento Sans"/>
              <a:cs typeface="Quattrocento Sans"/>
              <a:sym typeface="Quattrocento Sans"/>
            </a:endParaRPr>
          </a:p>
        </p:txBody>
      </p:sp>
      <p:sp>
        <p:nvSpPr>
          <p:cNvPr id="394" name="Google Shape;394;p45"/>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5" name="Google Shape;395;p45"/>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6" name="Google Shape;396;p45"/>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CACT</a:t>
            </a:r>
            <a:endParaRPr b="0" i="1" sz="1600" u="none" cap="none" strike="noStrike">
              <a:solidFill>
                <a:srgbClr val="000000"/>
              </a:solidFill>
              <a:latin typeface="Quattrocento Sans"/>
              <a:ea typeface="Quattrocento Sans"/>
              <a:cs typeface="Quattrocento Sans"/>
              <a:sym typeface="Quattrocento Sans"/>
            </a:endParaRPr>
          </a:p>
        </p:txBody>
      </p:sp>
      <p:graphicFrame>
        <p:nvGraphicFramePr>
          <p:cNvPr id="397" name="Google Shape;397;p45"/>
          <p:cNvGraphicFramePr/>
          <p:nvPr/>
        </p:nvGraphicFramePr>
        <p:xfrm>
          <a:off x="7633375" y="3813050"/>
          <a:ext cx="3000000" cy="3000000"/>
        </p:xfrm>
        <a:graphic>
          <a:graphicData uri="http://schemas.openxmlformats.org/drawingml/2006/table">
            <a:tbl>
              <a:tblPr>
                <a:noFill/>
                <a:tableStyleId>{A6588BD6-BFB8-4855-8435-545CED98038D}</a:tableStyleId>
              </a:tblPr>
              <a:tblGrid>
                <a:gridCol w="942975"/>
                <a:gridCol w="952500"/>
                <a:gridCol w="952500"/>
                <a:gridCol w="942975"/>
              </a:tblGrid>
              <a:tr h="190500">
                <a:tc>
                  <a:txBody>
                    <a:bodyPr/>
                    <a:lstStyle/>
                    <a:p>
                      <a:pPr indent="0" lvl="0" marL="0" rtl="0" algn="l">
                        <a:spcBef>
                          <a:spcPts val="0"/>
                        </a:spcBef>
                        <a:spcAft>
                          <a:spcPts val="0"/>
                        </a:spcAft>
                        <a:buNone/>
                      </a:pPr>
                      <a:r>
                        <a:t/>
                      </a:r>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CONFORME</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NO 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Jameos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26%</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Montañas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Mirador</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Monumento</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94%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Jardín</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31%</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7%</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latin typeface="Calibri"/>
                          <a:ea typeface="Calibri"/>
                          <a:cs typeface="Calibri"/>
                          <a:sym typeface="Calibri"/>
                        </a:rPr>
                        <a:t>CACT</a:t>
                      </a:r>
                      <a:endParaRPr sz="10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58,54%</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26,90%</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14,56%</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98" name="Google Shape;398;p45" title="Gráfico"/>
          <p:cNvPicPr preferRelativeResize="0"/>
          <p:nvPr/>
        </p:nvPicPr>
        <p:blipFill>
          <a:blip r:embed="rId4">
            <a:alphaModFix/>
          </a:blip>
          <a:stretch>
            <a:fillRect/>
          </a:stretch>
        </p:blipFill>
        <p:spPr>
          <a:xfrm>
            <a:off x="1315125" y="3839950"/>
            <a:ext cx="4560445" cy="282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04" name="Google Shape;404;p46"/>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05" name="Google Shape;405;p46"/>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06" name="Google Shape;406;p46"/>
          <p:cNvGrpSpPr/>
          <p:nvPr/>
        </p:nvGrpSpPr>
        <p:grpSpPr>
          <a:xfrm>
            <a:off x="7809718" y="1010536"/>
            <a:ext cx="1126283" cy="1167328"/>
            <a:chOff x="142273" y="1868891"/>
            <a:chExt cx="1425516" cy="1560839"/>
          </a:xfrm>
        </p:grpSpPr>
        <p:sp>
          <p:nvSpPr>
            <p:cNvPr id="407" name="Google Shape;407;p46"/>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del producto</a:t>
              </a:r>
              <a:endParaRPr/>
            </a:p>
          </p:txBody>
        </p:sp>
        <p:pic>
          <p:nvPicPr>
            <p:cNvPr id="408" name="Google Shape;408;p46"/>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409" name="Google Shape;409;p46"/>
          <p:cNvGrpSpPr/>
          <p:nvPr/>
        </p:nvGrpSpPr>
        <p:grpSpPr>
          <a:xfrm>
            <a:off x="9238478" y="1010536"/>
            <a:ext cx="1344430" cy="1167328"/>
            <a:chOff x="2301317" y="1101255"/>
            <a:chExt cx="1701620" cy="1560838"/>
          </a:xfrm>
        </p:grpSpPr>
        <p:pic>
          <p:nvPicPr>
            <p:cNvPr id="410" name="Google Shape;410;p46"/>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11" name="Google Shape;411;p46"/>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 productos</a:t>
              </a:r>
              <a:endParaRPr/>
            </a:p>
          </p:txBody>
        </p:sp>
      </p:grpSp>
      <p:grpSp>
        <p:nvGrpSpPr>
          <p:cNvPr id="412" name="Google Shape;412;p46"/>
          <p:cNvGrpSpPr/>
          <p:nvPr/>
        </p:nvGrpSpPr>
        <p:grpSpPr>
          <a:xfrm>
            <a:off x="10595800" y="1000902"/>
            <a:ext cx="1357322" cy="1396604"/>
            <a:chOff x="4081362" y="1042578"/>
            <a:chExt cx="1710486" cy="1867403"/>
          </a:xfrm>
        </p:grpSpPr>
        <p:pic>
          <p:nvPicPr>
            <p:cNvPr descr="Resultado de imagen de storage rak icon" id="413" name="Google Shape;413;p46"/>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14" name="Google Shape;414;p46"/>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Presentación de los productos en la tienda</a:t>
              </a:r>
              <a:endParaRPr b="1" sz="1600">
                <a:solidFill>
                  <a:srgbClr val="0070C0"/>
                </a:solidFill>
                <a:latin typeface="Quattrocento Sans"/>
                <a:ea typeface="Quattrocento Sans"/>
                <a:cs typeface="Quattrocento Sans"/>
                <a:sym typeface="Quattrocento Sans"/>
              </a:endParaRPr>
            </a:p>
          </p:txBody>
        </p:sp>
      </p:grpSp>
      <p:grpSp>
        <p:nvGrpSpPr>
          <p:cNvPr id="415" name="Google Shape;415;p46"/>
          <p:cNvGrpSpPr/>
          <p:nvPr/>
        </p:nvGrpSpPr>
        <p:grpSpPr>
          <a:xfrm>
            <a:off x="9309916" y="2715414"/>
            <a:ext cx="1428760" cy="1643074"/>
            <a:chOff x="4312181" y="1736853"/>
            <a:chExt cx="1588778" cy="1552792"/>
          </a:xfrm>
        </p:grpSpPr>
        <p:pic>
          <p:nvPicPr>
            <p:cNvPr descr="Resultado de imagen de icono profesional" id="416" name="Google Shape;416;p46"/>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417" name="Google Shape;417;p46"/>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18" name="Google Shape;418;p46"/>
          <p:cNvGrpSpPr/>
          <p:nvPr/>
        </p:nvGrpSpPr>
        <p:grpSpPr>
          <a:xfrm>
            <a:off x="7809718" y="2858290"/>
            <a:ext cx="1214446" cy="1329212"/>
            <a:chOff x="2523051" y="1713478"/>
            <a:chExt cx="1425515" cy="1543526"/>
          </a:xfrm>
        </p:grpSpPr>
        <p:sp>
          <p:nvSpPr>
            <p:cNvPr id="419" name="Google Shape;419;p46"/>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6"/>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421" name="Google Shape;421;p46"/>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422" name="Google Shape;422;p46"/>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23" name="Google Shape;423;p46"/>
          <p:cNvGrpSpPr/>
          <p:nvPr/>
        </p:nvGrpSpPr>
        <p:grpSpPr>
          <a:xfrm>
            <a:off x="7741525" y="4559193"/>
            <a:ext cx="1425515" cy="1370931"/>
            <a:chOff x="9370185" y="5063444"/>
            <a:chExt cx="1425515" cy="1506831"/>
          </a:xfrm>
        </p:grpSpPr>
        <p:pic>
          <p:nvPicPr>
            <p:cNvPr descr="Resultado de imagen de icono dependiente" id="424" name="Google Shape;424;p46"/>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425" name="Google Shape;425;p46"/>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a:t>
              </a:r>
              <a:r>
                <a:rPr b="1" i="0" lang="es-ES" sz="1200" u="none" cap="none" strike="noStrike">
                  <a:solidFill>
                    <a:srgbClr val="0070C0"/>
                  </a:solidFill>
                  <a:latin typeface="Quattrocento Sans"/>
                  <a:ea typeface="Quattrocento Sans"/>
                  <a:cs typeface="Quattrocento Sans"/>
                  <a:sym typeface="Quattrocento Sans"/>
                </a:rPr>
                <a:t>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6" name="Google Shape;426;p46"/>
          <p:cNvGrpSpPr/>
          <p:nvPr/>
        </p:nvGrpSpPr>
        <p:grpSpPr>
          <a:xfrm>
            <a:off x="9238478" y="4501364"/>
            <a:ext cx="1571636" cy="1714512"/>
            <a:chOff x="4090250" y="3981142"/>
            <a:chExt cx="1425515" cy="1715182"/>
          </a:xfrm>
        </p:grpSpPr>
        <p:pic>
          <p:nvPicPr>
            <p:cNvPr id="427" name="Google Shape;427;p46"/>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428" name="Google Shape;428;p46"/>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a:t>
              </a:r>
              <a:r>
                <a:rPr b="1" i="0" lang="es-ES" sz="1200" u="none" cap="none" strike="noStrike">
                  <a:solidFill>
                    <a:srgbClr val="0070C0"/>
                  </a:solidFill>
                  <a:latin typeface="Quattrocento Sans"/>
                  <a:ea typeface="Quattrocento Sans"/>
                  <a:cs typeface="Quattrocento Sans"/>
                  <a:sym typeface="Quattrocento Sans"/>
                </a:rPr>
                <a:t>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9" name="Google Shape;429;p46"/>
          <p:cNvGrpSpPr/>
          <p:nvPr/>
        </p:nvGrpSpPr>
        <p:grpSpPr>
          <a:xfrm>
            <a:off x="10667238" y="4540496"/>
            <a:ext cx="1285883" cy="1461066"/>
            <a:chOff x="7470680" y="4006675"/>
            <a:chExt cx="1425515" cy="1461066"/>
          </a:xfrm>
        </p:grpSpPr>
        <p:grpSp>
          <p:nvGrpSpPr>
            <p:cNvPr id="430" name="Google Shape;430;p46"/>
            <p:cNvGrpSpPr/>
            <p:nvPr/>
          </p:nvGrpSpPr>
          <p:grpSpPr>
            <a:xfrm>
              <a:off x="7670353" y="4006675"/>
              <a:ext cx="1021589" cy="943228"/>
              <a:chOff x="623275" y="4704424"/>
              <a:chExt cx="1021589" cy="943228"/>
            </a:xfrm>
          </p:grpSpPr>
          <p:pic>
            <p:nvPicPr>
              <p:cNvPr id="431" name="Google Shape;431;p46"/>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432" name="Google Shape;432;p46"/>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433" name="Google Shape;433;p46"/>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a:t>
              </a:r>
              <a:r>
                <a:rPr b="1" i="0" lang="es-ES" sz="1200" u="none" cap="none" strike="noStrike">
                  <a:solidFill>
                    <a:srgbClr val="0070C0"/>
                  </a:solidFill>
                  <a:latin typeface="Quattrocento Sans"/>
                  <a:ea typeface="Quattrocento Sans"/>
                  <a:cs typeface="Quattrocento Sans"/>
                  <a:sym typeface="Quattrocento Sans"/>
                </a:rPr>
                <a:t>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47"/>
          <p:cNvGrpSpPr/>
          <p:nvPr/>
        </p:nvGrpSpPr>
        <p:grpSpPr>
          <a:xfrm>
            <a:off x="-10830" y="1829466"/>
            <a:ext cx="1425516" cy="1528320"/>
            <a:chOff x="142273" y="1868891"/>
            <a:chExt cx="1425516" cy="1528320"/>
          </a:xfrm>
        </p:grpSpPr>
        <p:sp>
          <p:nvSpPr>
            <p:cNvPr id="440" name="Google Shape;440;p47"/>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del producto</a:t>
              </a:r>
              <a:endParaRPr/>
            </a:p>
          </p:txBody>
        </p:sp>
        <p:pic>
          <p:nvPicPr>
            <p:cNvPr id="441" name="Google Shape;441;p47"/>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442" name="Google Shape;442;p47"/>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443" name="Google Shape;443;p47"/>
          <p:cNvGrpSpPr/>
          <p:nvPr/>
        </p:nvGrpSpPr>
        <p:grpSpPr>
          <a:xfrm>
            <a:off x="5679470" y="1830036"/>
            <a:ext cx="1701620" cy="1528320"/>
            <a:chOff x="2301317" y="1101255"/>
            <a:chExt cx="1701620" cy="1528320"/>
          </a:xfrm>
        </p:grpSpPr>
        <p:pic>
          <p:nvPicPr>
            <p:cNvPr id="444" name="Google Shape;444;p47"/>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45" name="Google Shape;445;p47"/>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productos</a:t>
              </a:r>
              <a:endParaRPr/>
            </a:p>
          </p:txBody>
        </p:sp>
      </p:grpSp>
      <p:sp>
        <p:nvSpPr>
          <p:cNvPr id="446" name="Google Shape;446;p47"/>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47" name="Google Shape;447;p47"/>
          <p:cNvGrpSpPr/>
          <p:nvPr/>
        </p:nvGrpSpPr>
        <p:grpSpPr>
          <a:xfrm>
            <a:off x="46534" y="4287050"/>
            <a:ext cx="1476640" cy="2080411"/>
            <a:chOff x="4261415" y="1042578"/>
            <a:chExt cx="1470236" cy="2080411"/>
          </a:xfrm>
        </p:grpSpPr>
        <p:pic>
          <p:nvPicPr>
            <p:cNvPr descr="Resultado de imagen de storage rak icon" id="448" name="Google Shape;448;p47"/>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49" name="Google Shape;449;p47"/>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 de los productos en la tienda</a:t>
              </a:r>
              <a:endParaRPr/>
            </a:p>
          </p:txBody>
        </p:sp>
      </p:grpSp>
      <p:sp>
        <p:nvSpPr>
          <p:cNvPr id="450" name="Google Shape;450;p47"/>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sz="1400" u="none">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r>
              <a:rPr b="1" lang="es-ES" sz="1400" u="none">
                <a:solidFill>
                  <a:schemeClr val="dk1"/>
                </a:solidFill>
                <a:latin typeface="Quattrocento Sans"/>
                <a:ea typeface="Quattrocento Sans"/>
                <a:cs typeface="Quattrocento Sans"/>
                <a:sym typeface="Quattrocento Sans"/>
              </a:rPr>
              <a:t>Media CACT ponderada               </a:t>
            </a:r>
            <a:endParaRPr b="1" sz="1400" u="none">
              <a:solidFill>
                <a:srgbClr val="000000"/>
              </a:solidFill>
              <a:latin typeface="Quattrocento Sans"/>
              <a:ea typeface="Quattrocento Sans"/>
              <a:cs typeface="Quattrocento Sans"/>
              <a:sym typeface="Quattrocento Sans"/>
            </a:endParaRPr>
          </a:p>
        </p:txBody>
      </p:sp>
      <p:cxnSp>
        <p:nvCxnSpPr>
          <p:cNvPr id="451" name="Google Shape;451;p47"/>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452" name="Google Shape;452;p47"/>
          <p:cNvGrpSpPr/>
          <p:nvPr/>
        </p:nvGrpSpPr>
        <p:grpSpPr>
          <a:xfrm>
            <a:off x="6815288" y="3861841"/>
            <a:ext cx="4910007" cy="1213631"/>
            <a:chOff x="8820480" y="1880455"/>
            <a:chExt cx="918691" cy="561192"/>
          </a:xfrm>
        </p:grpSpPr>
        <p:sp>
          <p:nvSpPr>
            <p:cNvPr id="453" name="Google Shape;453;p47"/>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72</a:t>
              </a:r>
              <a:r>
                <a:rPr b="1" i="0" lang="es-ES" sz="6600" u="none" cap="none" strike="noStrike">
                  <a:solidFill>
                    <a:srgbClr val="00B0F0"/>
                  </a:solidFill>
                  <a:latin typeface="Calibri"/>
                  <a:ea typeface="Calibri"/>
                  <a:cs typeface="Calibri"/>
                  <a:sym typeface="Calibri"/>
                </a:rPr>
                <a:t>% </a:t>
              </a:r>
              <a:endParaRPr/>
            </a:p>
          </p:txBody>
        </p:sp>
        <p:sp>
          <p:nvSpPr>
            <p:cNvPr id="454" name="Google Shape;454;p47"/>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En relación al producto, el factor mejor valorado es la </a:t>
              </a:r>
              <a:r>
                <a:rPr b="1" lang="es-ES" sz="1600">
                  <a:solidFill>
                    <a:srgbClr val="00B0F0"/>
                  </a:solidFill>
                  <a:latin typeface="Quattrocento Sans"/>
                  <a:ea typeface="Quattrocento Sans"/>
                  <a:cs typeface="Quattrocento Sans"/>
                  <a:sym typeface="Quattrocento Sans"/>
                </a:rPr>
                <a:t>la presentaci</a:t>
              </a:r>
              <a:r>
                <a:rPr b="1" lang="es-ES" sz="1600">
                  <a:solidFill>
                    <a:srgbClr val="00B0F0"/>
                  </a:solidFill>
                  <a:latin typeface="Quattrocento Sans"/>
                  <a:ea typeface="Quattrocento Sans"/>
                  <a:cs typeface="Quattrocento Sans"/>
                  <a:sym typeface="Quattrocento Sans"/>
                </a:rPr>
                <a:t>ón y calidad</a:t>
              </a:r>
              <a:r>
                <a:rPr b="1" lang="es-ES" sz="1600">
                  <a:solidFill>
                    <a:srgbClr val="000000"/>
                  </a:solidFill>
                  <a:latin typeface="Quattrocento Sans"/>
                  <a:ea typeface="Quattrocento Sans"/>
                  <a:cs typeface="Quattrocento Sans"/>
                  <a:sym typeface="Quattrocento Sans"/>
                </a:rPr>
                <a:t> con un </a:t>
              </a:r>
              <a:endParaRPr b="0" sz="1600" u="none" cap="none" strike="noStrike">
                <a:solidFill>
                  <a:srgbClr val="000000"/>
                </a:solidFill>
                <a:latin typeface="Quattrocento Sans"/>
                <a:ea typeface="Quattrocento Sans"/>
                <a:cs typeface="Quattrocento Sans"/>
                <a:sym typeface="Quattrocento Sans"/>
              </a:endParaRPr>
            </a:p>
          </p:txBody>
        </p:sp>
      </p:grpSp>
      <p:grpSp>
        <p:nvGrpSpPr>
          <p:cNvPr id="455" name="Google Shape;455;p47"/>
          <p:cNvGrpSpPr/>
          <p:nvPr/>
        </p:nvGrpSpPr>
        <p:grpSpPr>
          <a:xfrm>
            <a:off x="6823502" y="4950100"/>
            <a:ext cx="5077634" cy="1357686"/>
            <a:chOff x="8766587" y="1839030"/>
            <a:chExt cx="950055" cy="781047"/>
          </a:xfrm>
        </p:grpSpPr>
        <p:sp>
          <p:nvSpPr>
            <p:cNvPr id="456" name="Google Shape;456;p47"/>
            <p:cNvSpPr txBox="1"/>
            <p:nvPr/>
          </p:nvSpPr>
          <p:spPr>
            <a:xfrm>
              <a:off x="9311590" y="1982671"/>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59</a:t>
              </a:r>
              <a:r>
                <a:rPr b="1" i="0" lang="es-ES" sz="6600" u="none" cap="none" strike="noStrike">
                  <a:solidFill>
                    <a:srgbClr val="00B0F0"/>
                  </a:solidFill>
                  <a:latin typeface="Calibri"/>
                  <a:ea typeface="Calibri"/>
                  <a:cs typeface="Calibri"/>
                  <a:sym typeface="Calibri"/>
                </a:rPr>
                <a:t>% </a:t>
              </a:r>
              <a:endParaRPr/>
            </a:p>
          </p:txBody>
        </p:sp>
        <p:sp>
          <p:nvSpPr>
            <p:cNvPr id="457" name="Google Shape;457;p47"/>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Por su parte el peor valorado es la </a:t>
              </a:r>
              <a:r>
                <a:rPr b="1" lang="es-ES" sz="1600">
                  <a:solidFill>
                    <a:srgbClr val="00B0F0"/>
                  </a:solidFill>
                  <a:latin typeface="Quattrocento Sans"/>
                  <a:ea typeface="Quattrocento Sans"/>
                  <a:cs typeface="Quattrocento Sans"/>
                  <a:sym typeface="Quattrocento Sans"/>
                </a:rPr>
                <a:t>variedad </a:t>
              </a:r>
              <a:r>
                <a:rPr b="1" lang="es-ES" sz="1600">
                  <a:solidFill>
                    <a:schemeClr val="dk1"/>
                  </a:solidFill>
                  <a:latin typeface="Quattrocento Sans"/>
                  <a:ea typeface="Quattrocento Sans"/>
                  <a:cs typeface="Quattrocento Sans"/>
                  <a:sym typeface="Quattrocento Sans"/>
                </a:rPr>
                <a:t>con un</a:t>
              </a:r>
              <a:endParaRPr b="0" sz="1600" u="none" cap="none" strike="noStrike">
                <a:solidFill>
                  <a:srgbClr val="00B0F0"/>
                </a:solidFill>
                <a:latin typeface="Quattrocento Sans"/>
                <a:ea typeface="Quattrocento Sans"/>
                <a:cs typeface="Quattrocento Sans"/>
                <a:sym typeface="Quattrocento Sans"/>
              </a:endParaRPr>
            </a:p>
          </p:txBody>
        </p:sp>
      </p:grpSp>
      <p:pic>
        <p:nvPicPr>
          <p:cNvPr id="458" name="Google Shape;458;p47"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459" name="Google Shape;459;p47"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460" name="Google Shape;460;p47"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461" name="Google Shape;461;p4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8"/>
          <p:cNvGrpSpPr/>
          <p:nvPr/>
        </p:nvGrpSpPr>
        <p:grpSpPr>
          <a:xfrm>
            <a:off x="5880892" y="1429530"/>
            <a:ext cx="1714512" cy="1588376"/>
            <a:chOff x="4312181" y="1736853"/>
            <a:chExt cx="1906534" cy="1901030"/>
          </a:xfrm>
        </p:grpSpPr>
        <p:pic>
          <p:nvPicPr>
            <p:cNvPr descr="Resultado de imagen de icono profesional" id="467" name="Google Shape;467;p48"/>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468" name="Google Shape;468;p48"/>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69" name="Google Shape;469;p48"/>
          <p:cNvGrpSpPr/>
          <p:nvPr/>
        </p:nvGrpSpPr>
        <p:grpSpPr>
          <a:xfrm>
            <a:off x="0" y="1429530"/>
            <a:ext cx="1405771" cy="1441300"/>
            <a:chOff x="2523051" y="1713478"/>
            <a:chExt cx="1425515" cy="1728192"/>
          </a:xfrm>
        </p:grpSpPr>
        <p:sp>
          <p:nvSpPr>
            <p:cNvPr id="470" name="Google Shape;470;p48"/>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Amabilidad y trato del personal</a:t>
              </a:r>
              <a:endParaRPr/>
            </a:p>
          </p:txBody>
        </p:sp>
        <p:pic>
          <p:nvPicPr>
            <p:cNvPr id="471" name="Google Shape;471;p48"/>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472" name="Google Shape;47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lang="es-ES" sz="3200">
                <a:solidFill>
                  <a:srgbClr val="0070C0"/>
                </a:solidFill>
                <a:latin typeface="Quattrocento Sans"/>
                <a:ea typeface="Quattrocento Sans"/>
                <a:cs typeface="Quattrocento Sans"/>
                <a:sym typeface="Quattrocento Sans"/>
              </a:rPr>
              <a:t>Calidad percibida 🡪 SERVICIO</a:t>
            </a:r>
            <a:endParaRPr/>
          </a:p>
        </p:txBody>
      </p:sp>
      <p:sp>
        <p:nvSpPr>
          <p:cNvPr id="473" name="Google Shape;473;p48"/>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74" name="Google Shape;474;p48"/>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es valorada con un</a:t>
            </a:r>
            <a:r>
              <a:rPr b="1" lang="es-ES" sz="2200">
                <a:solidFill>
                  <a:schemeClr val="dk1"/>
                </a:solidFill>
                <a:latin typeface="Quattrocento Sans"/>
                <a:ea typeface="Quattrocento Sans"/>
                <a:cs typeface="Quattrocento Sans"/>
                <a:sym typeface="Quattrocento Sans"/>
              </a:rPr>
              <a:t> 73%</a:t>
            </a:r>
            <a:r>
              <a:rPr lang="es-ES" sz="2200">
                <a:solidFill>
                  <a:schemeClr val="dk1"/>
                </a:solidFill>
                <a:latin typeface="Quattrocento Sans"/>
                <a:ea typeface="Quattrocento Sans"/>
                <a:cs typeface="Quattrocento Sans"/>
                <a:sym typeface="Quattrocento Sans"/>
              </a:rPr>
              <a:t> de menciones positivas de media frente a las </a:t>
            </a:r>
            <a:r>
              <a:rPr b="1" lang="es-ES" sz="2200">
                <a:solidFill>
                  <a:schemeClr val="dk1"/>
                </a:solidFill>
                <a:latin typeface="Quattrocento Sans"/>
                <a:ea typeface="Quattrocento Sans"/>
                <a:cs typeface="Quattrocento Sans"/>
                <a:sym typeface="Quattrocento Sans"/>
              </a:rPr>
              <a:t>68% </a:t>
            </a:r>
            <a:r>
              <a:rPr lang="es-ES" sz="2200">
                <a:solidFill>
                  <a:schemeClr val="dk1"/>
                </a:solidFill>
                <a:latin typeface="Quattrocento Sans"/>
                <a:ea typeface="Quattrocento Sans"/>
                <a:cs typeface="Quattrocento Sans"/>
                <a:sym typeface="Quattrocento Sans"/>
              </a:rPr>
              <a:t>de la </a:t>
            </a:r>
            <a:r>
              <a:rPr lang="es-ES" sz="2200">
                <a:solidFill>
                  <a:schemeClr val="dk1"/>
                </a:solidFill>
                <a:latin typeface="Quattrocento Sans"/>
                <a:ea typeface="Quattrocento Sans"/>
                <a:cs typeface="Quattrocento Sans"/>
                <a:sym typeface="Quattrocento Sans"/>
              </a:rPr>
              <a:t>información</a:t>
            </a:r>
            <a:r>
              <a:rPr lang="es-ES" sz="2200">
                <a:solidFill>
                  <a:schemeClr val="dk1"/>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a:t>
            </a:r>
            <a:r>
              <a:rPr lang="es-ES" sz="2200">
                <a:solidFill>
                  <a:schemeClr val="dk1"/>
                </a:solidFill>
                <a:latin typeface="Quattrocento Sans"/>
                <a:ea typeface="Quattrocento Sans"/>
                <a:cs typeface="Quattrocento Sans"/>
                <a:sym typeface="Quattrocento Sans"/>
              </a:rPr>
              <a:t>más valorado en ambos conceptos es la Casa-Museo del Campesino. El</a:t>
            </a:r>
            <a:r>
              <a:rPr lang="es-ES" sz="2200">
                <a:solidFill>
                  <a:schemeClr val="dk1"/>
                </a:solidFill>
                <a:latin typeface="Quattrocento Sans"/>
                <a:ea typeface="Quattrocento Sans"/>
                <a:cs typeface="Quattrocento Sans"/>
                <a:sym typeface="Quattrocento Sans"/>
              </a:rPr>
              <a:t> que menos en </a:t>
            </a:r>
            <a:r>
              <a:rPr lang="es-ES" sz="2200">
                <a:solidFill>
                  <a:schemeClr val="dk1"/>
                </a:solidFill>
                <a:latin typeface="Quattrocento Sans"/>
                <a:ea typeface="Quattrocento Sans"/>
                <a:cs typeface="Quattrocento Sans"/>
                <a:sym typeface="Quattrocento Sans"/>
              </a:rPr>
              <a:t>cuanto</a:t>
            </a:r>
            <a:r>
              <a:rPr lang="es-ES" sz="2200">
                <a:solidFill>
                  <a:schemeClr val="dk1"/>
                </a:solidFill>
                <a:latin typeface="Quattrocento Sans"/>
                <a:ea typeface="Quattrocento Sans"/>
                <a:cs typeface="Quattrocento Sans"/>
                <a:sym typeface="Quattrocento Sans"/>
              </a:rPr>
              <a:t> a amabilidad es Mirador del Río, con un </a:t>
            </a:r>
            <a:r>
              <a:rPr b="1" lang="es-ES" sz="2200">
                <a:solidFill>
                  <a:schemeClr val="dk1"/>
                </a:solidFill>
                <a:latin typeface="Quattrocento Sans"/>
                <a:ea typeface="Quattrocento Sans"/>
                <a:cs typeface="Quattrocento Sans"/>
                <a:sym typeface="Quattrocento Sans"/>
              </a:rPr>
              <a:t>70%</a:t>
            </a:r>
            <a:r>
              <a:rPr lang="es-ES" sz="2200">
                <a:solidFill>
                  <a:schemeClr val="dk1"/>
                </a:solidFill>
                <a:latin typeface="Quattrocento Sans"/>
                <a:ea typeface="Quattrocento Sans"/>
                <a:cs typeface="Quattrocento Sans"/>
                <a:sym typeface="Quattrocento Sans"/>
              </a:rPr>
              <a:t> de menciones positivas y en </a:t>
            </a:r>
            <a:r>
              <a:rPr lang="es-ES" sz="2200">
                <a:solidFill>
                  <a:schemeClr val="dk1"/>
                </a:solidFill>
                <a:latin typeface="Quattrocento Sans"/>
                <a:ea typeface="Quattrocento Sans"/>
                <a:cs typeface="Quattrocento Sans"/>
                <a:sym typeface="Quattrocento Sans"/>
              </a:rPr>
              <a:t>cuanto</a:t>
            </a:r>
            <a:r>
              <a:rPr lang="es-ES" sz="2200">
                <a:solidFill>
                  <a:schemeClr val="dk1"/>
                </a:solidFill>
                <a:latin typeface="Quattrocento Sans"/>
                <a:ea typeface="Quattrocento Sans"/>
                <a:cs typeface="Quattrocento Sans"/>
                <a:sym typeface="Quattrocento Sans"/>
              </a:rPr>
              <a:t> a la información y asesoramiento Jardín de Cactus con un</a:t>
            </a:r>
            <a:r>
              <a:rPr b="1" lang="es-ES" sz="2200">
                <a:solidFill>
                  <a:schemeClr val="dk1"/>
                </a:solidFill>
                <a:latin typeface="Quattrocento Sans"/>
                <a:ea typeface="Quattrocento Sans"/>
                <a:cs typeface="Quattrocento Sans"/>
                <a:sym typeface="Quattrocento Sans"/>
              </a:rPr>
              <a:t> 66%</a:t>
            </a:r>
            <a:r>
              <a:rPr lang="es-ES" sz="2200">
                <a:solidFill>
                  <a:schemeClr val="dk1"/>
                </a:solidFill>
                <a:latin typeface="Quattrocento Sans"/>
                <a:ea typeface="Quattrocento Sans"/>
                <a:cs typeface="Quattrocento Sans"/>
                <a:sym typeface="Quattrocento Sans"/>
              </a:rPr>
              <a:t> de menciones positivas.</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t/>
            </a:r>
            <a:endParaRPr sz="2000">
              <a:solidFill>
                <a:schemeClr val="dk1"/>
              </a:solidFill>
              <a:latin typeface="Quattrocento Sans"/>
              <a:ea typeface="Quattrocento Sans"/>
              <a:cs typeface="Quattrocento Sans"/>
              <a:sym typeface="Quattrocento Sans"/>
            </a:endParaRPr>
          </a:p>
        </p:txBody>
      </p:sp>
      <p:sp>
        <p:nvSpPr>
          <p:cNvPr id="475" name="Google Shape;475;p48"/>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r>
              <a:rPr b="1" lang="es-ES" sz="1400" u="none">
                <a:solidFill>
                  <a:srgbClr val="0052DE"/>
                </a:solidFill>
                <a:latin typeface="Quattrocento Sans"/>
                <a:ea typeface="Quattrocento Sans"/>
                <a:cs typeface="Quattrocento Sans"/>
                <a:sym typeface="Quattrocento Sans"/>
              </a:rPr>
              <a:t>   </a:t>
            </a:r>
            <a:r>
              <a:rPr b="1" lang="es-ES">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endParaRPr b="1" sz="1400" u="none">
              <a:solidFill>
                <a:srgbClr val="000000"/>
              </a:solidFill>
              <a:latin typeface="Quattrocento Sans"/>
              <a:ea typeface="Quattrocento Sans"/>
              <a:cs typeface="Quattrocento Sans"/>
              <a:sym typeface="Quattrocento Sans"/>
            </a:endParaRPr>
          </a:p>
        </p:txBody>
      </p:sp>
      <p:pic>
        <p:nvPicPr>
          <p:cNvPr id="476" name="Google Shape;476;p48" title="Gráfico"/>
          <p:cNvPicPr preferRelativeResize="0"/>
          <p:nvPr/>
        </p:nvPicPr>
        <p:blipFill>
          <a:blip r:embed="rId5">
            <a:alphaModFix/>
          </a:blip>
          <a:stretch>
            <a:fillRect/>
          </a:stretch>
        </p:blipFill>
        <p:spPr>
          <a:xfrm>
            <a:off x="1449900" y="1160000"/>
            <a:ext cx="4560724" cy="2807438"/>
          </a:xfrm>
          <a:prstGeom prst="rect">
            <a:avLst/>
          </a:prstGeom>
          <a:noFill/>
          <a:ln>
            <a:noFill/>
          </a:ln>
        </p:spPr>
      </p:pic>
      <p:pic>
        <p:nvPicPr>
          <p:cNvPr id="477" name="Google Shape;477;p48"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478" name="Google Shape;478;p48"/>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