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B0511A-BE44-4295-AC1C-A7D761994B58}">
  <a:tblStyle styleId="{A1B0511A-BE44-4295-AC1C-A7D761994B5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11" name="Google Shape;511;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24" name="Google Shape;524;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37" name="Google Shape;537;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48" name="Google Shape;548;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c0d22c0d8_0_10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3c0d22c0d8_0_10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67" name="Google Shape;567;g13c0d22c0d8_0_10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c0d22c0d8_0_2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3c0d22c0d8_0_2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0" name="Google Shape;580;g13c0d22c0d8_0_2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c0d22c0d8_0_3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3c0d22c0d8_0_3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g13c0d22c0d8_0_3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c0d22c0d8_0_42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3c0d22c0d8_0_42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g13c0d22c0d8_0_42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c0d22c0d8_0_4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3c0d22c0d8_0_4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6" name="Google Shape;616;g13c0d22c0d8_0_4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72" name="Google Shape;372;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000100"/>
              </a:buClr>
              <a:buSzPts val="5700"/>
              <a:buFont typeface="Quattrocento Sans"/>
              <a:buNone/>
              <a:defRPr sz="5700">
                <a:solidFill>
                  <a:srgbClr val="0001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rtl="0" algn="ctr">
              <a:spcBef>
                <a:spcPts val="420"/>
              </a:spcBef>
              <a:spcAft>
                <a:spcPts val="0"/>
              </a:spcAft>
              <a:buSzPts val="1995"/>
              <a:buNone/>
              <a:defRPr sz="2100">
                <a:solidFill>
                  <a:srgbClr val="000100"/>
                </a:solidFill>
              </a:defRPr>
            </a:lvl1pPr>
            <a:lvl2pPr lvl="1" rtl="0" algn="ctr">
              <a:spcBef>
                <a:spcPts val="520"/>
              </a:spcBef>
              <a:spcAft>
                <a:spcPts val="0"/>
              </a:spcAft>
              <a:buSzPts val="2470"/>
              <a:buNone/>
              <a:defRPr>
                <a:solidFill>
                  <a:srgbClr val="888888"/>
                </a:solidFill>
              </a:defRPr>
            </a:lvl2pPr>
            <a:lvl3pPr lvl="2" rtl="0" algn="ctr">
              <a:spcBef>
                <a:spcPts val="480"/>
              </a:spcBef>
              <a:spcAft>
                <a:spcPts val="0"/>
              </a:spcAft>
              <a:buSzPts val="2280"/>
              <a:buNone/>
              <a:defRPr>
                <a:solidFill>
                  <a:srgbClr val="888888"/>
                </a:solidFill>
              </a:defRPr>
            </a:lvl3pPr>
            <a:lvl4pPr lvl="3" rtl="0" algn="ctr">
              <a:spcBef>
                <a:spcPts val="380"/>
              </a:spcBef>
              <a:spcAft>
                <a:spcPts val="0"/>
              </a:spcAft>
              <a:buSzPts val="1805"/>
              <a:buNone/>
              <a:defRPr>
                <a:solidFill>
                  <a:srgbClr val="888888"/>
                </a:solidFill>
              </a:defRPr>
            </a:lvl4pPr>
            <a:lvl5pPr lvl="4" rtl="0" algn="ctr">
              <a:spcBef>
                <a:spcPts val="340"/>
              </a:spcBef>
              <a:spcAft>
                <a:spcPts val="0"/>
              </a:spcAft>
              <a:buSzPts val="1615"/>
              <a:buNone/>
              <a:defRPr>
                <a:solidFill>
                  <a:srgbClr val="888888"/>
                </a:solidFill>
              </a:defRPr>
            </a:lvl5pPr>
            <a:lvl6pPr lvl="5" rtl="0" algn="ctr">
              <a:spcBef>
                <a:spcPts val="340"/>
              </a:spcBef>
              <a:spcAft>
                <a:spcPts val="0"/>
              </a:spcAft>
              <a:buSzPts val="1615"/>
              <a:buNone/>
              <a:defRPr>
                <a:solidFill>
                  <a:srgbClr val="888888"/>
                </a:solidFill>
              </a:defRPr>
            </a:lvl6pPr>
            <a:lvl7pPr lvl="6" rtl="0" algn="ctr">
              <a:spcBef>
                <a:spcPts val="340"/>
              </a:spcBef>
              <a:spcAft>
                <a:spcPts val="0"/>
              </a:spcAft>
              <a:buSzPts val="1615"/>
              <a:buNone/>
              <a:defRPr>
                <a:solidFill>
                  <a:srgbClr val="888888"/>
                </a:solidFill>
              </a:defRPr>
            </a:lvl7pPr>
            <a:lvl8pPr lvl="7" rtl="0" algn="ctr">
              <a:spcBef>
                <a:spcPts val="340"/>
              </a:spcBef>
              <a:spcAft>
                <a:spcPts val="0"/>
              </a:spcAft>
              <a:buSzPts val="1615"/>
              <a:buNone/>
              <a:defRPr>
                <a:solidFill>
                  <a:srgbClr val="888888"/>
                </a:solidFill>
              </a:defRPr>
            </a:lvl8pPr>
            <a:lvl9pPr lvl="8" rtl="0" algn="ctr">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rtl="0" algn="ctr">
              <a:spcBef>
                <a:spcPts val="0"/>
              </a:spcBef>
              <a:spcAft>
                <a:spcPts val="0"/>
              </a:spcAft>
              <a:buSzPts val="1400"/>
              <a:buNone/>
              <a:defRPr sz="26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sz="1900">
                <a:solidFill>
                  <a:srgbClr val="2F2F2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b="0" sz="1700">
                <a:solidFill>
                  <a:srgbClr val="0052DE"/>
                </a:solidFill>
                <a:latin typeface="Arial"/>
                <a:ea typeface="Arial"/>
                <a:cs typeface="Arial"/>
                <a:sym typeface="Arial"/>
              </a:defRPr>
            </a:lvl1pPr>
            <a:lvl2pPr indent="0" lvl="1" marL="0" rtl="0" algn="r">
              <a:spcBef>
                <a:spcPts val="0"/>
              </a:spcBef>
              <a:buNone/>
              <a:defRPr b="0" sz="1700">
                <a:solidFill>
                  <a:srgbClr val="0052DE"/>
                </a:solidFill>
                <a:latin typeface="Arial"/>
                <a:ea typeface="Arial"/>
                <a:cs typeface="Arial"/>
                <a:sym typeface="Arial"/>
              </a:defRPr>
            </a:lvl2pPr>
            <a:lvl3pPr indent="0" lvl="2" marL="0" rtl="0" algn="r">
              <a:spcBef>
                <a:spcPts val="0"/>
              </a:spcBef>
              <a:buNone/>
              <a:defRPr b="0" sz="1700">
                <a:solidFill>
                  <a:srgbClr val="0052DE"/>
                </a:solidFill>
                <a:latin typeface="Arial"/>
                <a:ea typeface="Arial"/>
                <a:cs typeface="Arial"/>
                <a:sym typeface="Arial"/>
              </a:defRPr>
            </a:lvl3pPr>
            <a:lvl4pPr indent="0" lvl="3" marL="0" rtl="0" algn="r">
              <a:spcBef>
                <a:spcPts val="0"/>
              </a:spcBef>
              <a:buNone/>
              <a:defRPr b="0" sz="1700">
                <a:solidFill>
                  <a:srgbClr val="0052DE"/>
                </a:solidFill>
                <a:latin typeface="Arial"/>
                <a:ea typeface="Arial"/>
                <a:cs typeface="Arial"/>
                <a:sym typeface="Arial"/>
              </a:defRPr>
            </a:lvl4pPr>
            <a:lvl5pPr indent="0" lvl="4" marL="0" rtl="0" algn="r">
              <a:spcBef>
                <a:spcPts val="0"/>
              </a:spcBef>
              <a:buNone/>
              <a:defRPr b="0" sz="1700">
                <a:solidFill>
                  <a:srgbClr val="0052DE"/>
                </a:solidFill>
                <a:latin typeface="Arial"/>
                <a:ea typeface="Arial"/>
                <a:cs typeface="Arial"/>
                <a:sym typeface="Arial"/>
              </a:defRPr>
            </a:lvl5pPr>
            <a:lvl6pPr indent="0" lvl="5" marL="0" rtl="0" algn="r">
              <a:spcBef>
                <a:spcPts val="0"/>
              </a:spcBef>
              <a:buNone/>
              <a:defRPr b="0" sz="1700">
                <a:solidFill>
                  <a:srgbClr val="0052DE"/>
                </a:solidFill>
                <a:latin typeface="Arial"/>
                <a:ea typeface="Arial"/>
                <a:cs typeface="Arial"/>
                <a:sym typeface="Arial"/>
              </a:defRPr>
            </a:lvl6pPr>
            <a:lvl7pPr indent="0" lvl="6" marL="0" rtl="0" algn="r">
              <a:spcBef>
                <a:spcPts val="0"/>
              </a:spcBef>
              <a:buNone/>
              <a:defRPr b="0" sz="1700">
                <a:solidFill>
                  <a:srgbClr val="0052DE"/>
                </a:solidFill>
                <a:latin typeface="Arial"/>
                <a:ea typeface="Arial"/>
                <a:cs typeface="Arial"/>
                <a:sym typeface="Arial"/>
              </a:defRPr>
            </a:lvl7pPr>
            <a:lvl8pPr indent="0" lvl="7" marL="0" rtl="0" algn="r">
              <a:spcBef>
                <a:spcPts val="0"/>
              </a:spcBef>
              <a:buNone/>
              <a:defRPr b="0" sz="1700">
                <a:solidFill>
                  <a:srgbClr val="0052DE"/>
                </a:solidFill>
                <a:latin typeface="Arial"/>
                <a:ea typeface="Arial"/>
                <a:cs typeface="Arial"/>
                <a:sym typeface="Arial"/>
              </a:defRPr>
            </a:lvl8pPr>
            <a:lvl9pPr indent="0" lvl="8" marL="0" rt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8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b="0" sz="57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480"/>
              </a:spcBef>
              <a:spcAft>
                <a:spcPts val="0"/>
              </a:spcAft>
              <a:buSzPts val="2280"/>
              <a:buNone/>
              <a:defRPr sz="2400">
                <a:solidFill>
                  <a:srgbClr val="888888"/>
                </a:solidFill>
              </a:defRPr>
            </a:lvl1pPr>
            <a:lvl2pPr indent="-228600" lvl="1" marL="914400" rtl="0" algn="l">
              <a:spcBef>
                <a:spcPts val="420"/>
              </a:spcBef>
              <a:spcAft>
                <a:spcPts val="0"/>
              </a:spcAft>
              <a:buSzPts val="1995"/>
              <a:buNone/>
              <a:defRPr sz="2100">
                <a:solidFill>
                  <a:srgbClr val="888888"/>
                </a:solidFill>
              </a:defRPr>
            </a:lvl2pPr>
            <a:lvl3pPr indent="-228600" lvl="2" marL="1371600" rtl="0" algn="l">
              <a:spcBef>
                <a:spcPts val="380"/>
              </a:spcBef>
              <a:spcAft>
                <a:spcPts val="0"/>
              </a:spcAft>
              <a:buSzPts val="1805"/>
              <a:buNone/>
              <a:defRPr sz="1900">
                <a:solidFill>
                  <a:srgbClr val="888888"/>
                </a:solidFill>
              </a:defRPr>
            </a:lvl3pPr>
            <a:lvl4pPr indent="-228600" lvl="3" marL="1828800" rtl="0" algn="l">
              <a:spcBef>
                <a:spcPts val="340"/>
              </a:spcBef>
              <a:spcAft>
                <a:spcPts val="0"/>
              </a:spcAft>
              <a:buSzPts val="1615"/>
              <a:buNone/>
              <a:defRPr sz="1700">
                <a:solidFill>
                  <a:srgbClr val="888888"/>
                </a:solidFill>
              </a:defRPr>
            </a:lvl4pPr>
            <a:lvl5pPr indent="-228600" lvl="4" marL="2286000" rtl="0" algn="l">
              <a:spcBef>
                <a:spcPts val="340"/>
              </a:spcBef>
              <a:spcAft>
                <a:spcPts val="0"/>
              </a:spcAft>
              <a:buSzPts val="1615"/>
              <a:buNone/>
              <a:defRPr sz="1700">
                <a:solidFill>
                  <a:srgbClr val="888888"/>
                </a:solidFill>
              </a:defRPr>
            </a:lvl5pPr>
            <a:lvl6pPr indent="-228600" lvl="5" marL="2743200" rtl="0" algn="l">
              <a:spcBef>
                <a:spcPts val="340"/>
              </a:spcBef>
              <a:spcAft>
                <a:spcPts val="0"/>
              </a:spcAft>
              <a:buSzPts val="1615"/>
              <a:buNone/>
              <a:defRPr sz="1700">
                <a:solidFill>
                  <a:srgbClr val="888888"/>
                </a:solidFill>
              </a:defRPr>
            </a:lvl6pPr>
            <a:lvl7pPr indent="-228600" lvl="6" marL="3200400" rtl="0" algn="l">
              <a:spcBef>
                <a:spcPts val="340"/>
              </a:spcBef>
              <a:spcAft>
                <a:spcPts val="0"/>
              </a:spcAft>
              <a:buSzPts val="1615"/>
              <a:buNone/>
              <a:defRPr sz="1700">
                <a:solidFill>
                  <a:srgbClr val="888888"/>
                </a:solidFill>
              </a:defRPr>
            </a:lvl7pPr>
            <a:lvl8pPr indent="-228600" lvl="7" marL="3657600" rtl="0" algn="l">
              <a:spcBef>
                <a:spcPts val="340"/>
              </a:spcBef>
              <a:spcAft>
                <a:spcPts val="0"/>
              </a:spcAft>
              <a:buSzPts val="1615"/>
              <a:buNone/>
              <a:defRPr sz="1700">
                <a:solidFill>
                  <a:srgbClr val="888888"/>
                </a:solidFill>
              </a:defRPr>
            </a:lvl8pPr>
            <a:lvl9pPr indent="-228600" lvl="8" marL="4114800" rtl="0" algn="l">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rtl="0" algn="l">
              <a:spcBef>
                <a:spcPts val="0"/>
              </a:spcBef>
              <a:spcAft>
                <a:spcPts val="0"/>
              </a:spcAft>
              <a:buClr>
                <a:srgbClr val="262626"/>
              </a:buClr>
              <a:buSzPts val="2900"/>
              <a:buFont typeface="Quattrocento Sans"/>
              <a:buNone/>
              <a:defRPr b="0" sz="29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rtl="0" algn="l">
              <a:spcBef>
                <a:spcPts val="580"/>
              </a:spcBef>
              <a:spcAft>
                <a:spcPts val="0"/>
              </a:spcAft>
              <a:buSzPts val="2755"/>
              <a:buChar char="0"/>
              <a:defRPr sz="2900"/>
            </a:lvl1pPr>
            <a:lvl2pPr indent="-385444" lvl="1" marL="914400" rtl="0" algn="l">
              <a:spcBef>
                <a:spcPts val="520"/>
              </a:spcBef>
              <a:spcAft>
                <a:spcPts val="0"/>
              </a:spcAft>
              <a:buSzPts val="2470"/>
              <a:buChar char="0"/>
              <a:defRPr sz="2600"/>
            </a:lvl2pPr>
            <a:lvl3pPr indent="-373380" lvl="2" marL="1371600" rtl="0" algn="l">
              <a:spcBef>
                <a:spcPts val="480"/>
              </a:spcBef>
              <a:spcAft>
                <a:spcPts val="0"/>
              </a:spcAft>
              <a:buSzPts val="2280"/>
              <a:buChar char="0"/>
              <a:defRPr sz="2400"/>
            </a:lvl3pPr>
            <a:lvl4pPr indent="-355282" lvl="3" marL="1828800" rtl="0" algn="l">
              <a:spcBef>
                <a:spcPts val="420"/>
              </a:spcBef>
              <a:spcAft>
                <a:spcPts val="0"/>
              </a:spcAft>
              <a:buSzPts val="1995"/>
              <a:buChar char="0"/>
              <a:defRPr sz="2100"/>
            </a:lvl4pPr>
            <a:lvl5pPr indent="-343217" lvl="4" marL="2286000" rtl="0" algn="l">
              <a:spcBef>
                <a:spcPts val="380"/>
              </a:spcBef>
              <a:spcAft>
                <a:spcPts val="0"/>
              </a:spcAft>
              <a:buSzPts val="1805"/>
              <a:buChar char="0"/>
              <a:defRPr sz="1900"/>
            </a:lvl5pPr>
            <a:lvl6pPr indent="-373379" lvl="5" marL="2743200" rtl="0" algn="l">
              <a:spcBef>
                <a:spcPts val="480"/>
              </a:spcBef>
              <a:spcAft>
                <a:spcPts val="0"/>
              </a:spcAft>
              <a:buSzPts val="2280"/>
              <a:buChar char="0"/>
              <a:defRPr sz="2400"/>
            </a:lvl6pPr>
            <a:lvl7pPr indent="-373379" lvl="6" marL="3200400" rtl="0" algn="l">
              <a:spcBef>
                <a:spcPts val="480"/>
              </a:spcBef>
              <a:spcAft>
                <a:spcPts val="0"/>
              </a:spcAft>
              <a:buSzPts val="2280"/>
              <a:buChar char="0"/>
              <a:defRPr sz="2400"/>
            </a:lvl7pPr>
            <a:lvl8pPr indent="-373379" lvl="7" marL="3657600" rtl="0" algn="l">
              <a:spcBef>
                <a:spcPts val="480"/>
              </a:spcBef>
              <a:spcAft>
                <a:spcPts val="0"/>
              </a:spcAft>
              <a:buSzPts val="2280"/>
              <a:buChar char="0"/>
              <a:defRPr sz="2400"/>
            </a:lvl8pPr>
            <a:lvl9pPr indent="-373379" lvl="8" marL="4114800" rtl="0" algn="l">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rtl="0" algn="l">
              <a:spcBef>
                <a:spcPts val="340"/>
              </a:spcBef>
              <a:spcAft>
                <a:spcPts val="0"/>
              </a:spcAft>
              <a:buSzPts val="1615"/>
              <a:buNone/>
              <a:defRPr sz="17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4300"/>
              <a:buFont typeface="Quattrocento Sans"/>
              <a:buNone/>
              <a:defRPr b="0" sz="43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380"/>
              </a:spcBef>
              <a:spcAft>
                <a:spcPts val="0"/>
              </a:spcAft>
              <a:buSzPts val="1805"/>
              <a:buNone/>
              <a:defRPr sz="19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image" Target="../media/image4.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14.png"/><Relationship Id="rId13" Type="http://schemas.openxmlformats.org/officeDocument/2006/relationships/image" Target="../media/image19.pn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21.jpg"/><Relationship Id="rId9" Type="http://schemas.openxmlformats.org/officeDocument/2006/relationships/image" Target="../media/image23.jpg"/><Relationship Id="rId14" Type="http://schemas.openxmlformats.org/officeDocument/2006/relationships/image" Target="../media/image34.jpg"/><Relationship Id="rId5" Type="http://schemas.openxmlformats.org/officeDocument/2006/relationships/image" Target="../media/image16.jpg"/><Relationship Id="rId6" Type="http://schemas.openxmlformats.org/officeDocument/2006/relationships/image" Target="../media/image15.png"/><Relationship Id="rId7" Type="http://schemas.openxmlformats.org/officeDocument/2006/relationships/image" Target="../media/image17.jp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1" Type="http://schemas.openxmlformats.org/officeDocument/2006/relationships/image" Target="../media/image64.png"/><Relationship Id="rId10" Type="http://schemas.openxmlformats.org/officeDocument/2006/relationships/image" Target="../media/image56.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57.png"/><Relationship Id="rId5" Type="http://schemas.openxmlformats.org/officeDocument/2006/relationships/image" Target="../media/image38.png"/><Relationship Id="rId6" Type="http://schemas.openxmlformats.org/officeDocument/2006/relationships/image" Target="../media/image36.png"/><Relationship Id="rId7" Type="http://schemas.openxmlformats.org/officeDocument/2006/relationships/image" Target="../media/image45.png"/><Relationship Id="rId8" Type="http://schemas.openxmlformats.org/officeDocument/2006/relationships/image" Target="../media/image5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6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8.png"/><Relationship Id="rId12"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5.png"/><Relationship Id="rId5" Type="http://schemas.openxmlformats.org/officeDocument/2006/relationships/image" Target="../media/image30.png"/><Relationship Id="rId6" Type="http://schemas.openxmlformats.org/officeDocument/2006/relationships/image" Target="../media/image32.jpg"/><Relationship Id="rId7" Type="http://schemas.openxmlformats.org/officeDocument/2006/relationships/image" Target="../media/image43.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0.jp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2</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2</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504" name="Google Shape;504;p49"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505" name="Google Shape;505;p49"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506" name="Google Shape;506;p49"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son los </a:t>
            </a:r>
            <a:r>
              <a:rPr b="1" lang="es-ES" sz="1600">
                <a:solidFill>
                  <a:schemeClr val="dk1"/>
                </a:solidFill>
                <a:latin typeface="Quattrocento Sans"/>
                <a:ea typeface="Quattrocento Sans"/>
                <a:cs typeface="Quattrocento Sans"/>
                <a:sym typeface="Quattrocento Sans"/>
              </a:rPr>
              <a:t>imanes/llaveros y la joyería/ bisutería (19% cada uno).</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los menos demandados son las </a:t>
            </a:r>
            <a:r>
              <a:rPr b="1" lang="es-ES" sz="1600">
                <a:solidFill>
                  <a:schemeClr val="dk1"/>
                </a:solidFill>
                <a:latin typeface="Quattrocento Sans"/>
                <a:ea typeface="Quattrocento Sans"/>
                <a:cs typeface="Quattrocento Sans"/>
                <a:sym typeface="Quattrocento Sans"/>
              </a:rPr>
              <a:t>golosinas (7%).</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(13% de artículos no clasificados), los más citados son, cactus-plantas y camisetas entre otros (</a:t>
            </a:r>
            <a:r>
              <a:rPr lang="es-ES" sz="1100">
                <a:latin typeface="Calibri"/>
                <a:ea typeface="Calibri"/>
                <a:cs typeface="Calibri"/>
                <a:sym typeface="Calibri"/>
              </a:rPr>
              <a:t>vajilla, jabón, CDs…)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a:blip r:embed="rId4">
            <a:alphaModFix/>
          </a:blip>
          <a:stretch>
            <a:fillRect/>
          </a:stretch>
        </p:blipFill>
        <p:spPr>
          <a:xfrm>
            <a:off x="460375" y="1326475"/>
            <a:ext cx="8040726" cy="49718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Imán/Llavero</a:t>
            </a:r>
            <a:r>
              <a:rPr lang="es-ES" sz="1600">
                <a:solidFill>
                  <a:schemeClr val="dk1"/>
                </a:solidFill>
                <a:latin typeface="Quattrocento Sans"/>
                <a:ea typeface="Quattrocento Sans"/>
                <a:cs typeface="Quattrocento Sans"/>
                <a:sym typeface="Quattrocento Sans"/>
              </a:rPr>
              <a:t> (22%)</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I</a:t>
            </a:r>
            <a:r>
              <a:rPr lang="es-ES" sz="1600">
                <a:solidFill>
                  <a:schemeClr val="dk1"/>
                </a:solidFill>
                <a:latin typeface="Quattrocento Sans"/>
                <a:ea typeface="Quattrocento Sans"/>
                <a:cs typeface="Quattrocento Sans"/>
                <a:sym typeface="Quattrocento Sans"/>
              </a:rPr>
              <a:t>mán/Llavero y Artesanía (15%)</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J</a:t>
            </a:r>
            <a:r>
              <a:rPr lang="es-ES" sz="1600">
                <a:solidFill>
                  <a:schemeClr val="dk1"/>
                </a:solidFill>
                <a:latin typeface="Quattrocento Sans"/>
                <a:ea typeface="Quattrocento Sans"/>
                <a:cs typeface="Quattrocento Sans"/>
                <a:sym typeface="Quattrocento Sans"/>
              </a:rPr>
              <a:t>oyería/Bisutería (22%)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Imán/Llavero </a:t>
            </a:r>
            <a:r>
              <a:rPr lang="es-ES" sz="1600">
                <a:solidFill>
                  <a:schemeClr val="dk1"/>
                </a:solidFill>
                <a:latin typeface="Quattrocento Sans"/>
                <a:ea typeface="Quattrocento Sans"/>
                <a:cs typeface="Quattrocento Sans"/>
                <a:sym typeface="Quattrocento Sans"/>
              </a:rPr>
              <a:t> (18%)</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Otros (semillas, cactus…) (27%)</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54" name="Google Shape;554;p53"/>
          <p:cNvSpPr txBox="1"/>
          <p:nvPr>
            <p:ph idx="12" type="sldNum"/>
          </p:nvPr>
        </p:nvSpPr>
        <p:spPr>
          <a:xfrm>
            <a:off x="8696789" y="66817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disminuyen 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t>
            </a:r>
            <a:r>
              <a:rPr lang="es-ES" sz="1900">
                <a:latin typeface="Calibri"/>
                <a:ea typeface="Calibri"/>
                <a:cs typeface="Calibri"/>
                <a:sym typeface="Calibri"/>
              </a:rPr>
              <a:t>aumentan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sube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75" name="Google Shape;575;p55" title="Gráfico"/>
          <p:cNvPicPr preferRelativeResize="0"/>
          <p:nvPr/>
        </p:nvPicPr>
        <p:blipFill>
          <a:blip r:embed="rId3">
            <a:alphaModFix/>
          </a:blip>
          <a:stretch>
            <a:fillRect/>
          </a:stretch>
        </p:blipFill>
        <p:spPr>
          <a:xfrm>
            <a:off x="444410" y="2555527"/>
            <a:ext cx="5090824" cy="3153200"/>
          </a:xfrm>
          <a:prstGeom prst="rect">
            <a:avLst/>
          </a:prstGeom>
          <a:noFill/>
          <a:ln>
            <a:noFill/>
          </a:ln>
        </p:spPr>
      </p:pic>
      <p:pic>
        <p:nvPicPr>
          <p:cNvPr id="576" name="Google Shape;576;p55" title="Gráfico"/>
          <p:cNvPicPr preferRelativeResize="0"/>
          <p:nvPr/>
        </p:nvPicPr>
        <p:blipFill>
          <a:blip r:embed="rId4">
            <a:alphaModFix/>
          </a:blip>
          <a:stretch>
            <a:fillRect/>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589" name="Google Shape;589;p56" title="Gráfico"/>
          <p:cNvPicPr preferRelativeResize="0"/>
          <p:nvPr/>
        </p:nvPicPr>
        <p:blipFill>
          <a:blip r:embed="rId3">
            <a:alphaModFix/>
          </a:blip>
          <a:stretch>
            <a:fillRect/>
          </a:stretch>
        </p:blipFill>
        <p:spPr>
          <a:xfrm>
            <a:off x="727450" y="2744775"/>
            <a:ext cx="4690249" cy="2905074"/>
          </a:xfrm>
          <a:prstGeom prst="rect">
            <a:avLst/>
          </a:prstGeom>
          <a:noFill/>
          <a:ln>
            <a:noFill/>
          </a:ln>
        </p:spPr>
      </p:pic>
      <p:pic>
        <p:nvPicPr>
          <p:cNvPr id="590" name="Google Shape;590;p56" title="Gráfico"/>
          <p:cNvPicPr preferRelativeResize="0"/>
          <p:nvPr/>
        </p:nvPicPr>
        <p:blipFill>
          <a:blip r:embed="rId4">
            <a:alphaModFix/>
          </a:blip>
          <a:stretch>
            <a:fillRect/>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57" title="Gráfico"/>
          <p:cNvPicPr preferRelativeResize="0"/>
          <p:nvPr/>
        </p:nvPicPr>
        <p:blipFill>
          <a:blip r:embed="rId3">
            <a:alphaModFix/>
          </a:blip>
          <a:stretch>
            <a:fillRect/>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58"/>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Productos más vendidos</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1" name="Google Shape;611;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2" name="Google Shape;612;p58" title="Gráfico"/>
          <p:cNvPicPr preferRelativeResize="0"/>
          <p:nvPr/>
        </p:nvPicPr>
        <p:blipFill>
          <a:blip r:embed="rId3">
            <a:alphaModFix/>
          </a:blip>
          <a:stretch>
            <a:fillRect/>
          </a:stretch>
        </p:blipFill>
        <p:spPr>
          <a:xfrm>
            <a:off x="1668525" y="1446175"/>
            <a:ext cx="8124150" cy="5019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9" name="Google Shape;619;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0" name="Google Shape;620;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1" name="Google Shape;621;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a:t>
            </a:r>
            <a:r>
              <a:rPr b="1" lang="es-ES" sz="1900">
                <a:solidFill>
                  <a:schemeClr val="dk1"/>
                </a:solidFill>
                <a:latin typeface="Calibri"/>
                <a:ea typeface="Calibri"/>
                <a:cs typeface="Calibri"/>
                <a:sym typeface="Calibri"/>
              </a:rPr>
              <a:t>acionalidad </a:t>
            </a:r>
            <a:r>
              <a:rPr lang="es-ES" sz="1900">
                <a:solidFill>
                  <a:schemeClr val="dk1"/>
                </a:solidFill>
                <a:latin typeface="Calibri"/>
                <a:ea typeface="Calibri"/>
                <a:cs typeface="Calibri"/>
                <a:sym typeface="Calibri"/>
              </a:rPr>
              <a:t>de la mayoría de los clientes de las tiendas en su conjunto (tres principales por trimestre)</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2" name="Google Shape;622;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3" name="Google Shape;623;p59" title="Gráfico"/>
          <p:cNvPicPr preferRelativeResize="0"/>
          <p:nvPr/>
        </p:nvPicPr>
        <p:blipFill>
          <a:blip r:embed="rId3">
            <a:alphaModFix/>
          </a:blip>
          <a:stretch>
            <a:fillRect/>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30" name="Google Shape;630;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Se consigue muestra </a:t>
            </a:r>
            <a:r>
              <a:rPr b="1" lang="es-ES" sz="1900">
                <a:solidFill>
                  <a:schemeClr val="dk1"/>
                </a:solidFill>
                <a:latin typeface="Calibri"/>
                <a:ea typeface="Calibri"/>
                <a:cs typeface="Calibri"/>
                <a:sym typeface="Calibri"/>
              </a:rPr>
              <a:t>representativa en el general de la red CACT</a:t>
            </a:r>
            <a:r>
              <a:rPr lang="es-ES" sz="1900">
                <a:solidFill>
                  <a:schemeClr val="dk1"/>
                </a:solidFill>
                <a:latin typeface="Calibri"/>
                <a:ea typeface="Calibri"/>
                <a:cs typeface="Calibri"/>
                <a:sym typeface="Calibri"/>
              </a:rPr>
              <a:t>, por ello se considera que en caso de tomar </a:t>
            </a:r>
            <a:r>
              <a:rPr b="1" lang="es-ES" sz="1900">
                <a:solidFill>
                  <a:schemeClr val="dk1"/>
                </a:solidFill>
                <a:latin typeface="Calibri"/>
                <a:ea typeface="Calibri"/>
                <a:cs typeface="Calibri"/>
                <a:sym typeface="Calibri"/>
              </a:rPr>
              <a:t>acciones de mejora vayan en esta línea.</a:t>
            </a:r>
            <a:endParaRPr b="1"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Referido a cada centro, Jameos del Agua es el que más se acerca a la representatividad seguido de Mirador del Río.</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general </a:t>
            </a:r>
            <a:r>
              <a:rPr b="1" lang="es-ES" sz="1900">
                <a:solidFill>
                  <a:schemeClr val="dk1"/>
                </a:solidFill>
                <a:latin typeface="Calibri"/>
                <a:ea typeface="Calibri"/>
                <a:cs typeface="Calibri"/>
                <a:sym typeface="Calibri"/>
              </a:rPr>
              <a:t>se podría mejorar la variedad del producto</a:t>
            </a:r>
            <a:r>
              <a:rPr lang="es-ES" sz="1900">
                <a:solidFill>
                  <a:schemeClr val="dk1"/>
                </a:solidFill>
                <a:latin typeface="Calibri"/>
                <a:ea typeface="Calibri"/>
                <a:cs typeface="Calibri"/>
                <a:sym typeface="Calibri"/>
              </a:rPr>
              <a:t> ya que es el aspecto menos valorado.</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En particular, </a:t>
            </a:r>
            <a:r>
              <a:rPr b="1" lang="es-ES" sz="1900">
                <a:solidFill>
                  <a:schemeClr val="dk1"/>
                </a:solidFill>
                <a:latin typeface="Calibri"/>
                <a:ea typeface="Calibri"/>
                <a:cs typeface="Calibri"/>
                <a:sym typeface="Calibri"/>
              </a:rPr>
              <a:t>Jameos del Agua y Mirador del Río son de los menos puntuados</a:t>
            </a:r>
            <a:r>
              <a:rPr lang="es-ES" sz="1900">
                <a:solidFill>
                  <a:schemeClr val="dk1"/>
                </a:solidFill>
                <a:latin typeface="Calibri"/>
                <a:ea typeface="Calibri"/>
                <a:cs typeface="Calibri"/>
                <a:sym typeface="Calibri"/>
              </a:rPr>
              <a:t> en cuanto a la información y asesoramiento que se le da al cliente. Creemos que es un aspecto mejorable.</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Por otro lado, </a:t>
            </a:r>
            <a:r>
              <a:rPr b="1" lang="es-ES" sz="1900">
                <a:solidFill>
                  <a:schemeClr val="dk1"/>
                </a:solidFill>
                <a:latin typeface="Calibri"/>
                <a:ea typeface="Calibri"/>
                <a:cs typeface="Calibri"/>
                <a:sym typeface="Calibri"/>
              </a:rPr>
              <a:t>Jameos</a:t>
            </a:r>
            <a:r>
              <a:rPr lang="es-ES" sz="1900">
                <a:solidFill>
                  <a:schemeClr val="dk1"/>
                </a:solidFill>
                <a:latin typeface="Calibri"/>
                <a:ea typeface="Calibri"/>
                <a:cs typeface="Calibri"/>
                <a:sym typeface="Calibri"/>
              </a:rPr>
              <a:t> es también el centro menos valorado en cuanto a la </a:t>
            </a:r>
            <a:r>
              <a:rPr b="1" lang="es-ES" sz="1900">
                <a:solidFill>
                  <a:schemeClr val="dk1"/>
                </a:solidFill>
                <a:latin typeface="Calibri"/>
                <a:ea typeface="Calibri"/>
                <a:cs typeface="Calibri"/>
                <a:sym typeface="Calibri"/>
              </a:rPr>
              <a:t>amabilidad y trato del personal, </a:t>
            </a:r>
            <a:r>
              <a:rPr lang="es-ES" sz="1900">
                <a:solidFill>
                  <a:schemeClr val="dk1"/>
                </a:solidFill>
                <a:latin typeface="Calibri"/>
                <a:ea typeface="Calibri"/>
                <a:cs typeface="Calibri"/>
                <a:sym typeface="Calibri"/>
              </a:rPr>
              <a:t>factor que se puede </a:t>
            </a:r>
            <a:r>
              <a:rPr b="1" lang="es-ES" sz="1900">
                <a:solidFill>
                  <a:schemeClr val="dk1"/>
                </a:solidFill>
                <a:latin typeface="Calibri"/>
                <a:ea typeface="Calibri"/>
                <a:cs typeface="Calibri"/>
                <a:sym typeface="Calibri"/>
              </a:rPr>
              <a:t>tener en cuenta para mejorar esta percepción del usuario.</a:t>
            </a:r>
            <a:endParaRPr b="1" sz="1900">
              <a:solidFill>
                <a:schemeClr val="dk1"/>
              </a:solidFill>
              <a:latin typeface="Calibri"/>
              <a:ea typeface="Calibri"/>
              <a:cs typeface="Calibri"/>
              <a:sym typeface="Calibri"/>
            </a:endParaRPr>
          </a:p>
        </p:txBody>
      </p:sp>
      <p:sp>
        <p:nvSpPr>
          <p:cNvPr id="631" name="Google Shape;631;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1/04 al 30/06</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527</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∓4.3%</a:t>
            </a:r>
            <a:endParaRPr b="1" sz="1800">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NC 95%</a:t>
            </a:r>
            <a:endParaRPr b="1" sz="1800">
              <a:solidFill>
                <a:srgbClr val="0070C0"/>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8" cy="2122837"/>
            <a:chOff x="6671270" y="3717505"/>
            <a:chExt cx="5040495"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10</a:t>
              </a:r>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25</a:t>
              </a:r>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178</a:t>
              </a:r>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31.0% </a:t>
              </a:r>
              <a:endParaRPr>
                <a:solidFill>
                  <a:srgbClr val="FF0000"/>
                </a:solidFil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19.4% </a:t>
              </a:r>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7.3%</a:t>
              </a:r>
              <a:endParaRPr>
                <a:solidFill>
                  <a:srgbClr val="FF0000"/>
                </a:solidFil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11</a:t>
              </a:r>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29.5%</a:t>
              </a:r>
              <a:endParaRPr>
                <a:solidFill>
                  <a:srgbClr val="FF0000"/>
                </a:solidFil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5.6%</a:t>
            </a:r>
            <a:endParaRPr>
              <a:solidFill>
                <a:srgbClr val="FF0000"/>
              </a:solidFil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303</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46</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23%</a:t>
            </a:r>
            <a:endParaRPr b="1" sz="2400">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a:blip r:embed="rId5">
            <a:alphaModFix/>
          </a:blip>
          <a:stretch>
            <a:fillRect/>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60</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381" name="Google Shape;381;p44"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68</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{A1B0511A-BE44-4295-AC1C-A7D761994B58}</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19%</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67,98%</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18,72%</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13,30%</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75</a:t>
              </a:r>
              <a:r>
                <a:rPr b="1" i="0" lang="es-ES" sz="6600" u="none" cap="none" strike="noStrike">
                  <a:solidFill>
                    <a:srgbClr val="00B0F0"/>
                  </a:solidFill>
                  <a:latin typeface="Calibri"/>
                  <a:ea typeface="Calibri"/>
                  <a:cs typeface="Calibri"/>
                  <a:sym typeface="Calibri"/>
                </a:rPr>
                <a:t>% </a:t>
              </a:r>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 y calidad</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686"/>
            <a:chOff x="8766587" y="1839030"/>
            <a:chExt cx="950055" cy="781047"/>
          </a:xfrm>
        </p:grpSpPr>
        <p:sp>
          <p:nvSpPr>
            <p:cNvPr id="456" name="Google Shape;456;p47"/>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66</a:t>
              </a:r>
              <a:r>
                <a:rPr b="1" i="0" lang="es-ES" sz="6600" u="none" cap="none" strike="noStrike">
                  <a:solidFill>
                    <a:srgbClr val="00B0F0"/>
                  </a:solidFill>
                  <a:latin typeface="Calibri"/>
                  <a:ea typeface="Calibri"/>
                  <a:cs typeface="Calibri"/>
                  <a:sym typeface="Calibri"/>
                </a:rPr>
                <a:t>% </a:t>
              </a:r>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459" name="Google Shape;459;p47"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460" name="Google Shape;460;p47"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78%</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68%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más valorado en ambos conceptos es la Casa-Museo del Campesino. El</a:t>
            </a:r>
            <a:r>
              <a:rPr lang="es-ES" sz="2200">
                <a:solidFill>
                  <a:schemeClr val="dk1"/>
                </a:solidFill>
                <a:latin typeface="Quattrocento Sans"/>
                <a:ea typeface="Quattrocento Sans"/>
                <a:cs typeface="Quattrocento Sans"/>
                <a:sym typeface="Quattrocento Sans"/>
              </a:rPr>
              <a:t> que menos en </a:t>
            </a:r>
            <a:r>
              <a:rPr lang="es-ES" sz="2200">
                <a:solidFill>
                  <a:schemeClr val="dk1"/>
                </a:solidFill>
                <a:latin typeface="Quattrocento Sans"/>
                <a:ea typeface="Quattrocento Sans"/>
                <a:cs typeface="Quattrocento Sans"/>
                <a:sym typeface="Quattrocento Sans"/>
              </a:rPr>
              <a:t>cuanto</a:t>
            </a:r>
            <a:r>
              <a:rPr lang="es-ES" sz="2200">
                <a:solidFill>
                  <a:schemeClr val="dk1"/>
                </a:solidFill>
                <a:latin typeface="Quattrocento Sans"/>
                <a:ea typeface="Quattrocento Sans"/>
                <a:cs typeface="Quattrocento Sans"/>
                <a:sym typeface="Quattrocento Sans"/>
              </a:rPr>
              <a:t> a amabilidad es Jameos del Agua, con un </a:t>
            </a:r>
            <a:r>
              <a:rPr b="1" lang="es-ES" sz="2200">
                <a:solidFill>
                  <a:schemeClr val="dk1"/>
                </a:solidFill>
                <a:latin typeface="Quattrocento Sans"/>
                <a:ea typeface="Quattrocento Sans"/>
                <a:cs typeface="Quattrocento Sans"/>
                <a:sym typeface="Quattrocento Sans"/>
              </a:rPr>
              <a:t>74%</a:t>
            </a:r>
            <a:r>
              <a:rPr lang="es-ES" sz="2200">
                <a:solidFill>
                  <a:schemeClr val="dk1"/>
                </a:solidFill>
                <a:latin typeface="Quattrocento Sans"/>
                <a:ea typeface="Quattrocento Sans"/>
                <a:cs typeface="Quattrocento Sans"/>
                <a:sym typeface="Quattrocento Sans"/>
              </a:rPr>
              <a:t> de menciones positivas y en </a:t>
            </a:r>
            <a:r>
              <a:rPr lang="es-ES" sz="2200">
                <a:solidFill>
                  <a:schemeClr val="dk1"/>
                </a:solidFill>
                <a:latin typeface="Quattrocento Sans"/>
                <a:ea typeface="Quattrocento Sans"/>
                <a:cs typeface="Quattrocento Sans"/>
                <a:sym typeface="Quattrocento Sans"/>
              </a:rPr>
              <a:t>cuanto</a:t>
            </a:r>
            <a:r>
              <a:rPr lang="es-ES" sz="2200">
                <a:solidFill>
                  <a:schemeClr val="dk1"/>
                </a:solidFill>
                <a:latin typeface="Quattrocento Sans"/>
                <a:ea typeface="Quattrocento Sans"/>
                <a:cs typeface="Quattrocento Sans"/>
                <a:sym typeface="Quattrocento Sans"/>
              </a:rPr>
              <a:t> a la información y asesoramiento Mirador del Río con un</a:t>
            </a:r>
            <a:r>
              <a:rPr b="1" lang="es-ES" sz="2200">
                <a:solidFill>
                  <a:schemeClr val="dk1"/>
                </a:solidFill>
                <a:latin typeface="Quattrocento Sans"/>
                <a:ea typeface="Quattrocento Sans"/>
                <a:cs typeface="Quattrocento Sans"/>
                <a:sym typeface="Quattrocento Sans"/>
              </a:rPr>
              <a:t> 64%</a:t>
            </a:r>
            <a:r>
              <a:rPr lang="es-ES" sz="2200">
                <a:solidFill>
                  <a:schemeClr val="dk1"/>
                </a:solidFill>
                <a:latin typeface="Quattrocento Sans"/>
                <a:ea typeface="Quattrocento Sans"/>
                <a:cs typeface="Quattrocento Sans"/>
                <a:sym typeface="Quattrocento Sans"/>
              </a:rPr>
              <a:t> de menciones positivas.</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sz="2000">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477" name="Google Shape;477;p48"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