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4" r:id="rId5"/>
    <p:sldMasterId id="2147483685" r:id="rId6"/>
    <p:sldMasterId id="214748368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9575" cx="12190400"/>
  <p:notesSz cx="6808775" cy="9940925"/>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FD22A3-69A2-4C26-9FD0-D6DE76EA5CE6}">
  <a:tblStyle styleId="{F7FD22A3-69A2-4C26-9FD0-D6DE76EA5CE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3.xml"/><Relationship Id="rId33" Type="http://schemas.openxmlformats.org/officeDocument/2006/relationships/font" Target="fonts/QuattrocentoSans-boldItalic.fntdata"/><Relationship Id="rId10" Type="http://schemas.openxmlformats.org/officeDocument/2006/relationships/slide" Target="slides/slide2.xml"/><Relationship Id="rId32" Type="http://schemas.openxmlformats.org/officeDocument/2006/relationships/font" Target="fonts/Quattrocento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p10: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482" name="Google Shape;482;p10: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fad9830fa6_0_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0" name="Google Shape;510;gfad9830fa6_0_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11" name="Google Shape;511;gfad9830fa6_0_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fad9830fa6_0_6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gfad9830fa6_0_6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24" name="Google Shape;524;gfad9830fa6_0_6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fad9830fa6_0_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gfad9830fa6_0_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37" name="Google Shape;537;gfad9830fa6_0_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fb14219d30_0_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gfb14219d30_0_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q3_2020</a:t>
            </a:r>
            <a:endParaRPr/>
          </a:p>
        </p:txBody>
      </p:sp>
      <p:sp>
        <p:nvSpPr>
          <p:cNvPr id="548" name="Google Shape;548;gfb14219d30_0_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1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1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3c0d22c0d8_0_10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13c0d22c0d8_0_10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67" name="Google Shape;567;g13c0d22c0d8_0_10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3c0d22c0d8_0_2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g13c0d22c0d8_0_2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80" name="Google Shape;580;g13c0d22c0d8_0_2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3c0d22c0d8_0_320: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3" name="Google Shape;593;g13c0d22c0d8_0_320: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94" name="Google Shape;594;g13c0d22c0d8_0_320: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3c0d22c0d8_0_422: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g13c0d22c0d8_0_422: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5" name="Google Shape;605;g13c0d22c0d8_0_422: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13c0d22c0d8_0_433: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5" name="Google Shape;615;g13c0d22c0d8_0_433: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6" name="Google Shape;616;g13c0d22c0d8_0_433: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fb14219d30_0_1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6" name="Google Shape;626;gfb14219d30_0_1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gfb14219d30_0_1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 </a:t>
            </a:r>
            <a:endParaRPr/>
          </a:p>
        </p:txBody>
      </p:sp>
      <p:sp>
        <p:nvSpPr>
          <p:cNvPr id="316" name="Google Shape;316;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
        <p:nvSpPr>
          <p:cNvPr id="317" name="Google Shape;317;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s-ES"/>
              <a:t>Fuente: sondeo ECSI VISITA CACT. Marzo-Junio 2016</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7" name="Google Shape;357;p4: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58" name="Google Shape;358;p4: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788231bfb6_0_6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g788231bfb6_0_64: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a:t>
            </a:r>
            <a:endParaRPr/>
          </a:p>
        </p:txBody>
      </p:sp>
      <p:sp>
        <p:nvSpPr>
          <p:cNvPr id="372" name="Google Shape;372;g788231bfb6_0_64: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6: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Actualizado_q3_2020</a:t>
            </a:r>
            <a:endParaRPr/>
          </a:p>
        </p:txBody>
      </p:sp>
      <p:sp>
        <p:nvSpPr>
          <p:cNvPr id="384" name="Google Shape;384;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7: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7: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8: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37" name="Google Shape;437;p8: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p9: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q3_2020</a:t>
            </a:r>
            <a:endParaRPr/>
          </a:p>
        </p:txBody>
      </p:sp>
      <p:sp>
        <p:nvSpPr>
          <p:cNvPr id="464" name="Google Shape;464;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81" name="Shape 81"/>
        <p:cNvGrpSpPr/>
        <p:nvPr/>
      </p:nvGrpSpPr>
      <p:grpSpPr>
        <a:xfrm>
          <a:off x="0" y="0"/>
          <a:ext cx="0" cy="0"/>
          <a:chOff x="0" y="0"/>
          <a:chExt cx="0" cy="0"/>
        </a:xfrm>
      </p:grpSpPr>
      <p:pic>
        <p:nvPicPr>
          <p:cNvPr descr="tape.png" id="82" name="Google Shape;82;p11"/>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83" name="Google Shape;83;p11"/>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5" name="Google Shape;85;p11"/>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6" name="Google Shape;86;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9" name="Shape 89"/>
        <p:cNvGrpSpPr/>
        <p:nvPr/>
      </p:nvGrpSpPr>
      <p:grpSpPr>
        <a:xfrm>
          <a:off x="0" y="0"/>
          <a:ext cx="0" cy="0"/>
          <a:chOff x="0" y="0"/>
          <a:chExt cx="0" cy="0"/>
        </a:xfrm>
      </p:grpSpPr>
      <p:sp>
        <p:nvSpPr>
          <p:cNvPr id="90" name="Google Shape;90;p1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2" name="Google Shape;92;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5" name="Shape 95"/>
        <p:cNvGrpSpPr/>
        <p:nvPr/>
      </p:nvGrpSpPr>
      <p:grpSpPr>
        <a:xfrm>
          <a:off x="0" y="0"/>
          <a:ext cx="0" cy="0"/>
          <a:chOff x="0" y="0"/>
          <a:chExt cx="0" cy="0"/>
        </a:xfrm>
      </p:grpSpPr>
      <p:sp>
        <p:nvSpPr>
          <p:cNvPr id="96" name="Google Shape;96;p13"/>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8" name="Google Shape;98;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823929" y="3923924"/>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0" name="Shape 20"/>
        <p:cNvGrpSpPr/>
        <p:nvPr/>
      </p:nvGrpSpPr>
      <p:grpSpPr>
        <a:xfrm>
          <a:off x="0" y="0"/>
          <a:ext cx="0" cy="0"/>
          <a:chOff x="0" y="0"/>
          <a:chExt cx="0" cy="0"/>
        </a:xfrm>
      </p:grpSpPr>
      <p:sp>
        <p:nvSpPr>
          <p:cNvPr id="21" name="Google Shape;21;p3"/>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2" name="Google Shape;22;p3"/>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 name="Google Shape;24;p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92" name="Shape 192"/>
        <p:cNvGrpSpPr/>
        <p:nvPr/>
      </p:nvGrpSpPr>
      <p:grpSpPr>
        <a:xfrm>
          <a:off x="0" y="0"/>
          <a:ext cx="0" cy="0"/>
          <a:chOff x="0" y="0"/>
          <a:chExt cx="0" cy="0"/>
        </a:xfrm>
      </p:grpSpPr>
      <p:sp>
        <p:nvSpPr>
          <p:cNvPr id="193" name="Google Shape;193;p27"/>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94" name="Google Shape;194;p27"/>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27"/>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96" name="Google Shape;196;p27"/>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204" name="Shape 204"/>
        <p:cNvGrpSpPr/>
        <p:nvPr/>
      </p:nvGrpSpPr>
      <p:grpSpPr>
        <a:xfrm>
          <a:off x="0" y="0"/>
          <a:ext cx="0" cy="0"/>
          <a:chOff x="0" y="0"/>
          <a:chExt cx="0" cy="0"/>
        </a:xfrm>
      </p:grpSpPr>
      <p:sp>
        <p:nvSpPr>
          <p:cNvPr id="205" name="Google Shape;205;p2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6" name="Google Shape;206;p2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8" name="Shape 208"/>
        <p:cNvGrpSpPr/>
        <p:nvPr/>
      </p:nvGrpSpPr>
      <p:grpSpPr>
        <a:xfrm>
          <a:off x="0" y="0"/>
          <a:ext cx="0" cy="0"/>
          <a:chOff x="0" y="0"/>
          <a:chExt cx="0" cy="0"/>
        </a:xfrm>
      </p:grpSpPr>
      <p:pic>
        <p:nvPicPr>
          <p:cNvPr descr="C:\Users\jnsch\Desktop\O14ThemesHandoffs\WorkingFiles\FinalHanoff\Sketchbook\Cover.jpg" id="209" name="Google Shape;209;p30"/>
          <p:cNvPicPr preferRelativeResize="0"/>
          <p:nvPr/>
        </p:nvPicPr>
        <p:blipFill rotWithShape="1">
          <a:blip r:embed="rId2">
            <a:alphaModFix/>
          </a:blip>
          <a:srcRect b="0" l="0" r="0" t="0"/>
          <a:stretch/>
        </p:blipFill>
        <p:spPr>
          <a:xfrm>
            <a:off x="0" y="0"/>
            <a:ext cx="12190414" cy="6859588"/>
          </a:xfrm>
          <a:prstGeom prst="rect">
            <a:avLst/>
          </a:prstGeom>
          <a:noFill/>
          <a:ln>
            <a:noFill/>
          </a:ln>
        </p:spPr>
      </p:pic>
      <p:grpSp>
        <p:nvGrpSpPr>
          <p:cNvPr id="210" name="Google Shape;210;p30"/>
          <p:cNvGrpSpPr/>
          <p:nvPr/>
        </p:nvGrpSpPr>
        <p:grpSpPr>
          <a:xfrm rot="-1066413">
            <a:off x="785032" y="205816"/>
            <a:ext cx="3344703" cy="2528199"/>
            <a:chOff x="494947" y="417279"/>
            <a:chExt cx="2417688" cy="2421351"/>
          </a:xfrm>
        </p:grpSpPr>
        <p:sp>
          <p:nvSpPr>
            <p:cNvPr id="211" name="Google Shape;211;p30"/>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12" name="Google Shape;212;p30"/>
            <p:cNvSpPr/>
            <p:nvPr/>
          </p:nvSpPr>
          <p:spPr>
            <a:xfrm>
              <a:off x="590935" y="417279"/>
              <a:ext cx="2321700" cy="2321700"/>
            </a:xfrm>
            <a:prstGeom prst="rect">
              <a:avLst/>
            </a:prstGeom>
            <a:gradFill>
              <a:gsLst>
                <a:gs pos="0">
                  <a:srgbClr val="FAE148"/>
                </a:gs>
                <a:gs pos="100000">
                  <a:srgbClr val="FFEB63"/>
                </a:gs>
              </a:gsLst>
              <a:lin ang="1620003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13" name="Google Shape;213;p30"/>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14" name="Google Shape;214;p30"/>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5" name="Google Shape;215;p30"/>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6" name="Google Shape;216;p30"/>
          <p:cNvSpPr txBox="1"/>
          <p:nvPr>
            <p:ph type="ctrTitle"/>
          </p:nvPr>
        </p:nvSpPr>
        <p:spPr>
          <a:xfrm rot="359914">
            <a:off x="4452435" y="3016408"/>
            <a:ext cx="6461982" cy="1599981"/>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000100"/>
              </a:buClr>
              <a:buSzPts val="5700"/>
              <a:buFont typeface="Quattrocento Sans"/>
              <a:buNone/>
              <a:defRPr sz="5700">
                <a:solidFill>
                  <a:srgbClr val="000100"/>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30"/>
          <p:cNvSpPr txBox="1"/>
          <p:nvPr>
            <p:ph idx="1" type="subTitle"/>
          </p:nvPr>
        </p:nvSpPr>
        <p:spPr>
          <a:xfrm rot="360063">
            <a:off x="4266731" y="4768078"/>
            <a:ext cx="6447834" cy="1041012"/>
          </a:xfrm>
          <a:prstGeom prst="rect">
            <a:avLst/>
          </a:prstGeom>
          <a:noFill/>
          <a:ln>
            <a:noFill/>
          </a:ln>
        </p:spPr>
        <p:txBody>
          <a:bodyPr anchorCtr="0" anchor="t" bIns="54425" lIns="108850" spcFirstLastPara="1" rIns="108850" wrap="square" tIns="54425">
            <a:noAutofit/>
          </a:bodyPr>
          <a:lstStyle>
            <a:lvl1pPr lvl="0" rtl="0" algn="ctr">
              <a:spcBef>
                <a:spcPts val="420"/>
              </a:spcBef>
              <a:spcAft>
                <a:spcPts val="0"/>
              </a:spcAft>
              <a:buSzPts val="1995"/>
              <a:buNone/>
              <a:defRPr sz="2100">
                <a:solidFill>
                  <a:srgbClr val="000100"/>
                </a:solidFill>
              </a:defRPr>
            </a:lvl1pPr>
            <a:lvl2pPr lvl="1" rtl="0" algn="ctr">
              <a:spcBef>
                <a:spcPts val="520"/>
              </a:spcBef>
              <a:spcAft>
                <a:spcPts val="0"/>
              </a:spcAft>
              <a:buSzPts val="2470"/>
              <a:buNone/>
              <a:defRPr>
                <a:solidFill>
                  <a:srgbClr val="888888"/>
                </a:solidFill>
              </a:defRPr>
            </a:lvl2pPr>
            <a:lvl3pPr lvl="2" rtl="0" algn="ctr">
              <a:spcBef>
                <a:spcPts val="480"/>
              </a:spcBef>
              <a:spcAft>
                <a:spcPts val="0"/>
              </a:spcAft>
              <a:buSzPts val="2280"/>
              <a:buNone/>
              <a:defRPr>
                <a:solidFill>
                  <a:srgbClr val="888888"/>
                </a:solidFill>
              </a:defRPr>
            </a:lvl3pPr>
            <a:lvl4pPr lvl="3" rtl="0" algn="ctr">
              <a:spcBef>
                <a:spcPts val="380"/>
              </a:spcBef>
              <a:spcAft>
                <a:spcPts val="0"/>
              </a:spcAft>
              <a:buSzPts val="1805"/>
              <a:buNone/>
              <a:defRPr>
                <a:solidFill>
                  <a:srgbClr val="888888"/>
                </a:solidFill>
              </a:defRPr>
            </a:lvl4pPr>
            <a:lvl5pPr lvl="4" rtl="0" algn="ctr">
              <a:spcBef>
                <a:spcPts val="340"/>
              </a:spcBef>
              <a:spcAft>
                <a:spcPts val="0"/>
              </a:spcAft>
              <a:buSzPts val="1615"/>
              <a:buNone/>
              <a:defRPr>
                <a:solidFill>
                  <a:srgbClr val="888888"/>
                </a:solidFill>
              </a:defRPr>
            </a:lvl5pPr>
            <a:lvl6pPr lvl="5" rtl="0" algn="ctr">
              <a:spcBef>
                <a:spcPts val="340"/>
              </a:spcBef>
              <a:spcAft>
                <a:spcPts val="0"/>
              </a:spcAft>
              <a:buSzPts val="1615"/>
              <a:buNone/>
              <a:defRPr>
                <a:solidFill>
                  <a:srgbClr val="888888"/>
                </a:solidFill>
              </a:defRPr>
            </a:lvl6pPr>
            <a:lvl7pPr lvl="6" rtl="0" algn="ctr">
              <a:spcBef>
                <a:spcPts val="340"/>
              </a:spcBef>
              <a:spcAft>
                <a:spcPts val="0"/>
              </a:spcAft>
              <a:buSzPts val="1615"/>
              <a:buNone/>
              <a:defRPr>
                <a:solidFill>
                  <a:srgbClr val="888888"/>
                </a:solidFill>
              </a:defRPr>
            </a:lvl7pPr>
            <a:lvl8pPr lvl="7" rtl="0" algn="ctr">
              <a:spcBef>
                <a:spcPts val="340"/>
              </a:spcBef>
              <a:spcAft>
                <a:spcPts val="0"/>
              </a:spcAft>
              <a:buSzPts val="1615"/>
              <a:buNone/>
              <a:defRPr>
                <a:solidFill>
                  <a:srgbClr val="888888"/>
                </a:solidFill>
              </a:defRPr>
            </a:lvl8pPr>
            <a:lvl9pPr lvl="8" rtl="0" algn="ctr">
              <a:spcBef>
                <a:spcPts val="340"/>
              </a:spcBef>
              <a:spcAft>
                <a:spcPts val="0"/>
              </a:spcAft>
              <a:buSzPts val="1615"/>
              <a:buNone/>
              <a:defRPr>
                <a:solidFill>
                  <a:srgbClr val="888888"/>
                </a:solidFill>
              </a:defRPr>
            </a:lvl9pPr>
          </a:lstStyle>
          <a:p/>
        </p:txBody>
      </p:sp>
      <p:sp>
        <p:nvSpPr>
          <p:cNvPr id="218" name="Google Shape;218;p30"/>
          <p:cNvSpPr txBox="1"/>
          <p:nvPr>
            <p:ph idx="10" type="dt"/>
          </p:nvPr>
        </p:nvSpPr>
        <p:spPr>
          <a:xfrm rot="-1079876">
            <a:off x="1284207" y="5062755"/>
            <a:ext cx="2624419" cy="534978"/>
          </a:xfrm>
          <a:prstGeom prst="rect">
            <a:avLst/>
          </a:prstGeom>
          <a:noFill/>
          <a:ln>
            <a:noFill/>
          </a:ln>
        </p:spPr>
        <p:txBody>
          <a:bodyPr anchorCtr="0" anchor="t" bIns="54425" lIns="108850" spcFirstLastPara="1" rIns="108850" wrap="square" tIns="54425">
            <a:noAutofit/>
          </a:bodyPr>
          <a:lstStyle>
            <a:lvl1pPr lvl="0" rtl="0" algn="ctr">
              <a:spcBef>
                <a:spcPts val="0"/>
              </a:spcBef>
              <a:spcAft>
                <a:spcPts val="0"/>
              </a:spcAft>
              <a:buSzPts val="1400"/>
              <a:buNone/>
              <a:defRPr sz="2600">
                <a:solidFill>
                  <a:schemeClr val="accent1"/>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9" name="Google Shape;219;p30"/>
          <p:cNvSpPr txBox="1"/>
          <p:nvPr>
            <p:ph idx="11" type="ftr"/>
          </p:nvPr>
        </p:nvSpPr>
        <p:spPr>
          <a:xfrm rot="-1079826">
            <a:off x="863319" y="4136379"/>
            <a:ext cx="2780862" cy="835246"/>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sz="1900">
                <a:solidFill>
                  <a:srgbClr val="2F2F2F"/>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0" name="Google Shape;220;p30"/>
          <p:cNvSpPr txBox="1"/>
          <p:nvPr>
            <p:ph idx="12" type="sldNum"/>
          </p:nvPr>
        </p:nvSpPr>
        <p:spPr>
          <a:xfrm rot="-1080250">
            <a:off x="2641632" y="5511018"/>
            <a:ext cx="984192" cy="426824"/>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b="0" sz="1700">
                <a:solidFill>
                  <a:srgbClr val="0052DE"/>
                </a:solidFill>
                <a:latin typeface="Arial"/>
                <a:ea typeface="Arial"/>
                <a:cs typeface="Arial"/>
                <a:sym typeface="Arial"/>
              </a:defRPr>
            </a:lvl1pPr>
            <a:lvl2pPr indent="0" lvl="1" marL="0" rtl="0" algn="r">
              <a:spcBef>
                <a:spcPts val="0"/>
              </a:spcBef>
              <a:buNone/>
              <a:defRPr b="0" sz="1700">
                <a:solidFill>
                  <a:srgbClr val="0052DE"/>
                </a:solidFill>
                <a:latin typeface="Arial"/>
                <a:ea typeface="Arial"/>
                <a:cs typeface="Arial"/>
                <a:sym typeface="Arial"/>
              </a:defRPr>
            </a:lvl2pPr>
            <a:lvl3pPr indent="0" lvl="2" marL="0" rtl="0" algn="r">
              <a:spcBef>
                <a:spcPts val="0"/>
              </a:spcBef>
              <a:buNone/>
              <a:defRPr b="0" sz="1700">
                <a:solidFill>
                  <a:srgbClr val="0052DE"/>
                </a:solidFill>
                <a:latin typeface="Arial"/>
                <a:ea typeface="Arial"/>
                <a:cs typeface="Arial"/>
                <a:sym typeface="Arial"/>
              </a:defRPr>
            </a:lvl3pPr>
            <a:lvl4pPr indent="0" lvl="3" marL="0" rtl="0" algn="r">
              <a:spcBef>
                <a:spcPts val="0"/>
              </a:spcBef>
              <a:buNone/>
              <a:defRPr b="0" sz="1700">
                <a:solidFill>
                  <a:srgbClr val="0052DE"/>
                </a:solidFill>
                <a:latin typeface="Arial"/>
                <a:ea typeface="Arial"/>
                <a:cs typeface="Arial"/>
                <a:sym typeface="Arial"/>
              </a:defRPr>
            </a:lvl4pPr>
            <a:lvl5pPr indent="0" lvl="4" marL="0" rtl="0" algn="r">
              <a:spcBef>
                <a:spcPts val="0"/>
              </a:spcBef>
              <a:buNone/>
              <a:defRPr b="0" sz="1700">
                <a:solidFill>
                  <a:srgbClr val="0052DE"/>
                </a:solidFill>
                <a:latin typeface="Arial"/>
                <a:ea typeface="Arial"/>
                <a:cs typeface="Arial"/>
                <a:sym typeface="Arial"/>
              </a:defRPr>
            </a:lvl5pPr>
            <a:lvl6pPr indent="0" lvl="5" marL="0" rtl="0" algn="r">
              <a:spcBef>
                <a:spcPts val="0"/>
              </a:spcBef>
              <a:buNone/>
              <a:defRPr b="0" sz="1700">
                <a:solidFill>
                  <a:srgbClr val="0052DE"/>
                </a:solidFill>
                <a:latin typeface="Arial"/>
                <a:ea typeface="Arial"/>
                <a:cs typeface="Arial"/>
                <a:sym typeface="Arial"/>
              </a:defRPr>
            </a:lvl6pPr>
            <a:lvl7pPr indent="0" lvl="6" marL="0" rtl="0" algn="r">
              <a:spcBef>
                <a:spcPts val="0"/>
              </a:spcBef>
              <a:buNone/>
              <a:defRPr b="0" sz="1700">
                <a:solidFill>
                  <a:srgbClr val="0052DE"/>
                </a:solidFill>
                <a:latin typeface="Arial"/>
                <a:ea typeface="Arial"/>
                <a:cs typeface="Arial"/>
                <a:sym typeface="Arial"/>
              </a:defRPr>
            </a:lvl7pPr>
            <a:lvl8pPr indent="0" lvl="7" marL="0" rtl="0" algn="r">
              <a:spcBef>
                <a:spcPts val="0"/>
              </a:spcBef>
              <a:buNone/>
              <a:defRPr b="0" sz="1700">
                <a:solidFill>
                  <a:srgbClr val="0052DE"/>
                </a:solidFill>
                <a:latin typeface="Arial"/>
                <a:ea typeface="Arial"/>
                <a:cs typeface="Arial"/>
                <a:sym typeface="Arial"/>
              </a:defRPr>
            </a:lvl8pPr>
            <a:lvl9pPr indent="0" lvl="8" marL="0" rt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21" name="Google Shape;221;p30"/>
          <p:cNvPicPr preferRelativeResize="0"/>
          <p:nvPr/>
        </p:nvPicPr>
        <p:blipFill rotWithShape="1">
          <a:blip r:embed="rId5">
            <a:alphaModFix/>
          </a:blip>
          <a:srcRect b="0" l="0" r="0" t="0"/>
          <a:stretch/>
        </p:blipFill>
        <p:spPr>
          <a:xfrm>
            <a:off x="0" y="5881462"/>
            <a:ext cx="12190414" cy="330276"/>
          </a:xfrm>
          <a:prstGeom prst="rect">
            <a:avLst/>
          </a:prstGeom>
          <a:noFill/>
          <a:ln>
            <a:noFill/>
          </a:ln>
          <a:effectLst>
            <a:outerShdw blurRad="63500" rotWithShape="0" algn="t" dir="5400000" dist="38100">
              <a:srgbClr val="000000">
                <a:alpha val="58819"/>
              </a:srgbClr>
            </a:outerShdw>
          </a:effectLst>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22" name="Shape 222"/>
        <p:cNvGrpSpPr/>
        <p:nvPr/>
      </p:nvGrpSpPr>
      <p:grpSpPr>
        <a:xfrm>
          <a:off x="0" y="0"/>
          <a:ext cx="0" cy="0"/>
          <a:chOff x="0" y="0"/>
          <a:chExt cx="0" cy="0"/>
        </a:xfrm>
      </p:grpSpPr>
      <p:sp>
        <p:nvSpPr>
          <p:cNvPr id="223" name="Google Shape;223;p31"/>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4" name="Google Shape;224;p31"/>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25" name="Google Shape;225;p31"/>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6" name="Google Shape;226;p31"/>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7" name="Google Shape;227;p31"/>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8" name="Shape 228"/>
        <p:cNvGrpSpPr/>
        <p:nvPr/>
      </p:nvGrpSpPr>
      <p:grpSpPr>
        <a:xfrm>
          <a:off x="0" y="0"/>
          <a:ext cx="0" cy="0"/>
          <a:chOff x="0" y="0"/>
          <a:chExt cx="0" cy="0"/>
        </a:xfrm>
      </p:grpSpPr>
      <p:sp>
        <p:nvSpPr>
          <p:cNvPr id="229" name="Google Shape;229;p32"/>
          <p:cNvSpPr txBox="1"/>
          <p:nvPr>
            <p:ph type="title"/>
          </p:nvPr>
        </p:nvSpPr>
        <p:spPr>
          <a:xfrm>
            <a:off x="734945" y="1498340"/>
            <a:ext cx="10720500" cy="20976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b="0" sz="57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0" name="Google Shape;230;p32"/>
          <p:cNvSpPr txBox="1"/>
          <p:nvPr>
            <p:ph idx="1" type="body"/>
          </p:nvPr>
        </p:nvSpPr>
        <p:spPr>
          <a:xfrm>
            <a:off x="1117454" y="3755272"/>
            <a:ext cx="9955500" cy="15006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480"/>
              </a:spcBef>
              <a:spcAft>
                <a:spcPts val="0"/>
              </a:spcAft>
              <a:buSzPts val="2280"/>
              <a:buNone/>
              <a:defRPr sz="2400">
                <a:solidFill>
                  <a:srgbClr val="888888"/>
                </a:solidFill>
              </a:defRPr>
            </a:lvl1pPr>
            <a:lvl2pPr indent="-228600" lvl="1" marL="914400" rtl="0" algn="l">
              <a:spcBef>
                <a:spcPts val="420"/>
              </a:spcBef>
              <a:spcAft>
                <a:spcPts val="0"/>
              </a:spcAft>
              <a:buSzPts val="1995"/>
              <a:buNone/>
              <a:defRPr sz="2100">
                <a:solidFill>
                  <a:srgbClr val="888888"/>
                </a:solidFill>
              </a:defRPr>
            </a:lvl2pPr>
            <a:lvl3pPr indent="-228600" lvl="2" marL="1371600" rtl="0" algn="l">
              <a:spcBef>
                <a:spcPts val="380"/>
              </a:spcBef>
              <a:spcAft>
                <a:spcPts val="0"/>
              </a:spcAft>
              <a:buSzPts val="1805"/>
              <a:buNone/>
              <a:defRPr sz="1900">
                <a:solidFill>
                  <a:srgbClr val="888888"/>
                </a:solidFill>
              </a:defRPr>
            </a:lvl3pPr>
            <a:lvl4pPr indent="-228600" lvl="3" marL="1828800" rtl="0" algn="l">
              <a:spcBef>
                <a:spcPts val="340"/>
              </a:spcBef>
              <a:spcAft>
                <a:spcPts val="0"/>
              </a:spcAft>
              <a:buSzPts val="1615"/>
              <a:buNone/>
              <a:defRPr sz="1700">
                <a:solidFill>
                  <a:srgbClr val="888888"/>
                </a:solidFill>
              </a:defRPr>
            </a:lvl4pPr>
            <a:lvl5pPr indent="-228600" lvl="4" marL="2286000" rtl="0" algn="l">
              <a:spcBef>
                <a:spcPts val="340"/>
              </a:spcBef>
              <a:spcAft>
                <a:spcPts val="0"/>
              </a:spcAft>
              <a:buSzPts val="1615"/>
              <a:buNone/>
              <a:defRPr sz="1700">
                <a:solidFill>
                  <a:srgbClr val="888888"/>
                </a:solidFill>
              </a:defRPr>
            </a:lvl5pPr>
            <a:lvl6pPr indent="-228600" lvl="5" marL="2743200" rtl="0" algn="l">
              <a:spcBef>
                <a:spcPts val="340"/>
              </a:spcBef>
              <a:spcAft>
                <a:spcPts val="0"/>
              </a:spcAft>
              <a:buSzPts val="1615"/>
              <a:buNone/>
              <a:defRPr sz="1700">
                <a:solidFill>
                  <a:srgbClr val="888888"/>
                </a:solidFill>
              </a:defRPr>
            </a:lvl6pPr>
            <a:lvl7pPr indent="-228600" lvl="6" marL="3200400" rtl="0" algn="l">
              <a:spcBef>
                <a:spcPts val="340"/>
              </a:spcBef>
              <a:spcAft>
                <a:spcPts val="0"/>
              </a:spcAft>
              <a:buSzPts val="1615"/>
              <a:buNone/>
              <a:defRPr sz="1700">
                <a:solidFill>
                  <a:srgbClr val="888888"/>
                </a:solidFill>
              </a:defRPr>
            </a:lvl7pPr>
            <a:lvl8pPr indent="-228600" lvl="7" marL="3657600" rtl="0" algn="l">
              <a:spcBef>
                <a:spcPts val="340"/>
              </a:spcBef>
              <a:spcAft>
                <a:spcPts val="0"/>
              </a:spcAft>
              <a:buSzPts val="1615"/>
              <a:buNone/>
              <a:defRPr sz="1700">
                <a:solidFill>
                  <a:srgbClr val="888888"/>
                </a:solidFill>
              </a:defRPr>
            </a:lvl8pPr>
            <a:lvl9pPr indent="-228600" lvl="8" marL="4114800" rtl="0" algn="l">
              <a:spcBef>
                <a:spcPts val="340"/>
              </a:spcBef>
              <a:spcAft>
                <a:spcPts val="0"/>
              </a:spcAft>
              <a:buSzPts val="1615"/>
              <a:buNone/>
              <a:defRPr sz="1700">
                <a:solidFill>
                  <a:srgbClr val="888888"/>
                </a:solidFill>
              </a:defRPr>
            </a:lvl9pPr>
          </a:lstStyle>
          <a:p/>
        </p:txBody>
      </p:sp>
      <p:sp>
        <p:nvSpPr>
          <p:cNvPr id="231" name="Google Shape;231;p32"/>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5" name="Shape 25"/>
        <p:cNvGrpSpPr/>
        <p:nvPr/>
      </p:nvGrpSpPr>
      <p:grpSpPr>
        <a:xfrm>
          <a:off x="0" y="0"/>
          <a:ext cx="0" cy="0"/>
          <a:chOff x="0" y="0"/>
          <a:chExt cx="0" cy="0"/>
        </a:xfrm>
      </p:grpSpPr>
      <p:pic>
        <p:nvPicPr>
          <p:cNvPr descr="C:\Users\jnsch\Desktop\O14ThemesHandoffs\WorkingFiles\FinalHanoff\Sketchbook\Cover.jpg" id="26" name="Google Shape;26;p4"/>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7" name="Google Shape;27;p4"/>
          <p:cNvGrpSpPr/>
          <p:nvPr/>
        </p:nvGrpSpPr>
        <p:grpSpPr>
          <a:xfrm rot="-1066324">
            <a:off x="823929" y="3923924"/>
            <a:ext cx="3344546" cy="2528073"/>
            <a:chOff x="494947" y="417279"/>
            <a:chExt cx="2417578" cy="2421351"/>
          </a:xfrm>
        </p:grpSpPr>
        <p:sp>
          <p:nvSpPr>
            <p:cNvPr id="28" name="Google Shape;28;p4"/>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9" name="Google Shape;29;p4"/>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30" name="Google Shape;30;p4"/>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31" name="Google Shape;31;p4"/>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32" name="Google Shape;32;p4"/>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33" name="Google Shape;33;p4"/>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5" name="Google Shape;35;p4"/>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8" name="Google Shape;38;p4"/>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34" name="Shape 234"/>
        <p:cNvGrpSpPr/>
        <p:nvPr/>
      </p:nvGrpSpPr>
      <p:grpSpPr>
        <a:xfrm>
          <a:off x="0" y="0"/>
          <a:ext cx="0" cy="0"/>
          <a:chOff x="0" y="0"/>
          <a:chExt cx="0" cy="0"/>
        </a:xfrm>
      </p:grpSpPr>
      <p:sp>
        <p:nvSpPr>
          <p:cNvPr id="235" name="Google Shape;235;p33"/>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33"/>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7" name="Google Shape;237;p33"/>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8" name="Google Shape;238;p33"/>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39" name="Google Shape;239;p33"/>
          <p:cNvSpPr txBox="1"/>
          <p:nvPr>
            <p:ph idx="1" type="body"/>
          </p:nvPr>
        </p:nvSpPr>
        <p:spPr>
          <a:xfrm>
            <a:off x="1121518"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40" name="Google Shape;240;p33"/>
          <p:cNvSpPr txBox="1"/>
          <p:nvPr>
            <p:ph idx="2" type="body"/>
          </p:nvPr>
        </p:nvSpPr>
        <p:spPr>
          <a:xfrm>
            <a:off x="6192730" y="2039584"/>
            <a:ext cx="4876200" cy="39510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41" name="Shape 241"/>
        <p:cNvGrpSpPr/>
        <p:nvPr/>
      </p:nvGrpSpPr>
      <p:grpSpPr>
        <a:xfrm>
          <a:off x="0" y="0"/>
          <a:ext cx="0" cy="0"/>
          <a:chOff x="0" y="0"/>
          <a:chExt cx="0" cy="0"/>
        </a:xfrm>
      </p:grpSpPr>
      <p:sp>
        <p:nvSpPr>
          <p:cNvPr id="242" name="Google Shape;242;p34"/>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5700"/>
              <a:buFont typeface="Quattrocento Sans"/>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3" name="Google Shape;243;p34"/>
          <p:cNvSpPr txBox="1"/>
          <p:nvPr>
            <p:ph idx="1" type="body"/>
          </p:nvPr>
        </p:nvSpPr>
        <p:spPr>
          <a:xfrm>
            <a:off x="1121518" y="2038860"/>
            <a:ext cx="40227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4" name="Google Shape;244;p34"/>
          <p:cNvSpPr txBox="1"/>
          <p:nvPr>
            <p:ph idx="2" type="body"/>
          </p:nvPr>
        </p:nvSpPr>
        <p:spPr>
          <a:xfrm>
            <a:off x="7053870" y="2038859"/>
            <a:ext cx="4019100" cy="542400"/>
          </a:xfrm>
          <a:prstGeom prst="rect">
            <a:avLst/>
          </a:prstGeom>
          <a:noFill/>
          <a:ln>
            <a:noFill/>
          </a:ln>
        </p:spPr>
        <p:txBody>
          <a:bodyPr anchorCtr="0" anchor="b" bIns="54425" lIns="108850" spcFirstLastPara="1" rIns="108850" wrap="square" tIns="54425">
            <a:noAutofit/>
          </a:bodyPr>
          <a:lstStyle>
            <a:lvl1pPr indent="-228600" lvl="0" marL="457200" rtl="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rtl="0" algn="l">
              <a:spcBef>
                <a:spcPts val="480"/>
              </a:spcBef>
              <a:spcAft>
                <a:spcPts val="0"/>
              </a:spcAft>
              <a:buSzPts val="2280"/>
              <a:buNone/>
              <a:defRPr b="1" sz="2400"/>
            </a:lvl2pPr>
            <a:lvl3pPr indent="-228600" lvl="2" marL="1371600" rtl="0" algn="l">
              <a:spcBef>
                <a:spcPts val="420"/>
              </a:spcBef>
              <a:spcAft>
                <a:spcPts val="0"/>
              </a:spcAft>
              <a:buSzPts val="1995"/>
              <a:buNone/>
              <a:defRPr b="1" sz="2100"/>
            </a:lvl3pPr>
            <a:lvl4pPr indent="-228600" lvl="3" marL="1828800" rtl="0" algn="l">
              <a:spcBef>
                <a:spcPts val="380"/>
              </a:spcBef>
              <a:spcAft>
                <a:spcPts val="0"/>
              </a:spcAft>
              <a:buSzPts val="1805"/>
              <a:buNone/>
              <a:defRPr b="1" sz="1900"/>
            </a:lvl4pPr>
            <a:lvl5pPr indent="-228600" lvl="4" marL="2286000" rtl="0" algn="l">
              <a:spcBef>
                <a:spcPts val="380"/>
              </a:spcBef>
              <a:spcAft>
                <a:spcPts val="0"/>
              </a:spcAft>
              <a:buSzPts val="1805"/>
              <a:buNone/>
              <a:defRPr b="1" sz="1900"/>
            </a:lvl5pPr>
            <a:lvl6pPr indent="-228600" lvl="5" marL="2743200" rtl="0" algn="l">
              <a:spcBef>
                <a:spcPts val="380"/>
              </a:spcBef>
              <a:spcAft>
                <a:spcPts val="0"/>
              </a:spcAft>
              <a:buSzPts val="1805"/>
              <a:buNone/>
              <a:defRPr b="1" sz="1900"/>
            </a:lvl6pPr>
            <a:lvl7pPr indent="-228600" lvl="6" marL="3200400" rtl="0" algn="l">
              <a:spcBef>
                <a:spcPts val="380"/>
              </a:spcBef>
              <a:spcAft>
                <a:spcPts val="0"/>
              </a:spcAft>
              <a:buSzPts val="1805"/>
              <a:buNone/>
              <a:defRPr b="1" sz="1900"/>
            </a:lvl7pPr>
            <a:lvl8pPr indent="-228600" lvl="7" marL="3657600" rtl="0" algn="l">
              <a:spcBef>
                <a:spcPts val="380"/>
              </a:spcBef>
              <a:spcAft>
                <a:spcPts val="0"/>
              </a:spcAft>
              <a:buSzPts val="1805"/>
              <a:buNone/>
              <a:defRPr b="1" sz="1900"/>
            </a:lvl8pPr>
            <a:lvl9pPr indent="-228600" lvl="8" marL="4114800" rtl="0" algn="l">
              <a:spcBef>
                <a:spcPts val="380"/>
              </a:spcBef>
              <a:spcAft>
                <a:spcPts val="0"/>
              </a:spcAft>
              <a:buSzPts val="1805"/>
              <a:buNone/>
              <a:defRPr b="1" sz="1900"/>
            </a:lvl9pPr>
          </a:lstStyle>
          <a:p/>
        </p:txBody>
      </p:sp>
      <p:sp>
        <p:nvSpPr>
          <p:cNvPr id="245" name="Google Shape;245;p34"/>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6" name="Google Shape;246;p34"/>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34"/>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248" name="Google Shape;248;p34"/>
          <p:cNvSpPr/>
          <p:nvPr/>
        </p:nvSpPr>
        <p:spPr>
          <a:xfrm rot="-1328433">
            <a:off x="5243459" y="4281437"/>
            <a:ext cx="1717970" cy="722847"/>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49" name="Google Shape;249;p34"/>
          <p:cNvSpPr/>
          <p:nvPr/>
        </p:nvSpPr>
        <p:spPr>
          <a:xfrm rot="9379282">
            <a:off x="5234751" y="3317485"/>
            <a:ext cx="1716468" cy="722251"/>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250" name="Google Shape;250;p34"/>
          <p:cNvSpPr txBox="1"/>
          <p:nvPr>
            <p:ph idx="3" type="body"/>
          </p:nvPr>
        </p:nvSpPr>
        <p:spPr>
          <a:xfrm>
            <a:off x="1121518" y="2743834"/>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51" name="Google Shape;251;p34"/>
          <p:cNvSpPr txBox="1"/>
          <p:nvPr>
            <p:ph idx="4" type="body"/>
          </p:nvPr>
        </p:nvSpPr>
        <p:spPr>
          <a:xfrm>
            <a:off x="7058249" y="2743835"/>
            <a:ext cx="4022700" cy="32469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4" name="Google Shape;254;p35"/>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5" name="Google Shape;255;p35"/>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6" name="Google Shape;256;p35"/>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7" name="Shape 257"/>
        <p:cNvGrpSpPr/>
        <p:nvPr/>
      </p:nvGrpSpPr>
      <p:grpSpPr>
        <a:xfrm>
          <a:off x="0" y="0"/>
          <a:ext cx="0" cy="0"/>
          <a:chOff x="0" y="0"/>
          <a:chExt cx="0" cy="0"/>
        </a:xfrm>
      </p:grpSpPr>
      <p:sp>
        <p:nvSpPr>
          <p:cNvPr id="258" name="Google Shape;258;p36"/>
          <p:cNvSpPr txBox="1"/>
          <p:nvPr>
            <p:ph type="title"/>
          </p:nvPr>
        </p:nvSpPr>
        <p:spPr>
          <a:xfrm>
            <a:off x="734945" y="1487426"/>
            <a:ext cx="4010700" cy="1921800"/>
          </a:xfrm>
          <a:prstGeom prst="rect">
            <a:avLst/>
          </a:prstGeom>
          <a:noFill/>
          <a:ln>
            <a:noFill/>
          </a:ln>
        </p:spPr>
        <p:txBody>
          <a:bodyPr anchorCtr="0" anchor="b" bIns="54425" lIns="108850" spcFirstLastPara="1" rIns="108850" wrap="square" tIns="54425">
            <a:noAutofit/>
          </a:bodyPr>
          <a:lstStyle>
            <a:lvl1pPr lvl="0" rtl="0" algn="l">
              <a:spcBef>
                <a:spcPts val="0"/>
              </a:spcBef>
              <a:spcAft>
                <a:spcPts val="0"/>
              </a:spcAft>
              <a:buClr>
                <a:srgbClr val="262626"/>
              </a:buClr>
              <a:buSzPts val="2900"/>
              <a:buFont typeface="Quattrocento Sans"/>
              <a:buNone/>
              <a:defRPr b="0" sz="29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9" name="Google Shape;259;p36"/>
          <p:cNvSpPr txBox="1"/>
          <p:nvPr>
            <p:ph idx="1" type="body"/>
          </p:nvPr>
        </p:nvSpPr>
        <p:spPr>
          <a:xfrm>
            <a:off x="5190458" y="835621"/>
            <a:ext cx="6264900" cy="5152800"/>
          </a:xfrm>
          <a:prstGeom prst="rect">
            <a:avLst/>
          </a:prstGeom>
          <a:noFill/>
          <a:ln>
            <a:noFill/>
          </a:ln>
        </p:spPr>
        <p:txBody>
          <a:bodyPr anchorCtr="0" anchor="ctr" bIns="54425" lIns="108850" spcFirstLastPara="1" rIns="108850" wrap="square" tIns="54425">
            <a:noAutofit/>
          </a:bodyPr>
          <a:lstStyle>
            <a:lvl1pPr indent="-403542" lvl="0" marL="457200" rtl="0" algn="l">
              <a:spcBef>
                <a:spcPts val="580"/>
              </a:spcBef>
              <a:spcAft>
                <a:spcPts val="0"/>
              </a:spcAft>
              <a:buSzPts val="2755"/>
              <a:buChar char="0"/>
              <a:defRPr sz="2900"/>
            </a:lvl1pPr>
            <a:lvl2pPr indent="-385444" lvl="1" marL="914400" rtl="0" algn="l">
              <a:spcBef>
                <a:spcPts val="520"/>
              </a:spcBef>
              <a:spcAft>
                <a:spcPts val="0"/>
              </a:spcAft>
              <a:buSzPts val="2470"/>
              <a:buChar char="0"/>
              <a:defRPr sz="2600"/>
            </a:lvl2pPr>
            <a:lvl3pPr indent="-373380" lvl="2" marL="1371600" rtl="0" algn="l">
              <a:spcBef>
                <a:spcPts val="480"/>
              </a:spcBef>
              <a:spcAft>
                <a:spcPts val="0"/>
              </a:spcAft>
              <a:buSzPts val="2280"/>
              <a:buChar char="0"/>
              <a:defRPr sz="2400"/>
            </a:lvl3pPr>
            <a:lvl4pPr indent="-355282" lvl="3" marL="1828800" rtl="0" algn="l">
              <a:spcBef>
                <a:spcPts val="420"/>
              </a:spcBef>
              <a:spcAft>
                <a:spcPts val="0"/>
              </a:spcAft>
              <a:buSzPts val="1995"/>
              <a:buChar char="0"/>
              <a:defRPr sz="2100"/>
            </a:lvl4pPr>
            <a:lvl5pPr indent="-343217" lvl="4" marL="2286000" rtl="0" algn="l">
              <a:spcBef>
                <a:spcPts val="380"/>
              </a:spcBef>
              <a:spcAft>
                <a:spcPts val="0"/>
              </a:spcAft>
              <a:buSzPts val="1805"/>
              <a:buChar char="0"/>
              <a:defRPr sz="1900"/>
            </a:lvl5pPr>
            <a:lvl6pPr indent="-373379" lvl="5" marL="2743200" rtl="0" algn="l">
              <a:spcBef>
                <a:spcPts val="480"/>
              </a:spcBef>
              <a:spcAft>
                <a:spcPts val="0"/>
              </a:spcAft>
              <a:buSzPts val="2280"/>
              <a:buChar char="0"/>
              <a:defRPr sz="2400"/>
            </a:lvl6pPr>
            <a:lvl7pPr indent="-373379" lvl="6" marL="3200400" rtl="0" algn="l">
              <a:spcBef>
                <a:spcPts val="480"/>
              </a:spcBef>
              <a:spcAft>
                <a:spcPts val="0"/>
              </a:spcAft>
              <a:buSzPts val="2280"/>
              <a:buChar char="0"/>
              <a:defRPr sz="2400"/>
            </a:lvl7pPr>
            <a:lvl8pPr indent="-373379" lvl="7" marL="3657600" rtl="0" algn="l">
              <a:spcBef>
                <a:spcPts val="480"/>
              </a:spcBef>
              <a:spcAft>
                <a:spcPts val="0"/>
              </a:spcAft>
              <a:buSzPts val="2280"/>
              <a:buChar char="0"/>
              <a:defRPr sz="2400"/>
            </a:lvl8pPr>
            <a:lvl9pPr indent="-373379" lvl="8" marL="4114800" rtl="0" algn="l">
              <a:spcBef>
                <a:spcPts val="480"/>
              </a:spcBef>
              <a:spcAft>
                <a:spcPts val="0"/>
              </a:spcAft>
              <a:buSzPts val="2280"/>
              <a:buChar char="0"/>
              <a:defRPr sz="2400"/>
            </a:lvl9pPr>
          </a:lstStyle>
          <a:p/>
        </p:txBody>
      </p:sp>
      <p:sp>
        <p:nvSpPr>
          <p:cNvPr id="260" name="Google Shape;260;p36"/>
          <p:cNvSpPr txBox="1"/>
          <p:nvPr>
            <p:ph idx="2" type="body"/>
          </p:nvPr>
        </p:nvSpPr>
        <p:spPr>
          <a:xfrm>
            <a:off x="734945" y="3409210"/>
            <a:ext cx="4010700" cy="1919400"/>
          </a:xfrm>
          <a:prstGeom prst="rect">
            <a:avLst/>
          </a:prstGeom>
          <a:noFill/>
          <a:ln>
            <a:noFill/>
          </a:ln>
        </p:spPr>
        <p:txBody>
          <a:bodyPr anchorCtr="0" anchor="t" bIns="54425" lIns="108850" spcFirstLastPara="1" rIns="108850" wrap="square" tIns="54425">
            <a:noAutofit/>
          </a:bodyPr>
          <a:lstStyle>
            <a:lvl1pPr indent="-228600" lvl="0" marL="457200" rtl="0" algn="l">
              <a:spcBef>
                <a:spcPts val="340"/>
              </a:spcBef>
              <a:spcAft>
                <a:spcPts val="0"/>
              </a:spcAft>
              <a:buSzPts val="1615"/>
              <a:buNone/>
              <a:defRPr sz="17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1" name="Google Shape;261;p36"/>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2" name="Google Shape;262;p36"/>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3" name="Google Shape;263;p36"/>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64" name="Shape 264"/>
        <p:cNvGrpSpPr/>
        <p:nvPr/>
      </p:nvGrpSpPr>
      <p:grpSpPr>
        <a:xfrm>
          <a:off x="0" y="0"/>
          <a:ext cx="0" cy="0"/>
          <a:chOff x="0" y="0"/>
          <a:chExt cx="0" cy="0"/>
        </a:xfrm>
      </p:grpSpPr>
      <p:pic>
        <p:nvPicPr>
          <p:cNvPr descr="tape.png" id="265" name="Google Shape;265;p37"/>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6" name="Google Shape;266;p37"/>
          <p:cNvSpPr txBox="1"/>
          <p:nvPr>
            <p:ph type="title"/>
          </p:nvPr>
        </p:nvSpPr>
        <p:spPr>
          <a:xfrm>
            <a:off x="734945" y="4670736"/>
            <a:ext cx="10720500" cy="720000"/>
          </a:xfrm>
          <a:prstGeom prst="rect">
            <a:avLst/>
          </a:prstGeom>
          <a:noFill/>
          <a:ln>
            <a:noFill/>
          </a:ln>
        </p:spPr>
        <p:txBody>
          <a:bodyPr anchorCtr="0" anchor="b" bIns="54425" lIns="108850" spcFirstLastPara="1" rIns="108850" wrap="square" tIns="54425">
            <a:noAutofit/>
          </a:bodyPr>
          <a:lstStyle>
            <a:lvl1pPr lvl="0" rtl="0" algn="ctr">
              <a:spcBef>
                <a:spcPts val="0"/>
              </a:spcBef>
              <a:spcAft>
                <a:spcPts val="0"/>
              </a:spcAft>
              <a:buClr>
                <a:srgbClr val="262626"/>
              </a:buClr>
              <a:buSzPts val="4300"/>
              <a:buFont typeface="Quattrocento Sans"/>
              <a:buNone/>
              <a:defRPr b="0" sz="43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7" name="Google Shape;267;p37"/>
          <p:cNvSpPr/>
          <p:nvPr>
            <p:ph idx="2" type="pic"/>
          </p:nvPr>
        </p:nvSpPr>
        <p:spPr>
          <a:xfrm rot="-60002">
            <a:off x="2840392" y="594496"/>
            <a:ext cx="6497490" cy="3658458"/>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8" name="Google Shape;268;p37"/>
          <p:cNvSpPr txBox="1"/>
          <p:nvPr>
            <p:ph idx="1" type="body"/>
          </p:nvPr>
        </p:nvSpPr>
        <p:spPr>
          <a:xfrm>
            <a:off x="1625389" y="5417407"/>
            <a:ext cx="8939700" cy="603300"/>
          </a:xfrm>
          <a:prstGeom prst="rect">
            <a:avLst/>
          </a:prstGeom>
          <a:noFill/>
          <a:ln>
            <a:noFill/>
          </a:ln>
        </p:spPr>
        <p:txBody>
          <a:bodyPr anchorCtr="0" anchor="t" bIns="54425" lIns="108850" spcFirstLastPara="1" rIns="108850" wrap="square" tIns="54425">
            <a:noAutofit/>
          </a:bodyPr>
          <a:lstStyle>
            <a:lvl1pPr indent="-228600" lvl="0" marL="457200" rtl="0" algn="ctr">
              <a:spcBef>
                <a:spcPts val="380"/>
              </a:spcBef>
              <a:spcAft>
                <a:spcPts val="0"/>
              </a:spcAft>
              <a:buSzPts val="1805"/>
              <a:buNone/>
              <a:defRPr sz="1900"/>
            </a:lvl1pPr>
            <a:lvl2pPr indent="-228600" lvl="1" marL="914400" rtl="0" algn="l">
              <a:spcBef>
                <a:spcPts val="280"/>
              </a:spcBef>
              <a:spcAft>
                <a:spcPts val="0"/>
              </a:spcAft>
              <a:buSzPts val="1330"/>
              <a:buNone/>
              <a:defRPr sz="1400"/>
            </a:lvl2pPr>
            <a:lvl3pPr indent="-228600" lvl="2" marL="1371600" rtl="0" algn="l">
              <a:spcBef>
                <a:spcPts val="240"/>
              </a:spcBef>
              <a:spcAft>
                <a:spcPts val="0"/>
              </a:spcAft>
              <a:buSzPts val="1140"/>
              <a:buNone/>
              <a:defRPr sz="1200"/>
            </a:lvl3pPr>
            <a:lvl4pPr indent="-228600" lvl="3" marL="1828800" rtl="0" algn="l">
              <a:spcBef>
                <a:spcPts val="220"/>
              </a:spcBef>
              <a:spcAft>
                <a:spcPts val="0"/>
              </a:spcAft>
              <a:buSzPts val="1045"/>
              <a:buNone/>
              <a:defRPr sz="1100"/>
            </a:lvl4pPr>
            <a:lvl5pPr indent="-228600" lvl="4" marL="2286000" rtl="0" algn="l">
              <a:spcBef>
                <a:spcPts val="220"/>
              </a:spcBef>
              <a:spcAft>
                <a:spcPts val="0"/>
              </a:spcAft>
              <a:buSzPts val="1045"/>
              <a:buNone/>
              <a:defRPr sz="1100"/>
            </a:lvl5pPr>
            <a:lvl6pPr indent="-228600" lvl="5" marL="2743200" rtl="0" algn="l">
              <a:spcBef>
                <a:spcPts val="220"/>
              </a:spcBef>
              <a:spcAft>
                <a:spcPts val="0"/>
              </a:spcAft>
              <a:buSzPts val="1045"/>
              <a:buNone/>
              <a:defRPr sz="1100"/>
            </a:lvl6pPr>
            <a:lvl7pPr indent="-228600" lvl="6" marL="3200400" rtl="0" algn="l">
              <a:spcBef>
                <a:spcPts val="220"/>
              </a:spcBef>
              <a:spcAft>
                <a:spcPts val="0"/>
              </a:spcAft>
              <a:buSzPts val="1045"/>
              <a:buNone/>
              <a:defRPr sz="1100"/>
            </a:lvl7pPr>
            <a:lvl8pPr indent="-228600" lvl="7" marL="3657600" rtl="0" algn="l">
              <a:spcBef>
                <a:spcPts val="220"/>
              </a:spcBef>
              <a:spcAft>
                <a:spcPts val="0"/>
              </a:spcAft>
              <a:buSzPts val="1045"/>
              <a:buNone/>
              <a:defRPr sz="1100"/>
            </a:lvl8pPr>
            <a:lvl9pPr indent="-228600" lvl="8" marL="4114800" rtl="0" algn="l">
              <a:spcBef>
                <a:spcPts val="220"/>
              </a:spcBef>
              <a:spcAft>
                <a:spcPts val="0"/>
              </a:spcAft>
              <a:buSzPts val="1045"/>
              <a:buNone/>
              <a:defRPr sz="1100"/>
            </a:lvl9pPr>
          </a:lstStyle>
          <a:p/>
        </p:txBody>
      </p:sp>
      <p:sp>
        <p:nvSpPr>
          <p:cNvPr id="269" name="Google Shape;269;p37"/>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0" name="Google Shape;270;p37"/>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1" name="Google Shape;271;p37"/>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72" name="Shape 272"/>
        <p:cNvGrpSpPr/>
        <p:nvPr/>
      </p:nvGrpSpPr>
      <p:grpSpPr>
        <a:xfrm>
          <a:off x="0" y="0"/>
          <a:ext cx="0" cy="0"/>
          <a:chOff x="0" y="0"/>
          <a:chExt cx="0" cy="0"/>
        </a:xfrm>
      </p:grpSpPr>
      <p:sp>
        <p:nvSpPr>
          <p:cNvPr id="273" name="Google Shape;273;p3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4" name="Google Shape;274;p38"/>
          <p:cNvSpPr txBox="1"/>
          <p:nvPr>
            <p:ph idx="1" type="body"/>
          </p:nvPr>
        </p:nvSpPr>
        <p:spPr>
          <a:xfrm rot="5400000">
            <a:off x="4119109" y="-962790"/>
            <a:ext cx="3952200" cy="9955500"/>
          </a:xfrm>
          <a:prstGeom prst="rect">
            <a:avLst/>
          </a:prstGeom>
          <a:noFill/>
          <a:ln>
            <a:noFill/>
          </a:ln>
        </p:spPr>
        <p:txBody>
          <a:bodyPr anchorCtr="0" anchor="ctr"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75" name="Google Shape;275;p3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6" name="Google Shape;276;p3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7" name="Google Shape;277;p3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8" name="Shape 278"/>
        <p:cNvGrpSpPr/>
        <p:nvPr/>
      </p:nvGrpSpPr>
      <p:grpSpPr>
        <a:xfrm>
          <a:off x="0" y="0"/>
          <a:ext cx="0" cy="0"/>
          <a:chOff x="0" y="0"/>
          <a:chExt cx="0" cy="0"/>
        </a:xfrm>
      </p:grpSpPr>
      <p:sp>
        <p:nvSpPr>
          <p:cNvPr id="279" name="Google Shape;279;p39"/>
          <p:cNvSpPr txBox="1"/>
          <p:nvPr>
            <p:ph type="title"/>
          </p:nvPr>
        </p:nvSpPr>
        <p:spPr>
          <a:xfrm rot="5400000">
            <a:off x="7411319" y="1977056"/>
            <a:ext cx="5470800" cy="26175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Clr>
                <a:srgbClr val="262626"/>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0" name="Google Shape;280;p39"/>
          <p:cNvSpPr txBox="1"/>
          <p:nvPr>
            <p:ph idx="1" type="body"/>
          </p:nvPr>
        </p:nvSpPr>
        <p:spPr>
          <a:xfrm rot="5400000">
            <a:off x="2081539" y="-508307"/>
            <a:ext cx="5182800" cy="7876200"/>
          </a:xfrm>
          <a:prstGeom prst="rect">
            <a:avLst/>
          </a:prstGeom>
          <a:noFill/>
          <a:ln>
            <a:noFill/>
          </a:ln>
        </p:spPr>
        <p:txBody>
          <a:bodyPr anchorCtr="0" anchor="t" bIns="54425" lIns="108850" spcFirstLastPara="1" rIns="108850" wrap="square" tIns="54425">
            <a:noAutofit/>
          </a:bodyPr>
          <a:lstStyle>
            <a:lvl1pPr indent="-337185" lvl="0" marL="457200" rtl="0" algn="l">
              <a:spcBef>
                <a:spcPts val="360"/>
              </a:spcBef>
              <a:spcAft>
                <a:spcPts val="0"/>
              </a:spcAft>
              <a:buSzPts val="1710"/>
              <a:buChar char="0"/>
              <a:defRPr/>
            </a:lvl1pPr>
            <a:lvl2pPr indent="-337185" lvl="1" marL="914400" rtl="0" algn="l">
              <a:spcBef>
                <a:spcPts val="360"/>
              </a:spcBef>
              <a:spcAft>
                <a:spcPts val="0"/>
              </a:spcAft>
              <a:buSzPts val="1710"/>
              <a:buChar char="0"/>
              <a:defRPr/>
            </a:lvl2pPr>
            <a:lvl3pPr indent="-337185" lvl="2" marL="1371600" rtl="0" algn="l">
              <a:spcBef>
                <a:spcPts val="360"/>
              </a:spcBef>
              <a:spcAft>
                <a:spcPts val="0"/>
              </a:spcAft>
              <a:buSzPts val="1710"/>
              <a:buChar char="0"/>
              <a:defRPr/>
            </a:lvl3pPr>
            <a:lvl4pPr indent="-337185" lvl="3" marL="1828800" rtl="0" algn="l">
              <a:spcBef>
                <a:spcPts val="360"/>
              </a:spcBef>
              <a:spcAft>
                <a:spcPts val="0"/>
              </a:spcAft>
              <a:buSzPts val="1710"/>
              <a:buChar char="0"/>
              <a:defRPr/>
            </a:lvl4pPr>
            <a:lvl5pPr indent="-337185" lvl="4" marL="2286000" rtl="0" algn="l">
              <a:spcBef>
                <a:spcPts val="360"/>
              </a:spcBef>
              <a:spcAft>
                <a:spcPts val="0"/>
              </a:spcAft>
              <a:buSzPts val="1710"/>
              <a:buChar char="0"/>
              <a:defRPr/>
            </a:lvl5pPr>
            <a:lvl6pPr indent="-337185" lvl="5" marL="2743200" rtl="0" algn="l">
              <a:spcBef>
                <a:spcPts val="360"/>
              </a:spcBef>
              <a:spcAft>
                <a:spcPts val="0"/>
              </a:spcAft>
              <a:buSzPts val="1710"/>
              <a:buChar char="0"/>
              <a:defRPr/>
            </a:lvl6pPr>
            <a:lvl7pPr indent="-337185" lvl="6" marL="3200400" rtl="0" algn="l">
              <a:spcBef>
                <a:spcPts val="360"/>
              </a:spcBef>
              <a:spcAft>
                <a:spcPts val="0"/>
              </a:spcAft>
              <a:buSzPts val="1710"/>
              <a:buChar char="0"/>
              <a:defRPr/>
            </a:lvl7pPr>
            <a:lvl8pPr indent="-337184" lvl="7" marL="3657600" rtl="0" algn="l">
              <a:spcBef>
                <a:spcPts val="360"/>
              </a:spcBef>
              <a:spcAft>
                <a:spcPts val="0"/>
              </a:spcAft>
              <a:buSzPts val="1710"/>
              <a:buChar char="0"/>
              <a:defRPr/>
            </a:lvl8pPr>
            <a:lvl9pPr indent="-337184" lvl="8" marL="4114800" rtl="0" algn="l">
              <a:spcBef>
                <a:spcPts val="360"/>
              </a:spcBef>
              <a:spcAft>
                <a:spcPts val="0"/>
              </a:spcAft>
              <a:buSzPts val="1710"/>
              <a:buChar char="0"/>
              <a:defRPr/>
            </a:lvl9pPr>
          </a:lstStyle>
          <a:p/>
        </p:txBody>
      </p:sp>
      <p:sp>
        <p:nvSpPr>
          <p:cNvPr id="281" name="Google Shape;281;p39"/>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2" name="Google Shape;282;p39"/>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3" name="Google Shape;283;p39"/>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9" name="Shape 39"/>
        <p:cNvGrpSpPr/>
        <p:nvPr/>
      </p:nvGrpSpPr>
      <p:grpSpPr>
        <a:xfrm>
          <a:off x="0" y="0"/>
          <a:ext cx="0" cy="0"/>
          <a:chOff x="0" y="0"/>
          <a:chExt cx="0" cy="0"/>
        </a:xfrm>
      </p:grpSpPr>
      <p:sp>
        <p:nvSpPr>
          <p:cNvPr id="40" name="Google Shape;40;p5"/>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42" name="Google Shape;42;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51" name="Shape 51"/>
        <p:cNvGrpSpPr/>
        <p:nvPr/>
      </p:nvGrpSpPr>
      <p:grpSpPr>
        <a:xfrm>
          <a:off x="0" y="0"/>
          <a:ext cx="0" cy="0"/>
          <a:chOff x="0" y="0"/>
          <a:chExt cx="0" cy="0"/>
        </a:xfrm>
      </p:grpSpPr>
      <p:sp>
        <p:nvSpPr>
          <p:cNvPr id="52" name="Google Shape;52;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6" name="Google Shape;56;p7"/>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7" name="Google Shape;57;p7"/>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8" name="Shape 58"/>
        <p:cNvGrpSpPr/>
        <p:nvPr/>
      </p:nvGrpSpPr>
      <p:grpSpPr>
        <a:xfrm>
          <a:off x="0" y="0"/>
          <a:ext cx="0" cy="0"/>
          <a:chOff x="0" y="0"/>
          <a:chExt cx="0" cy="0"/>
        </a:xfrm>
      </p:grpSpPr>
      <p:sp>
        <p:nvSpPr>
          <p:cNvPr id="59" name="Google Shape;59;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1" name="Google Shape;61;p8"/>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62" name="Google Shape;62;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5" name="Google Shape;65;p8"/>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6" name="Google Shape;66;p8"/>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7" name="Google Shape;67;p8"/>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8" name="Google Shape;68;p8"/>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74" name="Shape 74"/>
        <p:cNvGrpSpPr/>
        <p:nvPr/>
      </p:nvGrpSpPr>
      <p:grpSpPr>
        <a:xfrm>
          <a:off x="0" y="0"/>
          <a:ext cx="0" cy="0"/>
          <a:chOff x="0" y="0"/>
          <a:chExt cx="0" cy="0"/>
        </a:xfrm>
      </p:grpSpPr>
      <p:sp>
        <p:nvSpPr>
          <p:cNvPr id="75" name="Google Shape;75;p10"/>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7" name="Google Shape;77;p10"/>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8" name="Google Shape;78;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pn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theme" Target="../theme/theme3.xml"/><Relationship Id="rId14" Type="http://schemas.openxmlformats.org/officeDocument/2006/relationships/slideLayout" Target="../slideLayouts/slideLayout2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3" Type="http://schemas.openxmlformats.org/officeDocument/2006/relationships/theme" Target="../theme/theme1.xml"/><Relationship Id="rId12" Type="http://schemas.openxmlformats.org/officeDocument/2006/relationships/slideLayout" Target="../slideLayouts/slideLayout36.xml"/><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01" name="Shape 101"/>
        <p:cNvGrpSpPr/>
        <p:nvPr/>
      </p:nvGrpSpPr>
      <p:grpSpPr>
        <a:xfrm>
          <a:off x="0" y="0"/>
          <a:ext cx="0" cy="0"/>
          <a:chOff x="0" y="0"/>
          <a:chExt cx="0" cy="0"/>
        </a:xfrm>
      </p:grpSpPr>
      <p:pic>
        <p:nvPicPr>
          <p:cNvPr descr="Interior-Overlay.png" id="102" name="Google Shape;102;p14"/>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03" name="Google Shape;103;p1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04" name="Google Shape;104;p1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5" name="Google Shape;105;p1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6" name="Google Shape;106;p1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7" name="Google Shape;107;p1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7" name="Shape 197"/>
        <p:cNvGrpSpPr/>
        <p:nvPr/>
      </p:nvGrpSpPr>
      <p:grpSpPr>
        <a:xfrm>
          <a:off x="0" y="0"/>
          <a:ext cx="0" cy="0"/>
          <a:chOff x="0" y="0"/>
          <a:chExt cx="0" cy="0"/>
        </a:xfrm>
      </p:grpSpPr>
      <p:pic>
        <p:nvPicPr>
          <p:cNvPr descr="Interior-Overlay.png" id="198" name="Google Shape;198;p28"/>
          <p:cNvPicPr preferRelativeResize="0"/>
          <p:nvPr/>
        </p:nvPicPr>
        <p:blipFill rotWithShape="1">
          <a:blip r:embed="rId1">
            <a:alphaModFix/>
          </a:blip>
          <a:srcRect b="0" l="0" r="0" t="0"/>
          <a:stretch/>
        </p:blipFill>
        <p:spPr>
          <a:xfrm>
            <a:off x="0" y="0"/>
            <a:ext cx="12190414" cy="6859588"/>
          </a:xfrm>
          <a:prstGeom prst="rect">
            <a:avLst/>
          </a:prstGeom>
          <a:noFill/>
          <a:ln>
            <a:noFill/>
          </a:ln>
        </p:spPr>
      </p:pic>
      <p:sp>
        <p:nvSpPr>
          <p:cNvPr id="199" name="Google Shape;199;p28"/>
          <p:cNvSpPr txBox="1"/>
          <p:nvPr>
            <p:ph type="title"/>
          </p:nvPr>
        </p:nvSpPr>
        <p:spPr>
          <a:xfrm>
            <a:off x="734945" y="436664"/>
            <a:ext cx="10720500" cy="14430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00" name="Google Shape;200;p28"/>
          <p:cNvSpPr txBox="1"/>
          <p:nvPr>
            <p:ph idx="1" type="body"/>
          </p:nvPr>
        </p:nvSpPr>
        <p:spPr>
          <a:xfrm>
            <a:off x="1117455" y="2038860"/>
            <a:ext cx="9955500" cy="3952200"/>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201" name="Google Shape;201;p28"/>
          <p:cNvSpPr txBox="1"/>
          <p:nvPr>
            <p:ph idx="10" type="dt"/>
          </p:nvPr>
        </p:nvSpPr>
        <p:spPr>
          <a:xfrm>
            <a:off x="734944" y="6150299"/>
            <a:ext cx="2844300" cy="36510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2" name="Google Shape;202;p28"/>
          <p:cNvSpPr txBox="1"/>
          <p:nvPr>
            <p:ph idx="11" type="ftr"/>
          </p:nvPr>
        </p:nvSpPr>
        <p:spPr>
          <a:xfrm>
            <a:off x="4165058" y="6150299"/>
            <a:ext cx="3860400" cy="36510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203" name="Google Shape;203;p28"/>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32.jpg"/><Relationship Id="rId10" Type="http://schemas.openxmlformats.org/officeDocument/2006/relationships/image" Target="../media/image25.png"/><Relationship Id="rId13" Type="http://schemas.openxmlformats.org/officeDocument/2006/relationships/image" Target="../media/image27.png"/><Relationship Id="rId12"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7.jpg"/><Relationship Id="rId9" Type="http://schemas.openxmlformats.org/officeDocument/2006/relationships/image" Target="../media/image18.jpg"/><Relationship Id="rId14" Type="http://schemas.openxmlformats.org/officeDocument/2006/relationships/image" Target="../media/image36.jpg"/><Relationship Id="rId5" Type="http://schemas.openxmlformats.org/officeDocument/2006/relationships/image" Target="../media/image11.jpg"/><Relationship Id="rId6" Type="http://schemas.openxmlformats.org/officeDocument/2006/relationships/image" Target="../media/image14.png"/><Relationship Id="rId7" Type="http://schemas.openxmlformats.org/officeDocument/2006/relationships/image" Target="../media/image20.jpg"/><Relationship Id="rId8" Type="http://schemas.openxmlformats.org/officeDocument/2006/relationships/image" Target="../media/image15.png"/></Relationships>
</file>

<file path=ppt/slides/_rels/slide10.xml.rels><?xml version="1.0" encoding="UTF-8" standalone="yes"?><Relationships xmlns="http://schemas.openxmlformats.org/package/2006/relationships"><Relationship Id="rId11" Type="http://schemas.openxmlformats.org/officeDocument/2006/relationships/image" Target="../media/image54.png"/><Relationship Id="rId10" Type="http://schemas.openxmlformats.org/officeDocument/2006/relationships/image" Target="../media/image53.png"/><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8.png"/><Relationship Id="rId4" Type="http://schemas.openxmlformats.org/officeDocument/2006/relationships/image" Target="../media/image39.png"/><Relationship Id="rId9" Type="http://schemas.openxmlformats.org/officeDocument/2006/relationships/image" Target="../media/image48.png"/><Relationship Id="rId5" Type="http://schemas.openxmlformats.org/officeDocument/2006/relationships/image" Target="../media/image34.png"/><Relationship Id="rId6" Type="http://schemas.openxmlformats.org/officeDocument/2006/relationships/image" Target="../media/image38.png"/><Relationship Id="rId7" Type="http://schemas.openxmlformats.org/officeDocument/2006/relationships/image" Target="../media/image41.png"/><Relationship Id="rId8" Type="http://schemas.openxmlformats.org/officeDocument/2006/relationships/image" Target="../media/image4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34.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4.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5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6.xml"/><Relationship Id="rId3" Type="http://schemas.openxmlformats.org/officeDocument/2006/relationships/image" Target="../media/image61.png"/><Relationship Id="rId4" Type="http://schemas.openxmlformats.org/officeDocument/2006/relationships/image" Target="../media/image6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56.png"/><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8.xml"/><Relationship Id="rId3" Type="http://schemas.openxmlformats.org/officeDocument/2006/relationships/image" Target="../media/image6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9.xml"/><Relationship Id="rId3"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 Id="rId3" Type="http://schemas.openxmlformats.org/officeDocument/2006/relationships/image" Target="../media/image6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24.png"/><Relationship Id="rId5"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2.png"/><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11" Type="http://schemas.openxmlformats.org/officeDocument/2006/relationships/image" Target="../media/image38.png"/><Relationship Id="rId10" Type="http://schemas.openxmlformats.org/officeDocument/2006/relationships/image" Target="../media/image34.png"/><Relationship Id="rId12" Type="http://schemas.openxmlformats.org/officeDocument/2006/relationships/image" Target="../media/image47.png"/><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39.png"/><Relationship Id="rId5" Type="http://schemas.openxmlformats.org/officeDocument/2006/relationships/image" Target="../media/image23.png"/><Relationship Id="rId6" Type="http://schemas.openxmlformats.org/officeDocument/2006/relationships/image" Target="../media/image33.jpg"/><Relationship Id="rId7" Type="http://schemas.openxmlformats.org/officeDocument/2006/relationships/image" Target="../media/image30.png"/><Relationship Id="rId8"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6.png"/><Relationship Id="rId4" Type="http://schemas.openxmlformats.org/officeDocument/2006/relationships/image" Target="../media/image21.png"/><Relationship Id="rId5" Type="http://schemas.openxmlformats.org/officeDocument/2006/relationships/image" Target="../media/image23.png"/><Relationship Id="rId6" Type="http://schemas.openxmlformats.org/officeDocument/2006/relationships/image" Target="../media/image40.png"/><Relationship Id="rId7" Type="http://schemas.openxmlformats.org/officeDocument/2006/relationships/image" Target="../media/image45.png"/><Relationship Id="rId8"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7.jpg"/><Relationship Id="rId4" Type="http://schemas.openxmlformats.org/officeDocument/2006/relationships/image" Target="../media/image49.png"/><Relationship Id="rId5" Type="http://schemas.openxmlformats.org/officeDocument/2006/relationships/image" Target="../media/image44.png"/><Relationship Id="rId6"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descr="Imagen relacionada" id="289" name="Google Shape;289;p40"/>
          <p:cNvPicPr preferRelativeResize="0"/>
          <p:nvPr/>
        </p:nvPicPr>
        <p:blipFill rotWithShape="1">
          <a:blip r:embed="rId3">
            <a:alphaModFix/>
          </a:blip>
          <a:srcRect b="0" l="6309" r="0" t="0"/>
          <a:stretch/>
        </p:blipFill>
        <p:spPr>
          <a:xfrm>
            <a:off x="7675392" y="3572671"/>
            <a:ext cx="4515021" cy="3286148"/>
          </a:xfrm>
          <a:prstGeom prst="rect">
            <a:avLst/>
          </a:prstGeom>
          <a:noFill/>
          <a:ln>
            <a:noFill/>
          </a:ln>
        </p:spPr>
      </p:pic>
      <p:pic>
        <p:nvPicPr>
          <p:cNvPr descr="Resultado de imagen de jameos del agua tienda" id="290" name="Google Shape;290;p40"/>
          <p:cNvPicPr preferRelativeResize="0"/>
          <p:nvPr/>
        </p:nvPicPr>
        <p:blipFill rotWithShape="1">
          <a:blip r:embed="rId4">
            <a:alphaModFix/>
          </a:blip>
          <a:srcRect b="0" l="0" r="0" t="0"/>
          <a:stretch/>
        </p:blipFill>
        <p:spPr>
          <a:xfrm>
            <a:off x="1" y="1"/>
            <a:ext cx="4166380" cy="3572669"/>
          </a:xfrm>
          <a:prstGeom prst="rect">
            <a:avLst/>
          </a:prstGeom>
          <a:noFill/>
          <a:ln>
            <a:noFill/>
          </a:ln>
        </p:spPr>
      </p:pic>
      <p:pic>
        <p:nvPicPr>
          <p:cNvPr descr="Resultado de imagen de casa amarilla lanzarote tienda" id="291" name="Google Shape;291;p40"/>
          <p:cNvPicPr preferRelativeResize="0"/>
          <p:nvPr/>
        </p:nvPicPr>
        <p:blipFill rotWithShape="1">
          <a:blip r:embed="rId5">
            <a:alphaModFix/>
          </a:blip>
          <a:srcRect b="0" l="0" r="0" t="0"/>
          <a:stretch/>
        </p:blipFill>
        <p:spPr>
          <a:xfrm>
            <a:off x="4166380" y="0"/>
            <a:ext cx="4166380" cy="3572670"/>
          </a:xfrm>
          <a:prstGeom prst="rect">
            <a:avLst/>
          </a:prstGeom>
          <a:noFill/>
          <a:ln>
            <a:noFill/>
          </a:ln>
        </p:spPr>
      </p:pic>
      <p:pic>
        <p:nvPicPr>
          <p:cNvPr id="292" name="Google Shape;292;p40"/>
          <p:cNvPicPr preferRelativeResize="0"/>
          <p:nvPr/>
        </p:nvPicPr>
        <p:blipFill rotWithShape="1">
          <a:blip r:embed="rId6">
            <a:alphaModFix/>
          </a:blip>
          <a:srcRect b="0" l="0" r="0" t="0"/>
          <a:stretch/>
        </p:blipFill>
        <p:spPr>
          <a:xfrm>
            <a:off x="6380958" y="643712"/>
            <a:ext cx="1000132" cy="928694"/>
          </a:xfrm>
          <a:prstGeom prst="rect">
            <a:avLst/>
          </a:prstGeom>
          <a:noFill/>
          <a:ln>
            <a:noFill/>
          </a:ln>
        </p:spPr>
      </p:pic>
      <p:pic>
        <p:nvPicPr>
          <p:cNvPr descr="http://www.cactlanzarote.com/wp-content/uploads/2016/01/Jardín-tienda-04-1024x683.jpg" id="293" name="Google Shape;293;p40"/>
          <p:cNvPicPr preferRelativeResize="0"/>
          <p:nvPr/>
        </p:nvPicPr>
        <p:blipFill rotWithShape="1">
          <a:blip r:embed="rId7">
            <a:alphaModFix/>
          </a:blip>
          <a:srcRect b="5563" l="15381" r="13573" t="0"/>
          <a:stretch/>
        </p:blipFill>
        <p:spPr>
          <a:xfrm>
            <a:off x="8000491" y="0"/>
            <a:ext cx="4189922" cy="3572670"/>
          </a:xfrm>
          <a:prstGeom prst="rect">
            <a:avLst/>
          </a:prstGeom>
          <a:noFill/>
          <a:ln>
            <a:noFill/>
          </a:ln>
        </p:spPr>
      </p:pic>
      <p:pic>
        <p:nvPicPr>
          <p:cNvPr descr="Imagen relacionada" id="294" name="Google Shape;294;p40"/>
          <p:cNvPicPr preferRelativeResize="0"/>
          <p:nvPr/>
        </p:nvPicPr>
        <p:blipFill rotWithShape="1">
          <a:blip r:embed="rId8">
            <a:alphaModFix/>
          </a:blip>
          <a:srcRect b="0" l="0" r="0" t="0"/>
          <a:stretch/>
        </p:blipFill>
        <p:spPr>
          <a:xfrm>
            <a:off x="9595668" y="2643976"/>
            <a:ext cx="928694" cy="830642"/>
          </a:xfrm>
          <a:prstGeom prst="rect">
            <a:avLst/>
          </a:prstGeom>
          <a:noFill/>
          <a:ln>
            <a:noFill/>
          </a:ln>
        </p:spPr>
      </p:pic>
      <p:pic>
        <p:nvPicPr>
          <p:cNvPr descr="Resultado de imagen de castillo de san jose tienda" id="295" name="Google Shape;295;p40"/>
          <p:cNvPicPr preferRelativeResize="0"/>
          <p:nvPr/>
        </p:nvPicPr>
        <p:blipFill rotWithShape="1">
          <a:blip r:embed="rId9">
            <a:alphaModFix/>
          </a:blip>
          <a:srcRect b="0" l="0" r="0" t="0"/>
          <a:stretch/>
        </p:blipFill>
        <p:spPr>
          <a:xfrm>
            <a:off x="0" y="3572670"/>
            <a:ext cx="4166380" cy="3286918"/>
          </a:xfrm>
          <a:prstGeom prst="rect">
            <a:avLst/>
          </a:prstGeom>
          <a:noFill/>
          <a:ln>
            <a:noFill/>
          </a:ln>
        </p:spPr>
      </p:pic>
      <p:pic>
        <p:nvPicPr>
          <p:cNvPr id="296" name="Google Shape;296;p40"/>
          <p:cNvPicPr preferRelativeResize="0"/>
          <p:nvPr/>
        </p:nvPicPr>
        <p:blipFill rotWithShape="1">
          <a:blip r:embed="rId10">
            <a:alphaModFix/>
          </a:blip>
          <a:srcRect b="0" l="0" r="0" t="0"/>
          <a:stretch/>
        </p:blipFill>
        <p:spPr>
          <a:xfrm>
            <a:off x="2594744" y="5930124"/>
            <a:ext cx="1000124" cy="714380"/>
          </a:xfrm>
          <a:prstGeom prst="rect">
            <a:avLst/>
          </a:prstGeom>
          <a:noFill/>
          <a:ln>
            <a:noFill/>
          </a:ln>
        </p:spPr>
      </p:pic>
      <p:pic>
        <p:nvPicPr>
          <p:cNvPr descr="Resultado de imagen de tienda mirador del rio" id="297" name="Google Shape;297;p40"/>
          <p:cNvPicPr preferRelativeResize="0"/>
          <p:nvPr/>
        </p:nvPicPr>
        <p:blipFill rotWithShape="1">
          <a:blip r:embed="rId11">
            <a:alphaModFix/>
          </a:blip>
          <a:srcRect b="0" l="0" r="0" t="0"/>
          <a:stretch/>
        </p:blipFill>
        <p:spPr>
          <a:xfrm>
            <a:off x="4166380" y="3572670"/>
            <a:ext cx="3857652" cy="3286918"/>
          </a:xfrm>
          <a:prstGeom prst="rect">
            <a:avLst/>
          </a:prstGeom>
          <a:noFill/>
          <a:ln>
            <a:noFill/>
          </a:ln>
        </p:spPr>
      </p:pic>
      <p:pic>
        <p:nvPicPr>
          <p:cNvPr descr="Resultado de imagen de mirador del rio cact" id="298" name="Google Shape;298;p40"/>
          <p:cNvPicPr preferRelativeResize="0"/>
          <p:nvPr/>
        </p:nvPicPr>
        <p:blipFill rotWithShape="1">
          <a:blip r:embed="rId12">
            <a:alphaModFix/>
          </a:blip>
          <a:srcRect b="0" l="0" r="0" t="0"/>
          <a:stretch/>
        </p:blipFill>
        <p:spPr>
          <a:xfrm>
            <a:off x="5452264" y="5715810"/>
            <a:ext cx="1072340" cy="1072340"/>
          </a:xfrm>
          <a:prstGeom prst="rect">
            <a:avLst/>
          </a:prstGeom>
          <a:noFill/>
          <a:ln>
            <a:noFill/>
          </a:ln>
        </p:spPr>
      </p:pic>
      <p:pic>
        <p:nvPicPr>
          <p:cNvPr descr="Resultado de imagen de casa museo campesino tienda" id="299" name="Google Shape;299;p40"/>
          <p:cNvPicPr preferRelativeResize="0"/>
          <p:nvPr/>
        </p:nvPicPr>
        <p:blipFill rotWithShape="1">
          <a:blip r:embed="rId13">
            <a:alphaModFix/>
          </a:blip>
          <a:srcRect b="0" l="0" r="0" t="0"/>
          <a:stretch/>
        </p:blipFill>
        <p:spPr>
          <a:xfrm>
            <a:off x="9381354" y="5715810"/>
            <a:ext cx="1132393" cy="1078955"/>
          </a:xfrm>
          <a:prstGeom prst="rect">
            <a:avLst/>
          </a:prstGeom>
          <a:noFill/>
          <a:ln>
            <a:noFill/>
          </a:ln>
        </p:spPr>
      </p:pic>
      <p:sp>
        <p:nvSpPr>
          <p:cNvPr id="300" name="Google Shape;300;p40"/>
          <p:cNvSpPr/>
          <p:nvPr/>
        </p:nvSpPr>
        <p:spPr>
          <a:xfrm>
            <a:off x="0" y="0"/>
            <a:ext cx="12190413" cy="6859588"/>
          </a:xfrm>
          <a:prstGeom prst="rect">
            <a:avLst/>
          </a:prstGeom>
          <a:solidFill>
            <a:srgbClr val="F2F2F2">
              <a:alpha val="74901"/>
            </a:srgbClr>
          </a:solidFill>
          <a:ln cap="flat" cmpd="sng" w="19050">
            <a:solidFill>
              <a:srgbClr val="1C53B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100" u="none" cap="none" strike="noStrike">
              <a:solidFill>
                <a:schemeClr val="lt1"/>
              </a:solidFill>
              <a:latin typeface="Calibri"/>
              <a:ea typeface="Calibri"/>
              <a:cs typeface="Calibri"/>
              <a:sym typeface="Calibri"/>
            </a:endParaRPr>
          </a:p>
        </p:txBody>
      </p:sp>
      <p:sp>
        <p:nvSpPr>
          <p:cNvPr id="301" name="Google Shape;301;p4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02" name="Google Shape;302;p40"/>
          <p:cNvSpPr/>
          <p:nvPr/>
        </p:nvSpPr>
        <p:spPr>
          <a:xfrm>
            <a:off x="-262776" y="2858290"/>
            <a:ext cx="11519779" cy="1633407"/>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b="0" i="0" lang="es-ES" sz="3300" u="none" cap="small" strike="noStrike">
                <a:solidFill>
                  <a:srgbClr val="20124D"/>
                </a:solidFill>
                <a:latin typeface="Calibri"/>
                <a:ea typeface="Calibri"/>
                <a:cs typeface="Calibri"/>
                <a:sym typeface="Calibri"/>
              </a:rPr>
              <a:t>Análisis de Resultados. Modelo de Escucha Tiendas</a:t>
            </a:r>
            <a:endParaRPr>
              <a:solidFill>
                <a:srgbClr val="20124D"/>
              </a:solidFill>
            </a:endParaRPr>
          </a:p>
          <a:p>
            <a:pPr indent="0" lvl="0" marL="0" marR="0" rtl="0" algn="ctr">
              <a:spcBef>
                <a:spcPts val="0"/>
              </a:spcBef>
              <a:spcAft>
                <a:spcPts val="0"/>
              </a:spcAft>
              <a:buNone/>
            </a:pPr>
            <a:r>
              <a:rPr b="1" i="0" lang="es-ES" sz="3300" u="none" cap="small" strike="noStrike">
                <a:solidFill>
                  <a:srgbClr val="20124D"/>
                </a:solidFill>
                <a:latin typeface="Calibri"/>
                <a:ea typeface="Calibri"/>
                <a:cs typeface="Calibri"/>
                <a:sym typeface="Calibri"/>
              </a:rPr>
              <a:t>Informe Operativo. Q</a:t>
            </a:r>
            <a:r>
              <a:rPr b="1" lang="es-ES" sz="3300" cap="small">
                <a:solidFill>
                  <a:srgbClr val="20124D"/>
                </a:solidFill>
                <a:latin typeface="Calibri"/>
                <a:ea typeface="Calibri"/>
                <a:cs typeface="Calibri"/>
                <a:sym typeface="Calibri"/>
              </a:rPr>
              <a:t>3</a:t>
            </a:r>
            <a:r>
              <a:rPr b="1" i="0" lang="es-ES" sz="3300" u="none" cap="small" strike="noStrike">
                <a:solidFill>
                  <a:srgbClr val="20124D"/>
                </a:solidFill>
                <a:latin typeface="Calibri"/>
                <a:ea typeface="Calibri"/>
                <a:cs typeface="Calibri"/>
                <a:sym typeface="Calibri"/>
              </a:rPr>
              <a:t> 202</a:t>
            </a:r>
            <a:r>
              <a:rPr b="1" lang="es-ES" sz="3300" cap="small">
                <a:solidFill>
                  <a:srgbClr val="20124D"/>
                </a:solidFill>
                <a:latin typeface="Calibri"/>
                <a:ea typeface="Calibri"/>
                <a:cs typeface="Calibri"/>
                <a:sym typeface="Calibri"/>
              </a:rPr>
              <a:t>2</a:t>
            </a:r>
            <a:endParaRPr>
              <a:solidFill>
                <a:srgbClr val="20124D"/>
              </a:solidFill>
            </a:endParaRPr>
          </a:p>
          <a:p>
            <a:pPr indent="0" lvl="0" marL="0" marR="0" rtl="0" algn="l">
              <a:spcBef>
                <a:spcPts val="0"/>
              </a:spcBef>
              <a:spcAft>
                <a:spcPts val="0"/>
              </a:spcAft>
              <a:buNone/>
            </a:pPr>
            <a:r>
              <a:rPr b="1" i="0" lang="es-ES" sz="3300" u="none" cap="small" strike="noStrike">
                <a:solidFill>
                  <a:srgbClr val="C00000"/>
                </a:solidFill>
                <a:latin typeface="Calibri"/>
                <a:ea typeface="Calibri"/>
                <a:cs typeface="Calibri"/>
                <a:sym typeface="Calibri"/>
              </a:rPr>
              <a:t>		</a:t>
            </a:r>
            <a:endParaRPr b="1" i="0" sz="2100" u="none" cap="small" strike="noStrike">
              <a:solidFill>
                <a:schemeClr val="dk1"/>
              </a:solidFill>
              <a:latin typeface="Calibri"/>
              <a:ea typeface="Calibri"/>
              <a:cs typeface="Calibri"/>
              <a:sym typeface="Calibri"/>
            </a:endParaRPr>
          </a:p>
        </p:txBody>
      </p:sp>
      <p:pic>
        <p:nvPicPr>
          <p:cNvPr id="303" name="Google Shape;303;p40"/>
          <p:cNvPicPr preferRelativeResize="0"/>
          <p:nvPr/>
        </p:nvPicPr>
        <p:blipFill rotWithShape="1">
          <a:blip r:embed="rId14">
            <a:alphaModFix/>
          </a:blip>
          <a:srcRect b="0" l="0" r="0" t="0"/>
          <a:stretch/>
        </p:blipFill>
        <p:spPr>
          <a:xfrm>
            <a:off x="5023636" y="3929860"/>
            <a:ext cx="2146935" cy="6438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49"/>
          <p:cNvPicPr preferRelativeResize="0"/>
          <p:nvPr/>
        </p:nvPicPr>
        <p:blipFill rotWithShape="1">
          <a:blip r:embed="rId3">
            <a:alphaModFix/>
          </a:blip>
          <a:srcRect b="0" l="0" r="0" t="0"/>
          <a:stretch/>
        </p:blipFill>
        <p:spPr>
          <a:xfrm>
            <a:off x="437545" y="1703915"/>
            <a:ext cx="654309" cy="654309"/>
          </a:xfrm>
          <a:prstGeom prst="rect">
            <a:avLst/>
          </a:prstGeom>
          <a:noFill/>
          <a:ln>
            <a:noFill/>
          </a:ln>
        </p:spPr>
      </p:pic>
      <p:sp>
        <p:nvSpPr>
          <p:cNvPr id="485" name="Google Shape;485;p49"/>
          <p:cNvSpPr txBox="1"/>
          <p:nvPr/>
        </p:nvSpPr>
        <p:spPr>
          <a:xfrm>
            <a:off x="49178" y="2429662"/>
            <a:ext cx="13311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86" name="Google Shape;486;p49"/>
          <p:cNvGrpSpPr/>
          <p:nvPr/>
        </p:nvGrpSpPr>
        <p:grpSpPr>
          <a:xfrm>
            <a:off x="5880892" y="1500968"/>
            <a:ext cx="1425515" cy="1512738"/>
            <a:chOff x="9370185" y="5063444"/>
            <a:chExt cx="1425515" cy="1584176"/>
          </a:xfrm>
        </p:grpSpPr>
        <p:pic>
          <p:nvPicPr>
            <p:cNvPr descr="Resultado de imagen de icono dependiente" id="487" name="Google Shape;487;p49"/>
            <p:cNvPicPr preferRelativeResize="0"/>
            <p:nvPr/>
          </p:nvPicPr>
          <p:blipFill rotWithShape="1">
            <a:blip r:embed="rId4">
              <a:alphaModFix/>
            </a:blip>
            <a:srcRect b="0" l="0" r="0" t="0"/>
            <a:stretch/>
          </p:blipFill>
          <p:spPr>
            <a:xfrm>
              <a:off x="9634075" y="5063444"/>
              <a:ext cx="897736" cy="897736"/>
            </a:xfrm>
            <a:prstGeom prst="rect">
              <a:avLst/>
            </a:prstGeom>
            <a:noFill/>
            <a:ln>
              <a:noFill/>
            </a:ln>
          </p:spPr>
        </p:pic>
        <p:sp>
          <p:nvSpPr>
            <p:cNvPr id="488" name="Google Shape;488;p49"/>
            <p:cNvSpPr txBox="1"/>
            <p:nvPr/>
          </p:nvSpPr>
          <p:spPr>
            <a:xfrm>
              <a:off x="9370185" y="6062845"/>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Ubicación de</a:t>
              </a:r>
              <a:r>
                <a:rPr b="1" i="0" lang="es-ES" sz="1600" u="none" cap="none" strike="noStrike">
                  <a:solidFill>
                    <a:srgbClr val="0070C0"/>
                  </a:solidFill>
                  <a:latin typeface="Quattrocento Sans"/>
                  <a:ea typeface="Quattrocento Sans"/>
                  <a:cs typeface="Quattrocento Sans"/>
                  <a:sym typeface="Quattrocento Sans"/>
                </a:rPr>
                <a:t>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489" name="Google Shape;489;p49"/>
          <p:cNvSpPr txBox="1"/>
          <p:nvPr/>
        </p:nvSpPr>
        <p:spPr>
          <a:xfrm>
            <a:off x="330387" y="0"/>
            <a:ext cx="7132971"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0B050"/>
                </a:solidFill>
                <a:latin typeface="Quattrocento Sans"/>
                <a:ea typeface="Quattrocento Sans"/>
                <a:cs typeface="Quattrocento Sans"/>
                <a:sym typeface="Quattrocento Sans"/>
              </a:rPr>
              <a:t>Calidad percibida 🡪 INSTALACIONES</a:t>
            </a:r>
            <a:endParaRPr/>
          </a:p>
        </p:txBody>
      </p:sp>
      <p:sp>
        <p:nvSpPr>
          <p:cNvPr descr="Resultado de imagen de tamaño icono" id="490" name="Google Shape;490;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1" name="Google Shape;491;p4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492" name="Google Shape;492;p4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493" name="Google Shape;493;p49"/>
          <p:cNvSpPr txBox="1"/>
          <p:nvPr>
            <p:ph idx="12" type="sldNum"/>
          </p:nvPr>
        </p:nvSpPr>
        <p:spPr>
          <a:xfrm>
            <a:off x="8611039"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94" name="Google Shape;494;p49"/>
          <p:cNvGrpSpPr/>
          <p:nvPr/>
        </p:nvGrpSpPr>
        <p:grpSpPr>
          <a:xfrm>
            <a:off x="94414" y="4111597"/>
            <a:ext cx="1425515" cy="1961403"/>
            <a:chOff x="4090250" y="3981142"/>
            <a:chExt cx="1425515" cy="1961403"/>
          </a:xfrm>
        </p:grpSpPr>
        <p:pic>
          <p:nvPicPr>
            <p:cNvPr id="495" name="Google Shape;495;p49"/>
            <p:cNvPicPr preferRelativeResize="0"/>
            <p:nvPr/>
          </p:nvPicPr>
          <p:blipFill rotWithShape="1">
            <a:blip r:embed="rId5">
              <a:alphaModFix/>
            </a:blip>
            <a:srcRect b="0" l="0" r="0" t="0"/>
            <a:stretch/>
          </p:blipFill>
          <p:spPr>
            <a:xfrm>
              <a:off x="4367014" y="3981142"/>
              <a:ext cx="873787" cy="873787"/>
            </a:xfrm>
            <a:prstGeom prst="rect">
              <a:avLst/>
            </a:prstGeom>
            <a:noFill/>
            <a:ln>
              <a:noFill/>
            </a:ln>
          </p:spPr>
        </p:pic>
        <p:sp>
          <p:nvSpPr>
            <p:cNvPr id="496" name="Google Shape;496;p49"/>
            <p:cNvSpPr txBox="1"/>
            <p:nvPr/>
          </p:nvSpPr>
          <p:spPr>
            <a:xfrm>
              <a:off x="4090250" y="4865327"/>
              <a:ext cx="1425515" cy="1077218"/>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Diseño y distribución</a:t>
              </a:r>
              <a:r>
                <a:rPr b="1" i="0" lang="es-ES" sz="1600" u="none" cap="none" strike="noStrike">
                  <a:solidFill>
                    <a:srgbClr val="0070C0"/>
                  </a:solidFill>
                  <a:latin typeface="Quattrocento Sans"/>
                  <a:ea typeface="Quattrocento Sans"/>
                  <a:cs typeface="Quattrocento Sans"/>
                  <a:sym typeface="Quattrocento Sans"/>
                </a:rPr>
                <a:t> interior de la tienda</a:t>
              </a:r>
              <a:endParaRPr b="1" i="0" sz="1600" u="none" cap="none" strike="noStrike">
                <a:solidFill>
                  <a:srgbClr val="0070C0"/>
                </a:solidFill>
                <a:latin typeface="Quattrocento Sans"/>
                <a:ea typeface="Quattrocento Sans"/>
                <a:cs typeface="Quattrocento Sans"/>
                <a:sym typeface="Quattrocento Sans"/>
              </a:endParaRPr>
            </a:p>
          </p:txBody>
        </p:sp>
      </p:grpSp>
      <p:grpSp>
        <p:nvGrpSpPr>
          <p:cNvPr id="497" name="Google Shape;497;p49"/>
          <p:cNvGrpSpPr/>
          <p:nvPr/>
        </p:nvGrpSpPr>
        <p:grpSpPr>
          <a:xfrm>
            <a:off x="5955575" y="4203072"/>
            <a:ext cx="1425515" cy="1584176"/>
            <a:chOff x="7470680" y="4006675"/>
            <a:chExt cx="1425515" cy="1584176"/>
          </a:xfrm>
        </p:grpSpPr>
        <p:grpSp>
          <p:nvGrpSpPr>
            <p:cNvPr id="498" name="Google Shape;498;p49"/>
            <p:cNvGrpSpPr/>
            <p:nvPr/>
          </p:nvGrpSpPr>
          <p:grpSpPr>
            <a:xfrm>
              <a:off x="7670353" y="4006675"/>
              <a:ext cx="1021589" cy="943228"/>
              <a:chOff x="623275" y="4704424"/>
              <a:chExt cx="1021589" cy="943228"/>
            </a:xfrm>
          </p:grpSpPr>
          <p:pic>
            <p:nvPicPr>
              <p:cNvPr id="499" name="Google Shape;499;p49"/>
              <p:cNvPicPr preferRelativeResize="0"/>
              <p:nvPr/>
            </p:nvPicPr>
            <p:blipFill rotWithShape="1">
              <a:blip r:embed="rId6">
                <a:alphaModFix/>
              </a:blip>
              <a:srcRect b="0" l="0" r="0" t="0"/>
              <a:stretch/>
            </p:blipFill>
            <p:spPr>
              <a:xfrm>
                <a:off x="623275" y="4704424"/>
                <a:ext cx="1021589" cy="943228"/>
              </a:xfrm>
              <a:prstGeom prst="rect">
                <a:avLst/>
              </a:prstGeom>
              <a:noFill/>
              <a:ln>
                <a:noFill/>
              </a:ln>
            </p:spPr>
          </p:pic>
          <p:pic>
            <p:nvPicPr>
              <p:cNvPr id="500" name="Google Shape;500;p49"/>
              <p:cNvPicPr preferRelativeResize="0"/>
              <p:nvPr/>
            </p:nvPicPr>
            <p:blipFill rotWithShape="1">
              <a:blip r:embed="rId7">
                <a:alphaModFix/>
              </a:blip>
              <a:srcRect b="10972" l="0" r="0" t="7332"/>
              <a:stretch/>
            </p:blipFill>
            <p:spPr>
              <a:xfrm>
                <a:off x="951682" y="5058909"/>
                <a:ext cx="351784" cy="342872"/>
              </a:xfrm>
              <a:prstGeom prst="rect">
                <a:avLst/>
              </a:prstGeom>
              <a:noFill/>
              <a:ln>
                <a:noFill/>
              </a:ln>
            </p:spPr>
          </p:pic>
        </p:grpSp>
        <p:sp>
          <p:nvSpPr>
            <p:cNvPr id="501" name="Google Shape;501;p49"/>
            <p:cNvSpPr txBox="1"/>
            <p:nvPr/>
          </p:nvSpPr>
          <p:spPr>
            <a:xfrm>
              <a:off x="7470680" y="5006076"/>
              <a:ext cx="142551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r>
                <a:rPr b="1" i="0" lang="es-ES" sz="1600" u="none" cap="none" strike="noStrike">
                  <a:solidFill>
                    <a:srgbClr val="0070C0"/>
                  </a:solidFill>
                  <a:latin typeface="Quattrocento Sans"/>
                  <a:ea typeface="Quattrocento Sans"/>
                  <a:cs typeface="Quattrocento Sans"/>
                  <a:sym typeface="Quattrocento Sans"/>
                </a:rPr>
                <a:t> de la tienda</a:t>
              </a:r>
              <a:endParaRPr b="1" i="0" sz="1600" u="none" cap="none" strike="noStrike">
                <a:solidFill>
                  <a:srgbClr val="0070C0"/>
                </a:solidFill>
                <a:latin typeface="Quattrocento Sans"/>
                <a:ea typeface="Quattrocento Sans"/>
                <a:cs typeface="Quattrocento Sans"/>
                <a:sym typeface="Quattrocento Sans"/>
              </a:endParaRPr>
            </a:p>
          </p:txBody>
        </p:sp>
      </p:grpSp>
      <p:sp>
        <p:nvSpPr>
          <p:cNvPr id="502" name="Google Shape;502;p49"/>
          <p:cNvSpPr txBox="1"/>
          <p:nvPr/>
        </p:nvSpPr>
        <p:spPr>
          <a:xfrm>
            <a:off x="98567" y="775154"/>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solidFill>
                  <a:schemeClr val="dk1"/>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endParaRPr b="1">
              <a:latin typeface="Quattrocento Sans"/>
              <a:ea typeface="Quattrocento Sans"/>
              <a:cs typeface="Quattrocento Sans"/>
              <a:sym typeface="Quattrocento Sans"/>
            </a:endParaRPr>
          </a:p>
          <a:p>
            <a:pPr indent="0" lvl="0" marL="0" marR="0" rtl="0" algn="l">
              <a:spcBef>
                <a:spcPts val="0"/>
              </a:spcBef>
              <a:spcAft>
                <a:spcPts val="0"/>
              </a:spcAft>
              <a:buClr>
                <a:srgbClr val="000000"/>
              </a:buClr>
              <a:buSzPts val="1400"/>
              <a:buFont typeface="Noto Sans Symbols"/>
              <a:buNone/>
            </a:pPr>
            <a:r>
              <a:t/>
            </a:r>
            <a:endParaRPr b="1">
              <a:solidFill>
                <a:schemeClr val="dk1"/>
              </a:solidFill>
              <a:latin typeface="Quattrocento Sans"/>
              <a:ea typeface="Quattrocento Sans"/>
              <a:cs typeface="Quattrocento Sans"/>
              <a:sym typeface="Quattrocento Sans"/>
            </a:endParaRPr>
          </a:p>
        </p:txBody>
      </p:sp>
      <p:pic>
        <p:nvPicPr>
          <p:cNvPr id="503" name="Google Shape;503;p49" title="Gráfico"/>
          <p:cNvPicPr preferRelativeResize="0"/>
          <p:nvPr/>
        </p:nvPicPr>
        <p:blipFill>
          <a:blip r:embed="rId8">
            <a:alphaModFix/>
          </a:blip>
          <a:stretch>
            <a:fillRect/>
          </a:stretch>
        </p:blipFill>
        <p:spPr>
          <a:xfrm>
            <a:off x="1278070" y="1114919"/>
            <a:ext cx="4416611" cy="2734550"/>
          </a:xfrm>
          <a:prstGeom prst="rect">
            <a:avLst/>
          </a:prstGeom>
          <a:noFill/>
          <a:ln>
            <a:noFill/>
          </a:ln>
        </p:spPr>
      </p:pic>
      <p:pic>
        <p:nvPicPr>
          <p:cNvPr id="504" name="Google Shape;504;p49" title="Gráfico"/>
          <p:cNvPicPr preferRelativeResize="0"/>
          <p:nvPr/>
        </p:nvPicPr>
        <p:blipFill>
          <a:blip r:embed="rId9">
            <a:alphaModFix/>
          </a:blip>
          <a:stretch>
            <a:fillRect/>
          </a:stretch>
        </p:blipFill>
        <p:spPr>
          <a:xfrm>
            <a:off x="7458807" y="1114919"/>
            <a:ext cx="4425513" cy="2734168"/>
          </a:xfrm>
          <a:prstGeom prst="rect">
            <a:avLst/>
          </a:prstGeom>
          <a:noFill/>
          <a:ln>
            <a:noFill/>
          </a:ln>
        </p:spPr>
      </p:pic>
      <p:pic>
        <p:nvPicPr>
          <p:cNvPr id="505" name="Google Shape;505;p49" title="Gráfico"/>
          <p:cNvPicPr preferRelativeResize="0"/>
          <p:nvPr/>
        </p:nvPicPr>
        <p:blipFill>
          <a:blip r:embed="rId10">
            <a:alphaModFix/>
          </a:blip>
          <a:stretch>
            <a:fillRect/>
          </a:stretch>
        </p:blipFill>
        <p:spPr>
          <a:xfrm>
            <a:off x="1380301" y="3854276"/>
            <a:ext cx="4425524" cy="2744063"/>
          </a:xfrm>
          <a:prstGeom prst="rect">
            <a:avLst/>
          </a:prstGeom>
          <a:noFill/>
          <a:ln>
            <a:noFill/>
          </a:ln>
        </p:spPr>
      </p:pic>
      <p:pic>
        <p:nvPicPr>
          <p:cNvPr id="506" name="Google Shape;506;p49" title="Gráfico"/>
          <p:cNvPicPr preferRelativeResize="0"/>
          <p:nvPr/>
        </p:nvPicPr>
        <p:blipFill>
          <a:blip r:embed="rId11">
            <a:alphaModFix/>
          </a:blip>
          <a:stretch>
            <a:fillRect/>
          </a:stretch>
        </p:blipFill>
        <p:spPr>
          <a:xfrm>
            <a:off x="7774812" y="3895497"/>
            <a:ext cx="4187599" cy="2584241"/>
          </a:xfrm>
          <a:prstGeom prst="rect">
            <a:avLst/>
          </a:prstGeom>
          <a:noFill/>
          <a:ln>
            <a:noFill/>
          </a:ln>
        </p:spPr>
      </p:pic>
      <p:cxnSp>
        <p:nvCxnSpPr>
          <p:cNvPr id="507" name="Google Shape;507;p49"/>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50"/>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 comprados en la red CACT</a:t>
            </a:r>
            <a:endParaRPr>
              <a:solidFill>
                <a:srgbClr val="FF9900"/>
              </a:solidFill>
            </a:endParaRPr>
          </a:p>
        </p:txBody>
      </p:sp>
      <p:sp>
        <p:nvSpPr>
          <p:cNvPr descr="Resultado de imagen de tamaño icono" id="514" name="Google Shape;514;p50"/>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5" name="Google Shape;515;p50"/>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16" name="Google Shape;516;p50"/>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17" name="Google Shape;517;p5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18" name="Google Shape;518;p50"/>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19" name="Google Shape;519;p50" title="Gráfico"/>
          <p:cNvPicPr preferRelativeResize="0"/>
          <p:nvPr/>
        </p:nvPicPr>
        <p:blipFill>
          <a:blip r:embed="rId4">
            <a:alphaModFix/>
          </a:blip>
          <a:stretch>
            <a:fillRect/>
          </a:stretch>
        </p:blipFill>
        <p:spPr>
          <a:xfrm>
            <a:off x="460375" y="1328850"/>
            <a:ext cx="8065324" cy="4983757"/>
          </a:xfrm>
          <a:prstGeom prst="rect">
            <a:avLst/>
          </a:prstGeom>
          <a:noFill/>
          <a:ln>
            <a:noFill/>
          </a:ln>
        </p:spPr>
      </p:pic>
      <p:sp>
        <p:nvSpPr>
          <p:cNvPr id="520" name="Google Shape;520;p50"/>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El producto más demandado en nuestras tiendas en general es </a:t>
            </a:r>
            <a:r>
              <a:rPr b="1" lang="es-ES" sz="1600">
                <a:solidFill>
                  <a:schemeClr val="dk1"/>
                </a:solidFill>
                <a:latin typeface="Quattrocento Sans"/>
                <a:ea typeface="Quattrocento Sans"/>
                <a:cs typeface="Quattrocento Sans"/>
                <a:sym typeface="Quattrocento Sans"/>
              </a:rPr>
              <a:t>la joyería/ bisutería (19%).</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De los clasificados el menos demandado es la cosmética/perfumería</a:t>
            </a:r>
            <a:r>
              <a:rPr b="1" lang="es-ES" sz="1600">
                <a:solidFill>
                  <a:schemeClr val="dk1"/>
                </a:solidFill>
                <a:latin typeface="Quattrocento Sans"/>
                <a:ea typeface="Quattrocento Sans"/>
                <a:cs typeface="Quattrocento Sans"/>
                <a:sym typeface="Quattrocento Sans"/>
              </a:rPr>
              <a:t> (6%).</a:t>
            </a:r>
            <a:endParaRPr b="1" sz="1600">
              <a:solidFill>
                <a:schemeClr val="dk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En “otros” hay un 13% de artículos no clasificados,</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51"/>
          <p:cNvSpPr txBox="1"/>
          <p:nvPr/>
        </p:nvSpPr>
        <p:spPr>
          <a:xfrm>
            <a:off x="330375" y="0"/>
            <a:ext cx="7444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FF9900"/>
                </a:solidFill>
                <a:latin typeface="Quattrocento Sans"/>
                <a:ea typeface="Quattrocento Sans"/>
                <a:cs typeface="Quattrocento Sans"/>
                <a:sym typeface="Quattrocento Sans"/>
              </a:rPr>
              <a:t>PRODUCTOS🡪</a:t>
            </a:r>
            <a:r>
              <a:rPr b="1" lang="es-ES" sz="3200">
                <a:solidFill>
                  <a:srgbClr val="00B050"/>
                </a:solidFill>
                <a:latin typeface="Quattrocento Sans"/>
                <a:ea typeface="Quattrocento Sans"/>
                <a:cs typeface="Quattrocento Sans"/>
                <a:sym typeface="Quattrocento Sans"/>
              </a:rPr>
              <a:t> </a:t>
            </a:r>
            <a:r>
              <a:rPr b="1" lang="es-ES" sz="3200">
                <a:solidFill>
                  <a:srgbClr val="FF9900"/>
                </a:solidFill>
                <a:latin typeface="Quattrocento Sans"/>
                <a:ea typeface="Quattrocento Sans"/>
                <a:cs typeface="Quattrocento Sans"/>
                <a:sym typeface="Quattrocento Sans"/>
              </a:rPr>
              <a:t>comprados en la red CACT</a:t>
            </a:r>
            <a:endParaRPr/>
          </a:p>
        </p:txBody>
      </p:sp>
      <p:sp>
        <p:nvSpPr>
          <p:cNvPr descr="Resultado de imagen de tamaño icono" id="527" name="Google Shape;527;p51"/>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8" name="Google Shape;528;p51"/>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29" name="Google Shape;529;p51"/>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30" name="Google Shape;530;p5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31" name="Google Shape;531;p51"/>
          <p:cNvPicPr preferRelativeResize="0"/>
          <p:nvPr/>
        </p:nvPicPr>
        <p:blipFill rotWithShape="1">
          <a:blip r:embed="rId3">
            <a:alphaModFix/>
          </a:blip>
          <a:srcRect b="0" l="0" r="0" t="0"/>
          <a:stretch/>
        </p:blipFill>
        <p:spPr>
          <a:xfrm>
            <a:off x="9883903" y="653685"/>
            <a:ext cx="873787" cy="873787"/>
          </a:xfrm>
          <a:prstGeom prst="rect">
            <a:avLst/>
          </a:prstGeom>
          <a:noFill/>
          <a:ln>
            <a:noFill/>
          </a:ln>
        </p:spPr>
      </p:pic>
      <p:pic>
        <p:nvPicPr>
          <p:cNvPr id="532" name="Google Shape;532;p51" title="Gráfico"/>
          <p:cNvPicPr preferRelativeResize="0"/>
          <p:nvPr/>
        </p:nvPicPr>
        <p:blipFill>
          <a:blip r:embed="rId4">
            <a:alphaModFix/>
          </a:blip>
          <a:stretch>
            <a:fillRect/>
          </a:stretch>
        </p:blipFill>
        <p:spPr>
          <a:xfrm>
            <a:off x="460375" y="1326475"/>
            <a:ext cx="8040726" cy="4971851"/>
          </a:xfrm>
          <a:prstGeom prst="rect">
            <a:avLst/>
          </a:prstGeom>
          <a:noFill/>
          <a:ln>
            <a:noFill/>
          </a:ln>
        </p:spPr>
      </p:pic>
      <p:sp>
        <p:nvSpPr>
          <p:cNvPr id="533" name="Google Shape;533;p51"/>
          <p:cNvSpPr txBox="1"/>
          <p:nvPr/>
        </p:nvSpPr>
        <p:spPr>
          <a:xfrm>
            <a:off x="8557568" y="2173739"/>
            <a:ext cx="3526500" cy="130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Calibri"/>
              <a:buNone/>
            </a:pPr>
            <a:r>
              <a:rPr lang="es-ES" sz="1600">
                <a:solidFill>
                  <a:schemeClr val="dk1"/>
                </a:solidFill>
                <a:latin typeface="Quattrocento Sans"/>
                <a:ea typeface="Quattrocento Sans"/>
                <a:cs typeface="Quattrocento Sans"/>
                <a:sym typeface="Quattrocento Sans"/>
              </a:rPr>
              <a:t>Los productos más demandados según centro son:</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JA</a:t>
            </a:r>
            <a:r>
              <a:rPr lang="es-ES" sz="1600">
                <a:solidFill>
                  <a:schemeClr val="dk1"/>
                </a:solidFill>
                <a:latin typeface="Quattrocento Sans"/>
                <a:ea typeface="Quattrocento Sans"/>
                <a:cs typeface="Quattrocento Sans"/>
                <a:sym typeface="Quattrocento Sans"/>
              </a:rPr>
              <a:t>: Imán/Llavero</a:t>
            </a:r>
            <a:r>
              <a:rPr lang="es-ES" sz="1600">
                <a:solidFill>
                  <a:schemeClr val="dk1"/>
                </a:solidFill>
                <a:latin typeface="Quattrocento Sans"/>
                <a:ea typeface="Quattrocento Sans"/>
                <a:cs typeface="Quattrocento Sans"/>
                <a:sym typeface="Quattrocento Sans"/>
              </a:rPr>
              <a:t> y Joyería/Bisutería (20% cada uno)</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MF</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Joyería/Bisutería y Librería/ Papelería (50% cada uno)</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MR:</a:t>
            </a:r>
            <a:r>
              <a:rPr lang="es-ES" sz="1600">
                <a:solidFill>
                  <a:schemeClr val="dk1"/>
                </a:solidFill>
                <a:latin typeface="Quattrocento Sans"/>
                <a:ea typeface="Quattrocento Sans"/>
                <a:cs typeface="Quattrocento Sans"/>
                <a:sym typeface="Quattrocento Sans"/>
              </a:rPr>
              <a:t> Postales</a:t>
            </a:r>
            <a:r>
              <a:rPr lang="es-ES" sz="1600">
                <a:solidFill>
                  <a:schemeClr val="dk1"/>
                </a:solidFill>
                <a:latin typeface="Quattrocento Sans"/>
                <a:ea typeface="Quattrocento Sans"/>
                <a:cs typeface="Quattrocento Sans"/>
                <a:sym typeface="Quattrocento Sans"/>
              </a:rPr>
              <a:t> (19%)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MC</a:t>
            </a:r>
            <a:r>
              <a:rPr lang="es-ES" sz="1600">
                <a:solidFill>
                  <a:schemeClr val="dk1"/>
                </a:solidFill>
                <a:latin typeface="Quattrocento Sans"/>
                <a:ea typeface="Quattrocento Sans"/>
                <a:cs typeface="Quattrocento Sans"/>
                <a:sym typeface="Quattrocento Sans"/>
              </a:rPr>
              <a:t>: </a:t>
            </a:r>
            <a:r>
              <a:rPr lang="es-ES" sz="1600">
                <a:solidFill>
                  <a:schemeClr val="dk1"/>
                </a:solidFill>
                <a:latin typeface="Quattrocento Sans"/>
                <a:ea typeface="Quattrocento Sans"/>
                <a:cs typeface="Quattrocento Sans"/>
                <a:sym typeface="Quattrocento Sans"/>
              </a:rPr>
              <a:t>Imán/Llavero </a:t>
            </a:r>
            <a:r>
              <a:rPr lang="es-ES" sz="1600">
                <a:solidFill>
                  <a:schemeClr val="dk1"/>
                </a:solidFill>
                <a:latin typeface="Quattrocento Sans"/>
                <a:ea typeface="Quattrocento Sans"/>
                <a:cs typeface="Quattrocento Sans"/>
                <a:sym typeface="Quattrocento Sans"/>
              </a:rPr>
              <a:t> (40%)</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rPr b="1" lang="es-ES" sz="1600">
                <a:solidFill>
                  <a:schemeClr val="dk1"/>
                </a:solidFill>
                <a:latin typeface="Quattrocento Sans"/>
                <a:ea typeface="Quattrocento Sans"/>
                <a:cs typeface="Quattrocento Sans"/>
                <a:sym typeface="Quattrocento Sans"/>
              </a:rPr>
              <a:t>JC</a:t>
            </a:r>
            <a:r>
              <a:rPr lang="es-ES" sz="1600">
                <a:solidFill>
                  <a:schemeClr val="dk1"/>
                </a:solidFill>
                <a:latin typeface="Quattrocento Sans"/>
                <a:ea typeface="Quattrocento Sans"/>
                <a:cs typeface="Quattrocento Sans"/>
                <a:sym typeface="Quattrocento Sans"/>
              </a:rPr>
              <a:t>: Otros (33%)</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a:p>
            <a:pPr indent="0" lvl="0" marL="0" marR="0" rtl="0" algn="l">
              <a:lnSpc>
                <a:spcPct val="100000"/>
              </a:lnSpc>
              <a:spcBef>
                <a:spcPts val="0"/>
              </a:spcBef>
              <a:spcAft>
                <a:spcPts val="0"/>
              </a:spcAft>
              <a:buClr>
                <a:schemeClr val="dk1"/>
              </a:buClr>
              <a:buSzPts val="1600"/>
              <a:buFont typeface="Calibri"/>
              <a:buNone/>
            </a:pPr>
            <a:r>
              <a:t/>
            </a:r>
            <a:endParaRPr sz="16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52"/>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a:t>
            </a:r>
            <a:r>
              <a:rPr b="1" lang="es-ES" sz="3200">
                <a:solidFill>
                  <a:srgbClr val="9900FF"/>
                </a:solidFill>
                <a:latin typeface="Quattrocento Sans"/>
                <a:ea typeface="Quattrocento Sans"/>
                <a:cs typeface="Quattrocento Sans"/>
                <a:sym typeface="Quattrocento Sans"/>
              </a:rPr>
              <a:t>🡪 clientes de las tiendas </a:t>
            </a:r>
            <a:endParaRPr>
              <a:solidFill>
                <a:srgbClr val="9900FF"/>
              </a:solidFill>
            </a:endParaRPr>
          </a:p>
        </p:txBody>
      </p:sp>
      <p:sp>
        <p:nvSpPr>
          <p:cNvPr descr="Resultado de imagen de tamaño icono" id="540" name="Google Shape;540;p52"/>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1" name="Google Shape;541;p52"/>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42" name="Google Shape;542;p52"/>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43" name="Google Shape;543;p52"/>
          <p:cNvSpPr txBox="1"/>
          <p:nvPr>
            <p:ph idx="12" type="sldNum"/>
          </p:nvPr>
        </p:nvSpPr>
        <p:spPr>
          <a:xfrm>
            <a:off x="8750364" y="64590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44" name="Google Shape;544;p52" title="Gráfico"/>
          <p:cNvPicPr preferRelativeResize="0"/>
          <p:nvPr/>
        </p:nvPicPr>
        <p:blipFill>
          <a:blip r:embed="rId3">
            <a:alphaModFix/>
          </a:blip>
          <a:stretch>
            <a:fillRect/>
          </a:stretch>
        </p:blipFill>
        <p:spPr>
          <a:xfrm>
            <a:off x="1756925" y="1016187"/>
            <a:ext cx="8676551" cy="5369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3"/>
          <p:cNvSpPr txBox="1"/>
          <p:nvPr/>
        </p:nvSpPr>
        <p:spPr>
          <a:xfrm>
            <a:off x="330375" y="0"/>
            <a:ext cx="88875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9900FF"/>
                </a:solidFill>
                <a:latin typeface="Quattrocento Sans"/>
                <a:ea typeface="Quattrocento Sans"/>
                <a:cs typeface="Quattrocento Sans"/>
                <a:sym typeface="Quattrocento Sans"/>
              </a:rPr>
              <a:t>NACIONALIDAD🡪 clientes de las tiendas </a:t>
            </a:r>
            <a:endParaRPr>
              <a:solidFill>
                <a:srgbClr val="9900FF"/>
              </a:solidFill>
            </a:endParaRPr>
          </a:p>
        </p:txBody>
      </p:sp>
      <p:sp>
        <p:nvSpPr>
          <p:cNvPr descr="Resultado de imagen de tamaño icono" id="551" name="Google Shape;551;p53"/>
          <p:cNvSpPr/>
          <p:nvPr/>
        </p:nvSpPr>
        <p:spPr>
          <a:xfrm>
            <a:off x="155575" y="-144463"/>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2" name="Google Shape;552;p53"/>
          <p:cNvSpPr/>
          <p:nvPr/>
        </p:nvSpPr>
        <p:spPr>
          <a:xfrm>
            <a:off x="307975" y="79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tamaño icono" id="553" name="Google Shape;553;p53"/>
          <p:cNvSpPr/>
          <p:nvPr/>
        </p:nvSpPr>
        <p:spPr>
          <a:xfrm>
            <a:off x="460375" y="160337"/>
            <a:ext cx="304800" cy="30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554" name="Google Shape;554;p53"/>
          <p:cNvSpPr txBox="1"/>
          <p:nvPr>
            <p:ph idx="12" type="sldNum"/>
          </p:nvPr>
        </p:nvSpPr>
        <p:spPr>
          <a:xfrm>
            <a:off x="8658464" y="633684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pic>
        <p:nvPicPr>
          <p:cNvPr id="555" name="Google Shape;555;p53" title="Gráfico"/>
          <p:cNvPicPr preferRelativeResize="0"/>
          <p:nvPr/>
        </p:nvPicPr>
        <p:blipFill>
          <a:blip r:embed="rId3">
            <a:alphaModFix/>
          </a:blip>
          <a:stretch>
            <a:fillRect/>
          </a:stretch>
        </p:blipFill>
        <p:spPr>
          <a:xfrm>
            <a:off x="1941113" y="1044613"/>
            <a:ext cx="8308181" cy="51363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54"/>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61" name="Google Shape;561;p54"/>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62" name="Google Shape;562;p54"/>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63" name="Google Shape;563;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55"/>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70" name="Google Shape;570;p55"/>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1" name="Google Shape;571;p55"/>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72" name="Google Shape;572;p55"/>
          <p:cNvSpPr txBox="1"/>
          <p:nvPr/>
        </p:nvSpPr>
        <p:spPr>
          <a:xfrm>
            <a:off x="370825"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y NPS </a:t>
            </a:r>
            <a:r>
              <a:rPr lang="es-ES" sz="1900">
                <a:latin typeface="Calibri"/>
                <a:ea typeface="Calibri"/>
                <a:cs typeface="Calibri"/>
                <a:sym typeface="Calibri"/>
              </a:rPr>
              <a:t>disminuyen respecto al trimestre equivalente:</a:t>
            </a:r>
            <a:endParaRPr sz="1900">
              <a:solidFill>
                <a:srgbClr val="000000"/>
              </a:solidFill>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73" name="Google Shape;573;p55"/>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4" name="Google Shape;574;p55"/>
          <p:cNvSpPr txBox="1"/>
          <p:nvPr/>
        </p:nvSpPr>
        <p:spPr>
          <a:xfrm>
            <a:off x="5950150" y="633925"/>
            <a:ext cx="5238000" cy="5737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Las </a:t>
            </a:r>
            <a:r>
              <a:rPr b="1" lang="es-ES" sz="1900">
                <a:latin typeface="Calibri"/>
                <a:ea typeface="Calibri"/>
                <a:cs typeface="Calibri"/>
                <a:sym typeface="Calibri"/>
              </a:rPr>
              <a:t>expectativas </a:t>
            </a:r>
            <a:r>
              <a:rPr lang="es-ES" sz="1900">
                <a:latin typeface="Calibri"/>
                <a:ea typeface="Calibri"/>
                <a:cs typeface="Calibri"/>
                <a:sym typeface="Calibri"/>
              </a:rPr>
              <a:t>disminuyen</a:t>
            </a:r>
            <a:r>
              <a:rPr lang="es-ES" sz="1900">
                <a:latin typeface="Calibri"/>
                <a:ea typeface="Calibri"/>
                <a:cs typeface="Calibri"/>
                <a:sym typeface="Calibri"/>
              </a:rPr>
              <a:t> respecto al equivalente: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rtl="0" algn="just">
              <a:spcBef>
                <a:spcPts val="0"/>
              </a:spcBef>
              <a:spcAft>
                <a:spcPts val="0"/>
              </a:spcAft>
              <a:buClr>
                <a:schemeClr val="dk1"/>
              </a:buClr>
              <a:buSzPts val="1900"/>
              <a:buFont typeface="Quattrocento Sans"/>
              <a:buChar char="❏"/>
            </a:pPr>
            <a:r>
              <a:rPr lang="es-ES" sz="1900">
                <a:solidFill>
                  <a:schemeClr val="dk1"/>
                </a:solidFill>
                <a:latin typeface="Calibri"/>
                <a:ea typeface="Calibri"/>
                <a:cs typeface="Calibri"/>
                <a:sym typeface="Calibri"/>
              </a:rPr>
              <a:t>En la </a:t>
            </a:r>
            <a:r>
              <a:rPr b="1" lang="es-ES" sz="1900">
                <a:solidFill>
                  <a:schemeClr val="dk1"/>
                </a:solidFill>
                <a:latin typeface="Calibri"/>
                <a:ea typeface="Calibri"/>
                <a:cs typeface="Calibri"/>
                <a:sym typeface="Calibri"/>
              </a:rPr>
              <a:t>relación Calidad - Precio</a:t>
            </a:r>
            <a:r>
              <a:rPr lang="es-ES" sz="1900">
                <a:solidFill>
                  <a:schemeClr val="dk1"/>
                </a:solidFill>
                <a:latin typeface="Calibri"/>
                <a:ea typeface="Calibri"/>
                <a:cs typeface="Calibri"/>
                <a:sym typeface="Calibri"/>
              </a:rPr>
              <a:t>, la media de satisfechos también baja respecto al equivalente.</a:t>
            </a:r>
            <a:endParaRPr sz="19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pic>
        <p:nvPicPr>
          <p:cNvPr id="575" name="Google Shape;575;p55" title="Gráfico"/>
          <p:cNvPicPr preferRelativeResize="0"/>
          <p:nvPr/>
        </p:nvPicPr>
        <p:blipFill>
          <a:blip r:embed="rId3">
            <a:alphaModFix/>
          </a:blip>
          <a:stretch>
            <a:fillRect/>
          </a:stretch>
        </p:blipFill>
        <p:spPr>
          <a:xfrm>
            <a:off x="444410" y="2555527"/>
            <a:ext cx="5090824" cy="3153200"/>
          </a:xfrm>
          <a:prstGeom prst="rect">
            <a:avLst/>
          </a:prstGeom>
          <a:noFill/>
          <a:ln>
            <a:noFill/>
          </a:ln>
        </p:spPr>
      </p:pic>
      <p:pic>
        <p:nvPicPr>
          <p:cNvPr id="576" name="Google Shape;576;p55" title="Gráfico"/>
          <p:cNvPicPr preferRelativeResize="0"/>
          <p:nvPr/>
        </p:nvPicPr>
        <p:blipFill>
          <a:blip r:embed="rId4">
            <a:alphaModFix/>
          </a:blip>
          <a:stretch>
            <a:fillRect/>
          </a:stretch>
        </p:blipFill>
        <p:spPr>
          <a:xfrm>
            <a:off x="6105868" y="1737963"/>
            <a:ext cx="4926568" cy="30189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6"/>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83" name="Google Shape;583;p56"/>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4" name="Google Shape;584;p56"/>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85" name="Google Shape;585;p56"/>
          <p:cNvSpPr txBox="1"/>
          <p:nvPr/>
        </p:nvSpPr>
        <p:spPr>
          <a:xfrm>
            <a:off x="667475" y="1239300"/>
            <a:ext cx="48102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b="1" sz="1900">
              <a:solidFill>
                <a:srgbClr val="4A86E8"/>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Servicio</a:t>
            </a:r>
            <a:r>
              <a:rPr lang="es-ES" sz="1900">
                <a:solidFill>
                  <a:schemeClr val="dk1"/>
                </a:solidFill>
                <a:latin typeface="Calibri"/>
                <a:ea typeface="Calibri"/>
                <a:cs typeface="Calibri"/>
                <a:sym typeface="Calibri"/>
              </a:rPr>
              <a:t>, promotores:</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6" name="Google Shape;586;p56"/>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7" name="Google Shape;587;p56"/>
          <p:cNvSpPr txBox="1"/>
          <p:nvPr/>
        </p:nvSpPr>
        <p:spPr>
          <a:xfrm>
            <a:off x="5914275" y="1317475"/>
            <a:ext cx="5034300" cy="5351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rtl="0" algn="just">
              <a:spcBef>
                <a:spcPts val="0"/>
              </a:spcBef>
              <a:spcAft>
                <a:spcPts val="0"/>
              </a:spcAft>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a:t>
            </a:r>
            <a:r>
              <a:rPr lang="es-ES" sz="1900">
                <a:solidFill>
                  <a:schemeClr val="dk1"/>
                </a:solidFill>
                <a:latin typeface="Calibri"/>
                <a:ea typeface="Calibri"/>
                <a:cs typeface="Calibri"/>
                <a:sym typeface="Calibri"/>
              </a:rPr>
              <a:t>, promotores: </a:t>
            </a:r>
            <a:endParaRPr sz="1900">
              <a:solidFill>
                <a:schemeClr val="dk1"/>
              </a:solidFill>
              <a:latin typeface="Calibri"/>
              <a:ea typeface="Calibri"/>
              <a:cs typeface="Calibri"/>
              <a:sym typeface="Calibri"/>
            </a:endParaRPr>
          </a:p>
          <a:p>
            <a:pPr indent="0" lvl="0" marL="914400" rtl="0" algn="just">
              <a:spcBef>
                <a:spcPts val="0"/>
              </a:spcBef>
              <a:spcAft>
                <a:spcPts val="0"/>
              </a:spcAft>
              <a:buNone/>
            </a:pP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588" name="Google Shape;588;p56"/>
          <p:cNvSpPr txBox="1"/>
          <p:nvPr/>
        </p:nvSpPr>
        <p:spPr>
          <a:xfrm>
            <a:off x="236950" y="581475"/>
            <a:ext cx="11535000" cy="438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0" lvl="0" marL="1371600" marR="0" rtl="0" algn="just">
              <a:lnSpc>
                <a:spcPct val="100000"/>
              </a:lnSpc>
              <a:spcBef>
                <a:spcPts val="0"/>
              </a:spcBef>
              <a:spcAft>
                <a:spcPts val="0"/>
              </a:spcAft>
              <a:buNone/>
            </a:pPr>
            <a:r>
              <a:t/>
            </a:r>
            <a:endParaRPr sz="1900">
              <a:latin typeface="Calibri"/>
              <a:ea typeface="Calibri"/>
              <a:cs typeface="Calibri"/>
              <a:sym typeface="Calibri"/>
            </a:endParaRPr>
          </a:p>
        </p:txBody>
      </p:sp>
      <p:pic>
        <p:nvPicPr>
          <p:cNvPr id="589" name="Google Shape;589;p56" title="Gráfico"/>
          <p:cNvPicPr preferRelativeResize="0"/>
          <p:nvPr/>
        </p:nvPicPr>
        <p:blipFill>
          <a:blip r:embed="rId3">
            <a:alphaModFix/>
          </a:blip>
          <a:stretch>
            <a:fillRect/>
          </a:stretch>
        </p:blipFill>
        <p:spPr>
          <a:xfrm>
            <a:off x="727450" y="2744775"/>
            <a:ext cx="4690249" cy="2905074"/>
          </a:xfrm>
          <a:prstGeom prst="rect">
            <a:avLst/>
          </a:prstGeom>
          <a:noFill/>
          <a:ln>
            <a:noFill/>
          </a:ln>
        </p:spPr>
      </p:pic>
      <p:pic>
        <p:nvPicPr>
          <p:cNvPr id="590" name="Google Shape;590;p56" title="Gráfico"/>
          <p:cNvPicPr preferRelativeResize="0"/>
          <p:nvPr/>
        </p:nvPicPr>
        <p:blipFill>
          <a:blip r:embed="rId4">
            <a:alphaModFix/>
          </a:blip>
          <a:stretch>
            <a:fillRect/>
          </a:stretch>
        </p:blipFill>
        <p:spPr>
          <a:xfrm>
            <a:off x="5936075" y="2853925"/>
            <a:ext cx="4990701" cy="3091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
        <p:nvSpPr>
          <p:cNvPr id="597" name="Google Shape;597;p5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8" name="Google Shape;598;p57"/>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9" name="Google Shape;599;p57"/>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Instalaciones</a:t>
            </a:r>
            <a:r>
              <a:rPr lang="es-ES" sz="1900">
                <a:solidFill>
                  <a:schemeClr val="dk1"/>
                </a:solidFill>
                <a:latin typeface="Calibri"/>
                <a:ea typeface="Calibri"/>
                <a:cs typeface="Calibri"/>
                <a:sym typeface="Calibri"/>
              </a:rPr>
              <a:t>, promotores: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00" name="Google Shape;600;p5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01" name="Google Shape;601;p57" title="Gráfico"/>
          <p:cNvPicPr preferRelativeResize="0"/>
          <p:nvPr/>
        </p:nvPicPr>
        <p:blipFill>
          <a:blip r:embed="rId3">
            <a:alphaModFix/>
          </a:blip>
          <a:stretch>
            <a:fillRect/>
          </a:stretch>
        </p:blipFill>
        <p:spPr>
          <a:xfrm>
            <a:off x="1644488" y="1410875"/>
            <a:ext cx="7912225" cy="48909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8" name="Google Shape;608;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09" name="Google Shape;609;p58"/>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0" name="Google Shape;610;p58"/>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b="1" lang="es-ES" sz="1900">
                <a:solidFill>
                  <a:schemeClr val="dk1"/>
                </a:solidFill>
                <a:latin typeface="Calibri"/>
                <a:ea typeface="Calibri"/>
                <a:cs typeface="Calibri"/>
                <a:sym typeface="Calibri"/>
              </a:rPr>
              <a:t>Productos más vendidos</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11" name="Google Shape;611;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12" name="Google Shape;612;p58" title="Gráfico"/>
          <p:cNvPicPr preferRelativeResize="0"/>
          <p:nvPr/>
        </p:nvPicPr>
        <p:blipFill>
          <a:blip r:embed="rId3">
            <a:alphaModFix/>
          </a:blip>
          <a:stretch>
            <a:fillRect/>
          </a:stretch>
        </p:blipFill>
        <p:spPr>
          <a:xfrm>
            <a:off x="1668525" y="1446175"/>
            <a:ext cx="8124150" cy="503024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descr="Resultado de imagen de iconos compras" id="308" name="Google Shape;308;p41"/>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9" name="Google Shape;309;p41"/>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10" name="Google Shape;310;p41"/>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11" name="Google Shape;311;p41"/>
          <p:cNvSpPr/>
          <p:nvPr/>
        </p:nvSpPr>
        <p:spPr>
          <a:xfrm>
            <a:off x="951670" y="929464"/>
            <a:ext cx="10378975" cy="3901517"/>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Técnica……………………………………………..……………………………...…....3</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Expectativas………………………………………………………………………………………..………………..5</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a:t>
            </a:r>
            <a:r>
              <a:rPr lang="es-ES" sz="2400">
                <a:solidFill>
                  <a:srgbClr val="595959"/>
                </a:solidFill>
                <a:latin typeface="Quattrocento Sans"/>
                <a:ea typeface="Quattrocento Sans"/>
                <a:cs typeface="Quattrocento Sans"/>
                <a:sym typeface="Quattrocento Sans"/>
              </a:rPr>
              <a:t>…………………………………………………………………..…………………6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a:t>
            </a:r>
            <a:r>
              <a:rPr lang="es-ES" sz="2400">
                <a:solidFill>
                  <a:srgbClr val="595959"/>
                </a:solidFill>
                <a:latin typeface="Quattrocento Sans"/>
                <a:ea typeface="Quattrocento Sans"/>
                <a:cs typeface="Quattrocento Sans"/>
                <a:sym typeface="Quattrocento Sans"/>
              </a:rPr>
              <a:t>…………………………………………………………………………………………..…….7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Productos……………………………………………………………………………………………...…………..….11</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Nacionalidad…………………………………………………………………………………………..…………...13</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Recomendaciones………………………………………………….......….……15</a:t>
            </a:r>
            <a:endParaRPr/>
          </a:p>
          <a:p>
            <a:pPr indent="0" lvl="0" marL="0" marR="0" rtl="0" algn="just">
              <a:lnSpc>
                <a:spcPct val="150000"/>
              </a:lnSpc>
              <a:spcBef>
                <a:spcPts val="0"/>
              </a:spcBef>
              <a:spcAft>
                <a:spcPts val="0"/>
              </a:spcAft>
              <a:buNone/>
            </a:pPr>
            <a:r>
              <a:t/>
            </a:r>
            <a:endParaRPr/>
          </a:p>
        </p:txBody>
      </p:sp>
      <p:sp>
        <p:nvSpPr>
          <p:cNvPr id="312" name="Google Shape;31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19" name="Google Shape;619;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0" name="Google Shape;620;p59"/>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21" name="Google Shape;621;p59"/>
          <p:cNvSpPr txBox="1"/>
          <p:nvPr/>
        </p:nvSpPr>
        <p:spPr>
          <a:xfrm>
            <a:off x="1040475" y="614125"/>
            <a:ext cx="9022500" cy="59850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rtl="0" algn="just">
              <a:spcBef>
                <a:spcPts val="0"/>
              </a:spcBef>
              <a:spcAft>
                <a:spcPts val="0"/>
              </a:spcAft>
              <a:buClr>
                <a:schemeClr val="dk1"/>
              </a:buClr>
              <a:buSzPts val="1100"/>
              <a:buFont typeface="Arial"/>
              <a:buNone/>
            </a:pPr>
            <a:r>
              <a:t/>
            </a:r>
            <a:endParaRPr sz="1900">
              <a:solidFill>
                <a:schemeClr val="dk1"/>
              </a:solidFill>
              <a:latin typeface="Calibri"/>
              <a:ea typeface="Calibri"/>
              <a:cs typeface="Calibri"/>
              <a:sym typeface="Calibri"/>
            </a:endParaRPr>
          </a:p>
          <a:p>
            <a:pPr indent="-349250" lvl="1"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N</a:t>
            </a:r>
            <a:r>
              <a:rPr b="1" lang="es-ES" sz="1900">
                <a:solidFill>
                  <a:schemeClr val="dk1"/>
                </a:solidFill>
                <a:latin typeface="Calibri"/>
                <a:ea typeface="Calibri"/>
                <a:cs typeface="Calibri"/>
                <a:sym typeface="Calibri"/>
              </a:rPr>
              <a:t>acionalidad </a:t>
            </a:r>
            <a:r>
              <a:rPr lang="es-ES" sz="1900">
                <a:solidFill>
                  <a:schemeClr val="dk1"/>
                </a:solidFill>
                <a:latin typeface="Calibri"/>
                <a:ea typeface="Calibri"/>
                <a:cs typeface="Calibri"/>
                <a:sym typeface="Calibri"/>
              </a:rPr>
              <a:t>de la mayoría de los clientes de las tiendas en su conjunto (tres principales por trimestre)</a:t>
            </a:r>
            <a:r>
              <a:rPr lang="es-ES" sz="1900">
                <a:solidFill>
                  <a:schemeClr val="dk1"/>
                </a:solidFill>
                <a:latin typeface="Calibri"/>
                <a:ea typeface="Calibri"/>
                <a:cs typeface="Calibri"/>
                <a:sym typeface="Calibri"/>
              </a:rPr>
              <a:t>: </a:t>
            </a:r>
            <a:endParaRPr sz="1900">
              <a:latin typeface="Calibri"/>
              <a:ea typeface="Calibri"/>
              <a:cs typeface="Calibri"/>
              <a:sym typeface="Calibri"/>
            </a:endParaRPr>
          </a:p>
          <a:p>
            <a:pPr indent="0" lvl="0" marL="4572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9144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p:txBody>
      </p:sp>
      <p:sp>
        <p:nvSpPr>
          <p:cNvPr id="622" name="Google Shape;622;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pic>
        <p:nvPicPr>
          <p:cNvPr id="623" name="Google Shape;623;p59" title="Gráfico"/>
          <p:cNvPicPr preferRelativeResize="0"/>
          <p:nvPr/>
        </p:nvPicPr>
        <p:blipFill>
          <a:blip r:embed="rId3">
            <a:alphaModFix/>
          </a:blip>
          <a:stretch>
            <a:fillRect/>
          </a:stretch>
        </p:blipFill>
        <p:spPr>
          <a:xfrm>
            <a:off x="2369038" y="2007398"/>
            <a:ext cx="6365376" cy="393592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30" name="Google Shape;630;p60"/>
          <p:cNvSpPr txBox="1"/>
          <p:nvPr/>
        </p:nvSpPr>
        <p:spPr>
          <a:xfrm>
            <a:off x="320966" y="731887"/>
            <a:ext cx="11535000" cy="5447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914400" marR="0" rtl="0" algn="just">
              <a:spcBef>
                <a:spcPts val="0"/>
              </a:spcBef>
              <a:spcAft>
                <a:spcPts val="0"/>
              </a:spcAft>
              <a:buNone/>
            </a:pPr>
            <a:r>
              <a:t/>
            </a:r>
            <a:endParaRPr sz="1900">
              <a:latin typeface="Calibri"/>
              <a:ea typeface="Calibri"/>
              <a:cs typeface="Calibri"/>
              <a:sym typeface="Calibri"/>
            </a:endParaRPr>
          </a:p>
          <a:p>
            <a:pPr indent="0" lvl="0" marL="0" rtl="0" algn="just">
              <a:spcBef>
                <a:spcPts val="0"/>
              </a:spcBef>
              <a:spcAft>
                <a:spcPts val="0"/>
              </a:spcAft>
              <a:buNone/>
            </a:pPr>
            <a:r>
              <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No se puede tener muy en cuenta las medias como el NPS dado que los centros con muy baja muestra (y no representativa) como es el caso de Montañas del Fuego, hace que este dato disminuya considerablemente. No se consigue muestra </a:t>
            </a:r>
            <a:r>
              <a:rPr b="1" lang="es-ES" sz="1900">
                <a:solidFill>
                  <a:schemeClr val="dk1"/>
                </a:solidFill>
                <a:latin typeface="Calibri"/>
                <a:ea typeface="Calibri"/>
                <a:cs typeface="Calibri"/>
                <a:sym typeface="Calibri"/>
              </a:rPr>
              <a:t>representativa en ninguna tienda</a:t>
            </a:r>
            <a:r>
              <a:rPr lang="es-ES" sz="1900">
                <a:solidFill>
                  <a:schemeClr val="dk1"/>
                </a:solidFill>
                <a:latin typeface="Calibri"/>
                <a:ea typeface="Calibri"/>
                <a:cs typeface="Calibri"/>
                <a:sym typeface="Calibri"/>
              </a:rPr>
              <a:t>, el centro que más se acerca es Mirador del Río.</a:t>
            </a:r>
            <a:endParaRPr sz="1900">
              <a:solidFill>
                <a:schemeClr val="dk1"/>
              </a:solidFill>
              <a:latin typeface="Calibri"/>
              <a:ea typeface="Calibri"/>
              <a:cs typeface="Calibri"/>
              <a:sym typeface="Calibri"/>
            </a:endParaRPr>
          </a:p>
          <a:p>
            <a:pPr indent="0" lvl="0" marL="457200" rtl="0" algn="just">
              <a:spcBef>
                <a:spcPts val="0"/>
              </a:spcBef>
              <a:spcAft>
                <a:spcPts val="0"/>
              </a:spcAft>
              <a:buNone/>
            </a:pPr>
            <a:r>
              <a:rPr lang="es-ES" sz="1900">
                <a:solidFill>
                  <a:schemeClr val="dk1"/>
                </a:solidFill>
                <a:latin typeface="Calibri"/>
                <a:ea typeface="Calibri"/>
                <a:cs typeface="Calibri"/>
                <a:sym typeface="Calibri"/>
              </a:rPr>
              <a:t>Se aconseja trabajar en la mejora de la tasa de respuesta por tienda.</a:t>
            </a:r>
            <a:endParaRPr sz="1900">
              <a:solidFill>
                <a:schemeClr val="dk1"/>
              </a:solidFill>
              <a:latin typeface="Calibri"/>
              <a:ea typeface="Calibri"/>
              <a:cs typeface="Calibri"/>
              <a:sym typeface="Calibri"/>
            </a:endParaRPr>
          </a:p>
        </p:txBody>
      </p:sp>
      <p:sp>
        <p:nvSpPr>
          <p:cNvPr id="631" name="Google Shape;631;p60"/>
          <p:cNvSpPr txBox="1"/>
          <p:nvPr>
            <p:ph idx="12" type="sldNum"/>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FF0000"/>
              </a:buClr>
              <a:buSzPts val="3800"/>
              <a:buFont typeface="Quattrocento Sans"/>
              <a:buNone/>
            </a:pPr>
            <a:r>
              <a:rPr b="1" lang="es-ES" sz="3800">
                <a:solidFill>
                  <a:srgbClr val="073763"/>
                </a:solidFill>
                <a:latin typeface="Quattrocento Sans"/>
                <a:ea typeface="Quattrocento Sans"/>
                <a:cs typeface="Quattrocento Sans"/>
                <a:sym typeface="Quattrocento Sans"/>
              </a:rPr>
              <a:t>Objetivo y ficha técnica</a:t>
            </a:r>
            <a:endParaRPr>
              <a:solidFill>
                <a:srgbClr val="073763"/>
              </a:solidFill>
            </a:endParaRPr>
          </a:p>
        </p:txBody>
      </p:sp>
      <p:sp>
        <p:nvSpPr>
          <p:cNvPr id="320" name="Google Shape;320;p42"/>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Objetivo</a:t>
            </a:r>
            <a:endParaRPr sz="1700">
              <a:solidFill>
                <a:srgbClr val="434343"/>
              </a:solidFill>
              <a:latin typeface="Quattrocento Sans"/>
              <a:ea typeface="Quattrocento Sans"/>
              <a:cs typeface="Quattrocento Sans"/>
              <a:sym typeface="Quattrocento Sans"/>
            </a:endParaRPr>
          </a:p>
        </p:txBody>
      </p:sp>
      <p:sp>
        <p:nvSpPr>
          <p:cNvPr id="321" name="Google Shape;321;p42"/>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700">
                <a:solidFill>
                  <a:schemeClr val="lt1"/>
                </a:solidFill>
                <a:latin typeface="Quattrocento Sans"/>
                <a:ea typeface="Quattrocento Sans"/>
                <a:cs typeface="Quattrocento Sans"/>
                <a:sym typeface="Quattrocento Sans"/>
              </a:rPr>
              <a:t>Ajustar el  </a:t>
            </a:r>
            <a:r>
              <a:rPr b="1" lang="es-ES" sz="2100">
                <a:solidFill>
                  <a:srgbClr val="0070C0"/>
                </a:solidFill>
                <a:latin typeface="Quattrocento Sans"/>
                <a:ea typeface="Quattrocento Sans"/>
                <a:cs typeface="Quattrocento Sans"/>
                <a:sym typeface="Quattrocento Sans"/>
              </a:rPr>
              <a:t>sistema de escucha de TIENDAS </a:t>
            </a:r>
            <a:r>
              <a:rPr b="1" lang="es-ES" sz="1700">
                <a:solidFill>
                  <a:schemeClr val="lt1"/>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22" name="Google Shape;322;p42"/>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fld id="{00000000-1234-1234-1234-123412341234}" type="slidenum">
              <a:rPr lang="es-E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
        <p:nvSpPr>
          <p:cNvPr id="323" name="Google Shape;323;p42"/>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Universo</a:t>
            </a:r>
            <a:endParaRPr sz="1700">
              <a:solidFill>
                <a:srgbClr val="434343"/>
              </a:solidFill>
              <a:latin typeface="Quattrocento Sans"/>
              <a:ea typeface="Quattrocento Sans"/>
              <a:cs typeface="Quattrocento Sans"/>
              <a:sym typeface="Quattrocento Sans"/>
            </a:endParaRPr>
          </a:p>
        </p:txBody>
      </p:sp>
      <p:sp>
        <p:nvSpPr>
          <p:cNvPr id="324" name="Google Shape;324;p42"/>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Clientes CACT</a:t>
            </a:r>
            <a:endParaRPr/>
          </a:p>
        </p:txBody>
      </p:sp>
      <p:sp>
        <p:nvSpPr>
          <p:cNvPr id="325" name="Google Shape;325;p42"/>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Metodología </a:t>
            </a:r>
            <a:endParaRPr sz="1700">
              <a:solidFill>
                <a:srgbClr val="666666"/>
              </a:solidFill>
              <a:latin typeface="Quattrocento Sans"/>
              <a:ea typeface="Quattrocento Sans"/>
              <a:cs typeface="Quattrocento Sans"/>
              <a:sym typeface="Quattrocento Sans"/>
            </a:endParaRPr>
          </a:p>
        </p:txBody>
      </p:sp>
      <p:sp>
        <p:nvSpPr>
          <p:cNvPr id="326" name="Google Shape;326;p42"/>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300">
                <a:solidFill>
                  <a:srgbClr val="0070C0"/>
                </a:solidFill>
                <a:latin typeface="Quattrocento Sans"/>
                <a:ea typeface="Quattrocento Sans"/>
                <a:cs typeface="Quattrocento Sans"/>
                <a:sym typeface="Quattrocento Sans"/>
              </a:rPr>
              <a:t>Cuestionarios en IPADs y administrado por los vendedores</a:t>
            </a:r>
            <a:endParaRPr/>
          </a:p>
        </p:txBody>
      </p:sp>
      <p:sp>
        <p:nvSpPr>
          <p:cNvPr id="327" name="Google Shape;327;p42"/>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Trabajo de</a:t>
            </a:r>
            <a:endParaRPr>
              <a:solidFill>
                <a:srgbClr val="666666"/>
              </a:solidFill>
            </a:endParaRPr>
          </a:p>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Campo</a:t>
            </a:r>
            <a:endParaRPr sz="1700">
              <a:solidFill>
                <a:srgbClr val="666666"/>
              </a:solidFill>
              <a:latin typeface="Quattrocento Sans"/>
              <a:ea typeface="Quattrocento Sans"/>
              <a:cs typeface="Quattrocento Sans"/>
              <a:sym typeface="Quattrocento Sans"/>
            </a:endParaRPr>
          </a:p>
        </p:txBody>
      </p:sp>
      <p:sp>
        <p:nvSpPr>
          <p:cNvPr id="328" name="Google Shape;328;p42"/>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666666"/>
                </a:solidFill>
                <a:latin typeface="Quattrocento Sans"/>
                <a:ea typeface="Quattrocento Sans"/>
                <a:cs typeface="Quattrocento Sans"/>
                <a:sym typeface="Quattrocento Sans"/>
              </a:rPr>
              <a:t>Análisis</a:t>
            </a:r>
            <a:endParaRPr sz="1700">
              <a:solidFill>
                <a:srgbClr val="666666"/>
              </a:solidFill>
              <a:latin typeface="Quattrocento Sans"/>
              <a:ea typeface="Quattrocento Sans"/>
              <a:cs typeface="Quattrocento Sans"/>
              <a:sym typeface="Quattrocento Sans"/>
            </a:endParaRPr>
          </a:p>
        </p:txBody>
      </p:sp>
      <p:sp>
        <p:nvSpPr>
          <p:cNvPr id="329" name="Google Shape;329;p42"/>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600">
                <a:solidFill>
                  <a:srgbClr val="0070C0"/>
                </a:solidFill>
                <a:latin typeface="Quattrocento Sans"/>
                <a:ea typeface="Quattrocento Sans"/>
                <a:cs typeface="Quattrocento Sans"/>
                <a:sym typeface="Quattrocento Sans"/>
              </a:rPr>
              <a:t>Customer Experience</a:t>
            </a:r>
            <a:endParaRPr/>
          </a:p>
        </p:txBody>
      </p:sp>
      <p:sp>
        <p:nvSpPr>
          <p:cNvPr id="330" name="Google Shape;330;p42"/>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700">
                <a:solidFill>
                  <a:srgbClr val="434343"/>
                </a:solidFill>
                <a:latin typeface="Quattrocento Sans"/>
                <a:ea typeface="Quattrocento Sans"/>
                <a:cs typeface="Quattrocento Sans"/>
                <a:sym typeface="Quattrocento Sans"/>
              </a:rPr>
              <a:t>Alcance </a:t>
            </a:r>
            <a:endParaRPr sz="1700">
              <a:solidFill>
                <a:srgbClr val="434343"/>
              </a:solidFill>
              <a:latin typeface="Quattrocento Sans"/>
              <a:ea typeface="Quattrocento Sans"/>
              <a:cs typeface="Quattrocento Sans"/>
              <a:sym typeface="Quattrocento Sans"/>
            </a:endParaRPr>
          </a:p>
        </p:txBody>
      </p:sp>
      <p:sp>
        <p:nvSpPr>
          <p:cNvPr id="331" name="Google Shape;331;p42"/>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TIENDAS</a:t>
            </a:r>
            <a:endParaRPr/>
          </a:p>
        </p:txBody>
      </p:sp>
      <p:sp>
        <p:nvSpPr>
          <p:cNvPr id="332" name="Google Shape;332;p42"/>
          <p:cNvSpPr/>
          <p:nvPr/>
        </p:nvSpPr>
        <p:spPr>
          <a:xfrm>
            <a:off x="334418" y="6166098"/>
            <a:ext cx="11561146" cy="309968"/>
          </a:xfrm>
          <a:prstGeom prst="rect">
            <a:avLst/>
          </a:prstGeom>
          <a:noFill/>
          <a:ln>
            <a:noFill/>
          </a:ln>
        </p:spPr>
        <p:txBody>
          <a:bodyPr anchorCtr="0" anchor="t" bIns="54425" lIns="108850" spcFirstLastPara="1" rIns="108850" wrap="square" tIns="54425">
            <a:noAutofit/>
          </a:bodyPr>
          <a:lstStyle/>
          <a:p>
            <a:pPr indent="0" lvl="0" marL="0" marR="0" rtl="0" algn="ctr">
              <a:spcBef>
                <a:spcPts val="0"/>
              </a:spcBef>
              <a:spcAft>
                <a:spcPts val="0"/>
              </a:spcAft>
              <a:buNone/>
            </a:pPr>
            <a:r>
              <a:rPr lang="es-ES" sz="1300">
                <a:solidFill>
                  <a:srgbClr val="0070C0"/>
                </a:solidFill>
                <a:latin typeface="Calibri"/>
                <a:ea typeface="Calibri"/>
                <a:cs typeface="Calibri"/>
                <a:sym typeface="Calibri"/>
              </a:rPr>
              <a:t>Notas:</a:t>
            </a:r>
            <a:r>
              <a:rPr lang="es-ES" sz="1300">
                <a:solidFill>
                  <a:srgbClr val="0070C0"/>
                </a:solidFill>
                <a:latin typeface="Quattrocento Sans"/>
                <a:ea typeface="Quattrocento Sans"/>
                <a:cs typeface="Quattrocento Sans"/>
                <a:sym typeface="Quattrocento Sans"/>
              </a:rPr>
              <a:t>. Todos los errores muestrales han sido calculados para un Nivel de Confianza del 95%</a:t>
            </a:r>
            <a:endParaRPr sz="1300">
              <a:solidFill>
                <a:srgbClr val="0070C0"/>
              </a:solidFill>
              <a:latin typeface="Quattrocento Sans"/>
              <a:ea typeface="Quattrocento Sans"/>
              <a:cs typeface="Quattrocento Sans"/>
              <a:sym typeface="Quattrocento Sans"/>
            </a:endParaRPr>
          </a:p>
          <a:p>
            <a:pPr indent="0" lvl="0" marL="0" marR="0" rtl="0" algn="ctr">
              <a:spcBef>
                <a:spcPts val="0"/>
              </a:spcBef>
              <a:spcAft>
                <a:spcPts val="0"/>
              </a:spcAft>
              <a:buNone/>
            </a:pPr>
            <a:r>
              <a:rPr lang="es-ES" sz="1300">
                <a:solidFill>
                  <a:srgbClr val="0070C0"/>
                </a:solidFill>
                <a:latin typeface="Quattrocento Sans"/>
                <a:ea typeface="Quattrocento Sans"/>
                <a:cs typeface="Quattrocento Sans"/>
                <a:sym typeface="Quattrocento Sans"/>
              </a:rPr>
              <a:t>En este periodo ningún centro obtiene una muestra representativa, por lo que los datos no obtienen suficiente fiabilidad.</a:t>
            </a:r>
            <a:endParaRPr sz="1300">
              <a:solidFill>
                <a:srgbClr val="0070C0"/>
              </a:solidFill>
              <a:latin typeface="Quattrocento Sans"/>
              <a:ea typeface="Quattrocento Sans"/>
              <a:cs typeface="Quattrocento Sans"/>
              <a:sym typeface="Quattrocento Sans"/>
            </a:endParaRPr>
          </a:p>
        </p:txBody>
      </p:sp>
      <p:sp>
        <p:nvSpPr>
          <p:cNvPr id="333" name="Google Shape;333;p42"/>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1/07 al 30/09</a:t>
            </a:r>
            <a:endParaRPr/>
          </a:p>
          <a:p>
            <a:pPr indent="0" lvl="0" marL="0" marR="0" rtl="0" algn="ctr">
              <a:lnSpc>
                <a:spcPct val="110000"/>
              </a:lnSpc>
              <a:spcBef>
                <a:spcPts val="0"/>
              </a:spcBef>
              <a:spcAft>
                <a:spcPts val="0"/>
              </a:spcAft>
              <a:buNone/>
            </a:pPr>
            <a:r>
              <a:rPr b="1" lang="es-ES" sz="1900">
                <a:solidFill>
                  <a:srgbClr val="0070C0"/>
                </a:solidFill>
                <a:latin typeface="Quattrocento Sans"/>
                <a:ea typeface="Quattrocento Sans"/>
                <a:cs typeface="Quattrocento Sans"/>
                <a:sym typeface="Quattrocento Sans"/>
              </a:rPr>
              <a:t>del 2022</a:t>
            </a:r>
            <a:endParaRPr/>
          </a:p>
        </p:txBody>
      </p:sp>
      <p:sp>
        <p:nvSpPr>
          <p:cNvPr id="334" name="Google Shape;334;p42"/>
          <p:cNvSpPr txBox="1"/>
          <p:nvPr/>
        </p:nvSpPr>
        <p:spPr>
          <a:xfrm>
            <a:off x="737619" y="5418947"/>
            <a:ext cx="1406400" cy="540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 Global</a:t>
            </a:r>
            <a:endParaRPr sz="1400">
              <a:solidFill>
                <a:srgbClr val="434343"/>
              </a:solidFill>
              <a:latin typeface="Quattrocento Sans"/>
              <a:ea typeface="Quattrocento Sans"/>
              <a:cs typeface="Quattrocento Sans"/>
              <a:sym typeface="Quattrocento Sans"/>
            </a:endParaRPr>
          </a:p>
        </p:txBody>
      </p:sp>
      <p:sp>
        <p:nvSpPr>
          <p:cNvPr id="335" name="Google Shape;335;p42"/>
          <p:cNvSpPr/>
          <p:nvPr/>
        </p:nvSpPr>
        <p:spPr>
          <a:xfrm>
            <a:off x="2211719" y="5297967"/>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137</a:t>
            </a:r>
            <a:endParaRPr/>
          </a:p>
          <a:p>
            <a:pPr indent="0" lvl="0" marL="0" marR="0" rtl="0" algn="ctr">
              <a:lnSpc>
                <a:spcPct val="110000"/>
              </a:lnSpc>
              <a:spcBef>
                <a:spcPts val="0"/>
              </a:spcBef>
              <a:spcAft>
                <a:spcPts val="0"/>
              </a:spcAft>
              <a:buNone/>
            </a:pPr>
            <a:r>
              <a:rPr b="1" lang="es-ES" sz="1800">
                <a:solidFill>
                  <a:srgbClr val="0070C0"/>
                </a:solidFill>
                <a:latin typeface="Quattrocento Sans"/>
                <a:ea typeface="Quattrocento Sans"/>
                <a:cs typeface="Quattrocento Sans"/>
                <a:sym typeface="Quattrocento Sans"/>
              </a:rPr>
              <a:t>encuestas</a:t>
            </a:r>
            <a:endParaRPr/>
          </a:p>
        </p:txBody>
      </p:sp>
      <p:sp>
        <p:nvSpPr>
          <p:cNvPr id="336" name="Google Shape;336;p42"/>
          <p:cNvSpPr txBox="1"/>
          <p:nvPr/>
        </p:nvSpPr>
        <p:spPr>
          <a:xfrm>
            <a:off x="751641" y="4567560"/>
            <a:ext cx="1378500" cy="7869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Error</a:t>
            </a:r>
            <a:endParaRPr>
              <a:solidFill>
                <a:srgbClr val="434343"/>
              </a:solidFill>
            </a:endParaRPr>
          </a:p>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Muestral Globa</a:t>
            </a:r>
            <a:r>
              <a:rPr lang="es-ES" sz="1600">
                <a:solidFill>
                  <a:srgbClr val="434343"/>
                </a:solidFill>
                <a:latin typeface="Quattrocento Sans"/>
                <a:ea typeface="Quattrocento Sans"/>
                <a:cs typeface="Quattrocento Sans"/>
                <a:sym typeface="Quattrocento Sans"/>
              </a:rPr>
              <a:t>l</a:t>
            </a:r>
            <a:endParaRPr sz="1600">
              <a:solidFill>
                <a:srgbClr val="434343"/>
              </a:solidFill>
              <a:latin typeface="Quattrocento Sans"/>
              <a:ea typeface="Quattrocento Sans"/>
              <a:cs typeface="Quattrocento Sans"/>
              <a:sym typeface="Quattrocento Sans"/>
            </a:endParaRPr>
          </a:p>
        </p:txBody>
      </p:sp>
      <p:sp>
        <p:nvSpPr>
          <p:cNvPr id="337" name="Google Shape;337;p42"/>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r>
              <a:rPr lang="es-ES" sz="1700"/>
              <a:t>3</a:t>
            </a:r>
            <a:endParaRPr/>
          </a:p>
        </p:txBody>
      </p:sp>
      <p:sp>
        <p:nvSpPr>
          <p:cNvPr id="338" name="Google Shape;338;p42"/>
          <p:cNvSpPr/>
          <p:nvPr/>
        </p:nvSpPr>
        <p:spPr>
          <a:xfrm>
            <a:off x="2211719" y="4567545"/>
            <a:ext cx="1354200" cy="6132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800">
                <a:solidFill>
                  <a:srgbClr val="FF0000"/>
                </a:solidFill>
                <a:latin typeface="Quattrocento Sans"/>
                <a:ea typeface="Quattrocento Sans"/>
                <a:cs typeface="Quattrocento Sans"/>
                <a:sym typeface="Quattrocento Sans"/>
              </a:rPr>
              <a:t>∓8.4%</a:t>
            </a:r>
            <a:endParaRPr b="1" sz="1800">
              <a:solidFill>
                <a:srgbClr val="FF000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None/>
            </a:pPr>
            <a:r>
              <a:rPr b="1" lang="es-ES" sz="1800">
                <a:solidFill>
                  <a:srgbClr val="FF0000"/>
                </a:solidFill>
                <a:latin typeface="Quattrocento Sans"/>
                <a:ea typeface="Quattrocento Sans"/>
                <a:cs typeface="Quattrocento Sans"/>
                <a:sym typeface="Quattrocento Sans"/>
              </a:rPr>
              <a:t>NC 95%</a:t>
            </a:r>
            <a:endParaRPr b="1" sz="1800">
              <a:solidFill>
                <a:srgbClr val="FF0000"/>
              </a:solidFill>
              <a:latin typeface="Quattrocento Sans"/>
              <a:ea typeface="Quattrocento Sans"/>
              <a:cs typeface="Quattrocento Sans"/>
              <a:sym typeface="Quattrocento Sans"/>
            </a:endParaRPr>
          </a:p>
        </p:txBody>
      </p:sp>
      <p:grpSp>
        <p:nvGrpSpPr>
          <p:cNvPr id="339" name="Google Shape;339;p42"/>
          <p:cNvGrpSpPr/>
          <p:nvPr/>
        </p:nvGrpSpPr>
        <p:grpSpPr>
          <a:xfrm>
            <a:off x="4543465" y="3836552"/>
            <a:ext cx="5274878" cy="2122837"/>
            <a:chOff x="6671270" y="3717505"/>
            <a:chExt cx="5040495" cy="2122837"/>
          </a:xfrm>
        </p:grpSpPr>
        <p:sp>
          <p:nvSpPr>
            <p:cNvPr id="340" name="Google Shape;340;p42"/>
            <p:cNvSpPr/>
            <p:nvPr/>
          </p:nvSpPr>
          <p:spPr>
            <a:xfrm>
              <a:off x="6757734"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4</a:t>
              </a:r>
              <a:endParaRPr/>
            </a:p>
          </p:txBody>
        </p:sp>
        <p:sp>
          <p:nvSpPr>
            <p:cNvPr id="341" name="Google Shape;341;p42"/>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Jardín de Cactus</a:t>
              </a:r>
              <a:endParaRPr sz="1400">
                <a:solidFill>
                  <a:srgbClr val="434343"/>
                </a:solidFill>
                <a:latin typeface="Quattrocento Sans"/>
                <a:ea typeface="Quattrocento Sans"/>
                <a:cs typeface="Quattrocento Sans"/>
                <a:sym typeface="Quattrocento Sans"/>
              </a:endParaRPr>
            </a:p>
          </p:txBody>
        </p:sp>
        <p:sp>
          <p:nvSpPr>
            <p:cNvPr id="342" name="Google Shape;342;p42"/>
            <p:cNvSpPr/>
            <p:nvPr/>
          </p:nvSpPr>
          <p:spPr>
            <a:xfrm>
              <a:off x="8053878" y="5228321"/>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3</a:t>
              </a:r>
              <a:endParaRPr/>
            </a:p>
          </p:txBody>
        </p:sp>
        <p:sp>
          <p:nvSpPr>
            <p:cNvPr id="343" name="Google Shape;343;p42"/>
            <p:cNvSpPr txBox="1"/>
            <p:nvPr/>
          </p:nvSpPr>
          <p:spPr>
            <a:xfrm>
              <a:off x="7823397" y="3717505"/>
              <a:ext cx="14088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sz="1400">
                  <a:solidFill>
                    <a:srgbClr val="434343"/>
                  </a:solidFill>
                  <a:latin typeface="Quattrocento Sans"/>
                  <a:ea typeface="Quattrocento Sans"/>
                  <a:cs typeface="Quattrocento Sans"/>
                  <a:sym typeface="Quattrocento Sans"/>
                </a:rPr>
                <a:t>Casa-Museo  del Campesino</a:t>
              </a:r>
              <a:endParaRPr sz="1400">
                <a:solidFill>
                  <a:srgbClr val="434343"/>
                </a:solidFill>
                <a:latin typeface="Quattrocento Sans"/>
                <a:ea typeface="Quattrocento Sans"/>
                <a:cs typeface="Quattrocento Sans"/>
                <a:sym typeface="Quattrocento Sans"/>
              </a:endParaRPr>
            </a:p>
          </p:txBody>
        </p:sp>
        <p:sp>
          <p:nvSpPr>
            <p:cNvPr id="344" name="Google Shape;344;p42"/>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108</a:t>
              </a:r>
              <a:endParaRPr/>
            </a:p>
          </p:txBody>
        </p:sp>
        <p:sp>
          <p:nvSpPr>
            <p:cNvPr id="345" name="Google Shape;345;p42"/>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Mirador del Río</a:t>
              </a:r>
              <a:endParaRPr sz="1400">
                <a:solidFill>
                  <a:srgbClr val="434343"/>
                </a:solidFill>
                <a:latin typeface="Quattrocento Sans"/>
                <a:ea typeface="Quattrocento Sans"/>
                <a:cs typeface="Quattrocento Sans"/>
                <a:sym typeface="Quattrocento Sans"/>
              </a:endParaRPr>
            </a:p>
          </p:txBody>
        </p:sp>
        <p:sp>
          <p:nvSpPr>
            <p:cNvPr id="346" name="Google Shape;346;p42"/>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49% </a:t>
              </a:r>
              <a:endParaRPr>
                <a:solidFill>
                  <a:srgbClr val="FF0000"/>
                </a:solidFill>
              </a:endParaRPr>
            </a:p>
          </p:txBody>
        </p:sp>
        <p:sp>
          <p:nvSpPr>
            <p:cNvPr id="347" name="Google Shape;347;p42"/>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56.6% </a:t>
              </a:r>
              <a:endParaRPr/>
            </a:p>
          </p:txBody>
        </p:sp>
        <p:sp>
          <p:nvSpPr>
            <p:cNvPr id="348" name="Google Shape;348;p42"/>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9.4%</a:t>
              </a:r>
              <a:endParaRPr>
                <a:solidFill>
                  <a:srgbClr val="FF0000"/>
                </a:solidFill>
              </a:endParaRPr>
            </a:p>
          </p:txBody>
        </p:sp>
        <p:sp>
          <p:nvSpPr>
            <p:cNvPr id="349" name="Google Shape;349;p42"/>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a:t>
              </a:r>
              <a:endParaRPr/>
            </a:p>
          </p:txBody>
        </p:sp>
        <p:sp>
          <p:nvSpPr>
            <p:cNvPr id="350" name="Google Shape;350;p42"/>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Montañas del Fuego</a:t>
              </a:r>
              <a:endParaRPr sz="1400">
                <a:solidFill>
                  <a:srgbClr val="434343"/>
                </a:solidFill>
                <a:latin typeface="Quattrocento Sans"/>
                <a:ea typeface="Quattrocento Sans"/>
                <a:cs typeface="Quattrocento Sans"/>
                <a:sym typeface="Quattrocento Sans"/>
              </a:endParaRPr>
            </a:p>
          </p:txBody>
        </p:sp>
        <p:sp>
          <p:nvSpPr>
            <p:cNvPr id="351" name="Google Shape;351;p42"/>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69.3%</a:t>
              </a:r>
              <a:endParaRPr>
                <a:solidFill>
                  <a:srgbClr val="FF0000"/>
                </a:solidFill>
              </a:endParaRPr>
            </a:p>
          </p:txBody>
        </p:sp>
      </p:grpSp>
      <p:sp>
        <p:nvSpPr>
          <p:cNvPr id="352" name="Google Shape;352;p42"/>
          <p:cNvSpPr txBox="1"/>
          <p:nvPr/>
        </p:nvSpPr>
        <p:spPr>
          <a:xfrm>
            <a:off x="9890443" y="3847398"/>
            <a:ext cx="1115100" cy="646200"/>
          </a:xfrm>
          <a:prstGeom prst="rect">
            <a:avLst/>
          </a:prstGeom>
          <a:noFill/>
          <a:ln>
            <a:noFill/>
          </a:ln>
        </p:spPr>
        <p:txBody>
          <a:bodyPr anchorCtr="0" anchor="ctr" bIns="54425" lIns="108850" spcFirstLastPara="1" rIns="108850" wrap="square" tIns="54425">
            <a:noAutofit/>
          </a:bodyPr>
          <a:lstStyle/>
          <a:p>
            <a:pPr indent="0" lvl="0" marL="0" marR="0" rtl="0" algn="ctr">
              <a:spcBef>
                <a:spcPts val="0"/>
              </a:spcBef>
              <a:spcAft>
                <a:spcPts val="0"/>
              </a:spcAft>
              <a:buNone/>
            </a:pPr>
            <a:r>
              <a:rPr lang="es-ES">
                <a:solidFill>
                  <a:srgbClr val="434343"/>
                </a:solidFill>
                <a:latin typeface="Quattrocento Sans"/>
                <a:ea typeface="Quattrocento Sans"/>
                <a:cs typeface="Quattrocento Sans"/>
                <a:sym typeface="Quattrocento Sans"/>
              </a:rPr>
              <a:t>Jameos del Agua</a:t>
            </a:r>
            <a:endParaRPr sz="1400">
              <a:solidFill>
                <a:srgbClr val="434343"/>
              </a:solidFill>
              <a:latin typeface="Quattrocento Sans"/>
              <a:ea typeface="Quattrocento Sans"/>
              <a:cs typeface="Quattrocento Sans"/>
              <a:sym typeface="Quattrocento Sans"/>
            </a:endParaRPr>
          </a:p>
        </p:txBody>
      </p:sp>
      <p:sp>
        <p:nvSpPr>
          <p:cNvPr id="353" name="Google Shape;353;p42"/>
          <p:cNvSpPr/>
          <p:nvPr/>
        </p:nvSpPr>
        <p:spPr>
          <a:xfrm>
            <a:off x="9996768" y="4620411"/>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21.9%</a:t>
            </a:r>
            <a:endParaRPr>
              <a:solidFill>
                <a:srgbClr val="FF0000"/>
              </a:solidFill>
            </a:endParaRPr>
          </a:p>
        </p:txBody>
      </p:sp>
      <p:sp>
        <p:nvSpPr>
          <p:cNvPr id="354" name="Google Shape;354;p42"/>
          <p:cNvSpPr/>
          <p:nvPr/>
        </p:nvSpPr>
        <p:spPr>
          <a:xfrm>
            <a:off x="9996768" y="5393239"/>
            <a:ext cx="11151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2100">
                <a:solidFill>
                  <a:srgbClr val="0070C0"/>
                </a:solidFill>
                <a:latin typeface="Quattrocento Sans"/>
                <a:ea typeface="Quattrocento Sans"/>
                <a:cs typeface="Quattrocento Sans"/>
                <a:sym typeface="Quattrocento Sans"/>
              </a:rPr>
              <a:t>20</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43" title="Gráfico"/>
          <p:cNvPicPr preferRelativeResize="0"/>
          <p:nvPr/>
        </p:nvPicPr>
        <p:blipFill rotWithShape="1">
          <a:blip r:embed="rId3">
            <a:alphaModFix/>
          </a:blip>
          <a:srcRect b="-2160" l="0" r="0" t="2160"/>
          <a:stretch/>
        </p:blipFill>
        <p:spPr>
          <a:xfrm>
            <a:off x="6353087" y="3015625"/>
            <a:ext cx="5837325" cy="3609426"/>
          </a:xfrm>
          <a:prstGeom prst="rect">
            <a:avLst/>
          </a:prstGeom>
          <a:noFill/>
          <a:ln>
            <a:noFill/>
          </a:ln>
        </p:spPr>
      </p:pic>
      <p:sp>
        <p:nvSpPr>
          <p:cNvPr id="361" name="Google Shape;361;p43"/>
          <p:cNvSpPr txBox="1"/>
          <p:nvPr/>
        </p:nvSpPr>
        <p:spPr>
          <a:xfrm>
            <a:off x="237290" y="1572406"/>
            <a:ext cx="8143932" cy="92333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5400"/>
              <a:buFont typeface="Calibri"/>
              <a:buNone/>
            </a:pPr>
            <a:r>
              <a:rPr b="1" lang="es-ES" sz="5400">
                <a:solidFill>
                  <a:srgbClr val="00B0F0"/>
                </a:solidFill>
                <a:latin typeface="Calibri"/>
                <a:ea typeface="Calibri"/>
                <a:cs typeface="Calibri"/>
                <a:sym typeface="Calibri"/>
              </a:rPr>
              <a:t>34</a:t>
            </a:r>
            <a:r>
              <a:rPr b="1" i="0" lang="es-ES" sz="5400" u="none" cap="none" strike="noStrike">
                <a:solidFill>
                  <a:srgbClr val="00B0F0"/>
                </a:solidFill>
                <a:latin typeface="Calibri"/>
                <a:ea typeface="Calibri"/>
                <a:cs typeface="Calibri"/>
                <a:sym typeface="Calibri"/>
              </a:rPr>
              <a:t>%  </a:t>
            </a:r>
            <a:r>
              <a:rPr b="1" lang="es-ES" sz="2000">
                <a:solidFill>
                  <a:schemeClr val="dk1"/>
                </a:solidFill>
                <a:latin typeface="Calibri"/>
                <a:ea typeface="Calibri"/>
                <a:cs typeface="Calibri"/>
                <a:sym typeface="Calibri"/>
              </a:rPr>
              <a:t>de los visitantes recomiendan las tiendas de los</a:t>
            </a:r>
            <a:r>
              <a:rPr b="1" lang="es-ES" sz="2000">
                <a:solidFill>
                  <a:srgbClr val="00B0F0"/>
                </a:solidFill>
                <a:latin typeface="Calibri"/>
                <a:ea typeface="Calibri"/>
                <a:cs typeface="Calibri"/>
                <a:sym typeface="Calibri"/>
              </a:rPr>
              <a:t> </a:t>
            </a:r>
            <a:r>
              <a:rPr b="1" i="0" lang="es-ES" sz="3600" u="none" cap="none" strike="noStrike">
                <a:solidFill>
                  <a:srgbClr val="00B0F0"/>
                </a:solidFill>
                <a:latin typeface="Calibri"/>
                <a:ea typeface="Calibri"/>
                <a:cs typeface="Calibri"/>
                <a:sym typeface="Calibri"/>
              </a:rPr>
              <a:t>CACT</a:t>
            </a:r>
            <a:endParaRPr b="1" i="0" sz="3200" u="none" cap="none" strike="noStrike">
              <a:solidFill>
                <a:srgbClr val="00B0F0"/>
              </a:solidFill>
              <a:latin typeface="Calibri"/>
              <a:ea typeface="Calibri"/>
              <a:cs typeface="Calibri"/>
              <a:sym typeface="Calibri"/>
            </a:endParaRPr>
          </a:p>
        </p:txBody>
      </p:sp>
      <p:sp>
        <p:nvSpPr>
          <p:cNvPr id="362" name="Google Shape;362;p43"/>
          <p:cNvSpPr txBox="1"/>
          <p:nvPr/>
        </p:nvSpPr>
        <p:spPr>
          <a:xfrm>
            <a:off x="237290" y="0"/>
            <a:ext cx="6529129" cy="643712"/>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Recomendación</a:t>
            </a:r>
            <a:endParaRPr b="1" i="0" sz="3200" u="none" cap="none" strike="noStrike">
              <a:solidFill>
                <a:srgbClr val="073763"/>
              </a:solidFill>
              <a:latin typeface="Quattrocento Sans"/>
              <a:ea typeface="Quattrocento Sans"/>
              <a:cs typeface="Quattrocento Sans"/>
              <a:sym typeface="Quattrocento Sans"/>
            </a:endParaRPr>
          </a:p>
        </p:txBody>
      </p:sp>
      <p:sp>
        <p:nvSpPr>
          <p:cNvPr id="363" name="Google Shape;363;p43"/>
          <p:cNvSpPr txBox="1"/>
          <p:nvPr/>
        </p:nvSpPr>
        <p:spPr>
          <a:xfrm>
            <a:off x="142876" y="786588"/>
            <a:ext cx="11024428" cy="642942"/>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64" name="Google Shape;364;p43"/>
          <p:cNvSpPr txBox="1"/>
          <p:nvPr>
            <p:ph idx="12" type="sldNum"/>
          </p:nvPr>
        </p:nvSpPr>
        <p:spPr>
          <a:xfrm>
            <a:off x="9011416" y="6451293"/>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365" name="Google Shape;365;p43"/>
          <p:cNvPicPr preferRelativeResize="0"/>
          <p:nvPr/>
        </p:nvPicPr>
        <p:blipFill rotWithShape="1">
          <a:blip r:embed="rId4">
            <a:alphaModFix/>
          </a:blip>
          <a:srcRect b="0" l="0" r="0" t="0"/>
          <a:stretch/>
        </p:blipFill>
        <p:spPr>
          <a:xfrm>
            <a:off x="7428344" y="3898993"/>
            <a:ext cx="3809100" cy="2143200"/>
          </a:xfrm>
          <a:prstGeom prst="rect">
            <a:avLst/>
          </a:prstGeom>
          <a:noFill/>
          <a:ln>
            <a:noFill/>
          </a:ln>
        </p:spPr>
      </p:pic>
      <p:sp>
        <p:nvSpPr>
          <p:cNvPr id="366" name="Google Shape;366;p43"/>
          <p:cNvSpPr txBox="1"/>
          <p:nvPr/>
        </p:nvSpPr>
        <p:spPr>
          <a:xfrm>
            <a:off x="3237686" y="0"/>
            <a:ext cx="12190413" cy="1683473"/>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la variable de rendimiento del índice de satisfacción y mide la capacidad que tiene la </a:t>
            </a:r>
            <a:endParaRPr/>
          </a:p>
          <a:p>
            <a:pPr indent="0" lvl="0" marL="0" marR="0" rtl="0" algn="just">
              <a:lnSpc>
                <a:spcPct val="150000"/>
              </a:lnSpc>
              <a:spcBef>
                <a:spcPts val="320"/>
              </a:spcBef>
              <a:spcAft>
                <a:spcPts val="0"/>
              </a:spcAft>
              <a:buClr>
                <a:srgbClr val="888888"/>
              </a:buClr>
              <a:buSzPts val="1600"/>
              <a:buFont typeface="Noto Sans Symbols"/>
              <a:buNone/>
            </a:pPr>
            <a:r>
              <a:rPr lang="es-ES" sz="1600">
                <a:solidFill>
                  <a:srgbClr val="888888"/>
                </a:solidFill>
                <a:latin typeface="Quattrocento Sans"/>
                <a:ea typeface="Quattrocento Sans"/>
                <a:cs typeface="Quattrocento Sans"/>
                <a:sym typeface="Quattrocento Sans"/>
              </a:rPr>
              <a:t>    empresa de retener a sus clientes. </a:t>
            </a:r>
            <a:endParaRPr/>
          </a:p>
          <a:p>
            <a:pPr indent="0" lvl="0" marL="0" marR="0" rtl="0" algn="just">
              <a:lnSpc>
                <a:spcPct val="150000"/>
              </a:lnSpc>
              <a:spcBef>
                <a:spcPts val="420"/>
              </a:spcBef>
              <a:spcAft>
                <a:spcPts val="0"/>
              </a:spcAft>
              <a:buClr>
                <a:srgbClr val="888888"/>
              </a:buClr>
              <a:buSzPts val="2100"/>
              <a:buFont typeface="Noto Sans Symbols"/>
              <a:buNone/>
            </a:pPr>
            <a:r>
              <a:t/>
            </a:r>
            <a:endParaRPr sz="2100">
              <a:solidFill>
                <a:srgbClr val="000000"/>
              </a:solidFill>
              <a:latin typeface="Quattrocento Sans"/>
              <a:ea typeface="Quattrocento Sans"/>
              <a:cs typeface="Quattrocento Sans"/>
              <a:sym typeface="Quattrocento Sans"/>
            </a:endParaRPr>
          </a:p>
        </p:txBody>
      </p:sp>
      <p:sp>
        <p:nvSpPr>
          <p:cNvPr id="367" name="Google Shape;367;p43"/>
          <p:cNvSpPr txBox="1"/>
          <p:nvPr/>
        </p:nvSpPr>
        <p:spPr>
          <a:xfrm>
            <a:off x="8813581" y="4369110"/>
            <a:ext cx="7143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2400"/>
              <a:buFont typeface="Quattrocento Sans"/>
              <a:buNone/>
            </a:pPr>
            <a:r>
              <a:rPr b="1" i="0" lang="es-ES" sz="2400" u="none" cap="none" strike="noStrike">
                <a:solidFill>
                  <a:srgbClr val="003794"/>
                </a:solidFill>
                <a:latin typeface="Quattrocento Sans"/>
                <a:ea typeface="Quattrocento Sans"/>
                <a:cs typeface="Quattrocento Sans"/>
                <a:sym typeface="Quattrocento Sans"/>
              </a:rPr>
              <a:t>NPS</a:t>
            </a:r>
            <a:endParaRPr b="1" i="0" sz="2400" u="none" cap="none" strike="noStrike">
              <a:solidFill>
                <a:srgbClr val="003794"/>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3794"/>
              </a:buClr>
              <a:buSzPts val="2400"/>
              <a:buFont typeface="Quattrocento Sans"/>
              <a:buNone/>
            </a:pPr>
            <a:r>
              <a:rPr b="1" lang="es-ES" sz="2400">
                <a:solidFill>
                  <a:srgbClr val="003794"/>
                </a:solidFill>
                <a:latin typeface="Quattrocento Sans"/>
                <a:ea typeface="Quattrocento Sans"/>
                <a:cs typeface="Quattrocento Sans"/>
                <a:sym typeface="Quattrocento Sans"/>
              </a:rPr>
              <a:t>3%</a:t>
            </a:r>
            <a:endParaRPr b="1" sz="2400">
              <a:solidFill>
                <a:srgbClr val="003794"/>
              </a:solidFill>
              <a:latin typeface="Quattrocento Sans"/>
              <a:ea typeface="Quattrocento Sans"/>
              <a:cs typeface="Quattrocento Sans"/>
              <a:sym typeface="Quattrocento Sans"/>
            </a:endParaRPr>
          </a:p>
        </p:txBody>
      </p:sp>
      <p:pic>
        <p:nvPicPr>
          <p:cNvPr id="368" name="Google Shape;368;p43" title="Gráfico"/>
          <p:cNvPicPr preferRelativeResize="0"/>
          <p:nvPr/>
        </p:nvPicPr>
        <p:blipFill>
          <a:blip r:embed="rId5">
            <a:alphaModFix/>
          </a:blip>
          <a:stretch>
            <a:fillRect/>
          </a:stretch>
        </p:blipFill>
        <p:spPr>
          <a:xfrm>
            <a:off x="64700" y="2638600"/>
            <a:ext cx="6434247" cy="39864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44"/>
          <p:cNvSpPr txBox="1"/>
          <p:nvPr>
            <p:ph idx="12" type="sldNum"/>
          </p:nvPr>
        </p:nvSpPr>
        <p:spPr>
          <a:xfrm>
            <a:off x="9011416"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75" name="Google Shape;375;p44"/>
          <p:cNvSpPr txBox="1"/>
          <p:nvPr/>
        </p:nvSpPr>
        <p:spPr>
          <a:xfrm>
            <a:off x="237291" y="0"/>
            <a:ext cx="11573100" cy="1857300"/>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B050"/>
              </a:buClr>
              <a:buSzPts val="3600"/>
              <a:buFont typeface="Quattrocento Sans"/>
              <a:buNone/>
            </a:pPr>
            <a:r>
              <a:rPr b="1" lang="es-ES" sz="3600">
                <a:solidFill>
                  <a:srgbClr val="073763"/>
                </a:solidFill>
                <a:latin typeface="Quattrocento Sans"/>
                <a:ea typeface="Quattrocento Sans"/>
                <a:cs typeface="Quattrocento Sans"/>
                <a:sym typeface="Quattrocento Sans"/>
              </a:rPr>
              <a:t>Expectativas</a:t>
            </a:r>
            <a:r>
              <a:rPr b="1" lang="es-ES" sz="1600">
                <a:solidFill>
                  <a:srgbClr val="073763"/>
                </a:solidFill>
                <a:latin typeface="Quattrocento Sans"/>
                <a:ea typeface="Quattrocento Sans"/>
                <a:cs typeface="Quattrocento Sans"/>
                <a:sym typeface="Quattrocento Sans"/>
              </a:rPr>
              <a:t> </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sp>
        <p:nvSpPr>
          <p:cNvPr id="376" name="Google Shape;376;p44"/>
          <p:cNvSpPr txBox="1"/>
          <p:nvPr>
            <p:ph idx="4294967295" type="body"/>
          </p:nvPr>
        </p:nvSpPr>
        <p:spPr>
          <a:xfrm>
            <a:off x="165852" y="6475298"/>
            <a:ext cx="11500200" cy="357300"/>
          </a:xfrm>
          <a:prstGeom prst="rect">
            <a:avLst/>
          </a:prstGeom>
          <a:noFill/>
          <a:ln>
            <a:noFill/>
          </a:ln>
        </p:spPr>
        <p:txBody>
          <a:bodyPr anchorCtr="0" anchor="t" bIns="0" lIns="0" spcFirstLastPara="1" rIns="0" wrap="square" tIns="0">
            <a:noAutofit/>
          </a:bodyPr>
          <a:lstStyle/>
          <a:p>
            <a:pPr indent="0" lvl="0" marL="0" rtl="0" algn="just">
              <a:spcBef>
                <a:spcPts val="0"/>
              </a:spcBef>
              <a:spcAft>
                <a:spcPts val="0"/>
              </a:spcAft>
              <a:buSzPts val="1330"/>
              <a:buNone/>
            </a:pPr>
            <a:r>
              <a:rPr b="1" lang="es-ES" sz="1400">
                <a:latin typeface="Quattrocento Sans"/>
                <a:ea typeface="Quattrocento Sans"/>
                <a:cs typeface="Quattrocento Sans"/>
                <a:sym typeface="Quattrocento Sans"/>
              </a:rPr>
              <a:t>Supera = Mucho mejor de lo esperado + Mejor de lo esperado.                  No supera = Peor de lo esperado + Mucho peor de lo esperado.</a:t>
            </a:r>
            <a:endParaRPr/>
          </a:p>
          <a:p>
            <a:pPr indent="0" lvl="0" marL="0" rtl="0" algn="ctr">
              <a:spcBef>
                <a:spcPts val="1035"/>
              </a:spcBef>
              <a:spcAft>
                <a:spcPts val="0"/>
              </a:spcAft>
              <a:buSzPts val="1520"/>
              <a:buNone/>
            </a:pPr>
            <a:r>
              <a:rPr b="1" lang="es-ES" sz="1600">
                <a:latin typeface="Quattrocento Sans"/>
                <a:ea typeface="Quattrocento Sans"/>
                <a:cs typeface="Quattrocento Sans"/>
                <a:sym typeface="Quattrocento Sans"/>
              </a:rPr>
              <a:t> </a:t>
            </a:r>
            <a:endParaRPr/>
          </a:p>
        </p:txBody>
      </p:sp>
      <p:grpSp>
        <p:nvGrpSpPr>
          <p:cNvPr id="377" name="Google Shape;377;p44"/>
          <p:cNvGrpSpPr/>
          <p:nvPr/>
        </p:nvGrpSpPr>
        <p:grpSpPr>
          <a:xfrm>
            <a:off x="1270690" y="1518832"/>
            <a:ext cx="11742720" cy="1220031"/>
            <a:chOff x="-2552887" y="3370787"/>
            <a:chExt cx="14634496" cy="3300057"/>
          </a:xfrm>
        </p:grpSpPr>
        <p:sp>
          <p:nvSpPr>
            <p:cNvPr id="378" name="Google Shape;378;p44"/>
            <p:cNvSpPr txBox="1"/>
            <p:nvPr/>
          </p:nvSpPr>
          <p:spPr>
            <a:xfrm>
              <a:off x="-2552887" y="3757244"/>
              <a:ext cx="5163600" cy="2913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2000"/>
                <a:buFont typeface="Calibri"/>
                <a:buNone/>
              </a:pPr>
              <a:r>
                <a:rPr b="1" i="0" lang="es-ES" sz="2000" u="none" cap="none" strike="noStrike">
                  <a:solidFill>
                    <a:srgbClr val="00B0F0"/>
                  </a:solidFill>
                  <a:latin typeface="Calibri"/>
                  <a:ea typeface="Calibri"/>
                  <a:cs typeface="Calibri"/>
                  <a:sym typeface="Calibri"/>
                </a:rPr>
                <a:t>La expectativa</a:t>
              </a:r>
              <a:r>
                <a:rPr b="1" i="0" lang="es-ES" sz="2000" u="none" cap="none" strike="noStrike">
                  <a:solidFill>
                    <a:srgbClr val="00B0F0"/>
                  </a:solidFill>
                  <a:latin typeface="Calibri"/>
                  <a:ea typeface="Calibri"/>
                  <a:cs typeface="Calibri"/>
                  <a:sym typeface="Calibri"/>
                </a:rPr>
                <a:t> </a:t>
              </a:r>
              <a:r>
                <a:rPr b="1" i="0" lang="es-ES" sz="2000" u="none" cap="none" strike="noStrike">
                  <a:solidFill>
                    <a:srgbClr val="00B0F0"/>
                  </a:solidFill>
                  <a:latin typeface="Calibri"/>
                  <a:ea typeface="Calibri"/>
                  <a:cs typeface="Calibri"/>
                  <a:sym typeface="Calibri"/>
                </a:rPr>
                <a:t>en las</a:t>
              </a:r>
              <a:r>
                <a:rPr b="1" i="0" lang="es-ES" sz="2000" u="none" cap="none" strike="noStrike">
                  <a:solidFill>
                    <a:srgbClr val="00B0F0"/>
                  </a:solidFill>
                  <a:latin typeface="Calibri"/>
                  <a:ea typeface="Calibri"/>
                  <a:cs typeface="Calibri"/>
                  <a:sym typeface="Calibri"/>
                </a:rPr>
                <a:t> tiendas</a:t>
              </a:r>
              <a:r>
                <a:rPr b="1" i="0" lang="es-ES" sz="2000" u="none" cap="none" strike="noStrike">
                  <a:solidFill>
                    <a:srgbClr val="00B0F0"/>
                  </a:solidFill>
                  <a:latin typeface="Calibri"/>
                  <a:ea typeface="Calibri"/>
                  <a:cs typeface="Calibri"/>
                  <a:sym typeface="Calibri"/>
                </a:rPr>
                <a:t> </a:t>
              </a:r>
              <a:r>
                <a:rPr b="1" i="0" lang="es-ES" sz="2800" u="none" cap="none" strike="noStrike">
                  <a:solidFill>
                    <a:srgbClr val="00B0F0"/>
                  </a:solidFill>
                  <a:latin typeface="Calibri"/>
                  <a:ea typeface="Calibri"/>
                  <a:cs typeface="Calibri"/>
                  <a:sym typeface="Calibri"/>
                </a:rPr>
                <a:t>CACT </a:t>
              </a:r>
              <a:endParaRPr b="1" i="0" sz="2000" u="none" cap="none" strike="noStrike">
                <a:solidFill>
                  <a:srgbClr val="00B0F0"/>
                </a:solidFill>
                <a:latin typeface="Calibri"/>
                <a:ea typeface="Calibri"/>
                <a:cs typeface="Calibri"/>
                <a:sym typeface="Calibri"/>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9" name="Google Shape;379;p44"/>
            <p:cNvSpPr txBox="1"/>
            <p:nvPr/>
          </p:nvSpPr>
          <p:spPr>
            <a:xfrm>
              <a:off x="8575809" y="3370787"/>
              <a:ext cx="35058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80" name="Google Shape;380;p44"/>
          <p:cNvSpPr/>
          <p:nvPr/>
        </p:nvSpPr>
        <p:spPr>
          <a:xfrm>
            <a:off x="4799062" y="1202327"/>
            <a:ext cx="83811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6600">
                <a:solidFill>
                  <a:srgbClr val="00B0F0"/>
                </a:solidFill>
                <a:latin typeface="Calibri"/>
                <a:ea typeface="Calibri"/>
                <a:cs typeface="Calibri"/>
                <a:sym typeface="Calibri"/>
              </a:rPr>
              <a:t>  </a:t>
            </a:r>
            <a:r>
              <a:rPr b="1" lang="es-ES" sz="2000">
                <a:solidFill>
                  <a:srgbClr val="00B0F0"/>
                </a:solidFill>
                <a:latin typeface="Calibri"/>
                <a:ea typeface="Calibri"/>
                <a:cs typeface="Calibri"/>
                <a:sym typeface="Calibri"/>
              </a:rPr>
              <a:t>es superada en un </a:t>
            </a:r>
            <a:r>
              <a:rPr b="1" lang="es-ES" sz="6600">
                <a:solidFill>
                  <a:srgbClr val="00B0F0"/>
                </a:solidFill>
                <a:latin typeface="Calibri"/>
                <a:ea typeface="Calibri"/>
                <a:cs typeface="Calibri"/>
                <a:sym typeface="Calibri"/>
              </a:rPr>
              <a:t>42</a:t>
            </a:r>
            <a:r>
              <a:rPr b="1" lang="es-ES" sz="66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media. </a:t>
            </a:r>
            <a:endParaRPr sz="6000">
              <a:solidFill>
                <a:schemeClr val="dk1"/>
              </a:solidFill>
              <a:latin typeface="Calibri"/>
              <a:ea typeface="Calibri"/>
              <a:cs typeface="Calibri"/>
              <a:sym typeface="Calibri"/>
            </a:endParaRPr>
          </a:p>
        </p:txBody>
      </p:sp>
      <p:pic>
        <p:nvPicPr>
          <p:cNvPr id="381" name="Google Shape;381;p44" title="Gráfico"/>
          <p:cNvPicPr preferRelativeResize="0"/>
          <p:nvPr/>
        </p:nvPicPr>
        <p:blipFill>
          <a:blip r:embed="rId3">
            <a:alphaModFix/>
          </a:blip>
          <a:stretch>
            <a:fillRect/>
          </a:stretch>
        </p:blipFill>
        <p:spPr>
          <a:xfrm>
            <a:off x="1637050" y="2249750"/>
            <a:ext cx="7884426" cy="3833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45" title="Gráfico"/>
          <p:cNvPicPr preferRelativeResize="0"/>
          <p:nvPr/>
        </p:nvPicPr>
        <p:blipFill>
          <a:blip r:embed="rId3">
            <a:alphaModFix/>
          </a:blip>
          <a:stretch>
            <a:fillRect/>
          </a:stretch>
        </p:blipFill>
        <p:spPr>
          <a:xfrm>
            <a:off x="310150" y="1555028"/>
            <a:ext cx="8572500" cy="1831825"/>
          </a:xfrm>
          <a:prstGeom prst="rect">
            <a:avLst/>
          </a:prstGeom>
          <a:noFill/>
          <a:ln>
            <a:noFill/>
          </a:ln>
        </p:spPr>
      </p:pic>
      <p:sp>
        <p:nvSpPr>
          <p:cNvPr id="387" name="Google Shape;387;p45"/>
          <p:cNvSpPr txBox="1"/>
          <p:nvPr/>
        </p:nvSpPr>
        <p:spPr>
          <a:xfrm>
            <a:off x="0"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i="0" lang="es-ES" sz="3200" u="none" cap="none" strike="noStrike">
                <a:solidFill>
                  <a:srgbClr val="073763"/>
                </a:solidFill>
                <a:latin typeface="Quattrocento Sans"/>
                <a:ea typeface="Quattrocento Sans"/>
                <a:cs typeface="Quattrocento Sans"/>
                <a:sym typeface="Quattrocento Sans"/>
              </a:rPr>
              <a:t> Relación calidad/precio</a:t>
            </a:r>
            <a:endParaRPr>
              <a:solidFill>
                <a:srgbClr val="073763"/>
              </a:solidFill>
            </a:endParaRPr>
          </a:p>
        </p:txBody>
      </p:sp>
      <p:sp>
        <p:nvSpPr>
          <p:cNvPr id="388" name="Google Shape;388;p45"/>
          <p:cNvSpPr txBox="1"/>
          <p:nvPr/>
        </p:nvSpPr>
        <p:spPr>
          <a:xfrm>
            <a:off x="237290" y="1000902"/>
            <a:ext cx="11328399" cy="510363"/>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dk1"/>
              </a:buClr>
              <a:buSzPts val="1600"/>
              <a:buFont typeface="Noto Sans Symbols"/>
              <a:buNone/>
            </a:pPr>
            <a:r>
              <a:rPr b="1" lang="es-ES" sz="1600" u="none">
                <a:solidFill>
                  <a:schemeClr val="dk1"/>
                </a:solidFill>
                <a:latin typeface="Quattrocento Sans"/>
                <a:ea typeface="Quattrocento Sans"/>
                <a:cs typeface="Quattrocento Sans"/>
                <a:sym typeface="Quattrocento Sans"/>
              </a:rPr>
              <a:t>Positiva = Muy adecuado +  Adecuado.          Negativa = Inadecuada+ Muy inadecuada.</a:t>
            </a:r>
            <a:endParaRPr/>
          </a:p>
        </p:txBody>
      </p:sp>
      <p:grpSp>
        <p:nvGrpSpPr>
          <p:cNvPr id="389" name="Google Shape;389;p45"/>
          <p:cNvGrpSpPr/>
          <p:nvPr/>
        </p:nvGrpSpPr>
        <p:grpSpPr>
          <a:xfrm>
            <a:off x="8663742" y="1072340"/>
            <a:ext cx="3526671" cy="2428892"/>
            <a:chOff x="8709860" y="1591078"/>
            <a:chExt cx="2438243" cy="1397288"/>
          </a:xfrm>
        </p:grpSpPr>
        <p:sp>
          <p:nvSpPr>
            <p:cNvPr id="390" name="Google Shape;390;p45"/>
            <p:cNvSpPr txBox="1"/>
            <p:nvPr/>
          </p:nvSpPr>
          <p:spPr>
            <a:xfrm>
              <a:off x="9289218" y="1591078"/>
              <a:ext cx="1279526" cy="6374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55</a:t>
              </a:r>
              <a:r>
                <a:rPr b="1" i="0" lang="es-ES" sz="6600" u="none" cap="none" strike="noStrike">
                  <a:solidFill>
                    <a:srgbClr val="00B0F0"/>
                  </a:solidFill>
                  <a:latin typeface="Calibri"/>
                  <a:ea typeface="Calibri"/>
                  <a:cs typeface="Calibri"/>
                  <a:sym typeface="Calibri"/>
                </a:rPr>
                <a:t>%</a:t>
              </a:r>
              <a:endParaRPr b="1" i="0" sz="6600" u="none" cap="none" strike="noStrike">
                <a:solidFill>
                  <a:srgbClr val="00B0F0"/>
                </a:solidFill>
                <a:latin typeface="Calibri"/>
                <a:ea typeface="Calibri"/>
                <a:cs typeface="Calibri"/>
                <a:sym typeface="Calibri"/>
              </a:endParaRPr>
            </a:p>
          </p:txBody>
        </p:sp>
        <p:sp>
          <p:nvSpPr>
            <p:cNvPr id="391" name="Google Shape;391;p45"/>
            <p:cNvSpPr txBox="1"/>
            <p:nvPr/>
          </p:nvSpPr>
          <p:spPr>
            <a:xfrm>
              <a:off x="8709860" y="2237001"/>
              <a:ext cx="2438243" cy="7513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chemeClr val="dk1"/>
                  </a:solidFill>
                  <a:latin typeface="Quattrocento Sans"/>
                  <a:ea typeface="Quattrocento Sans"/>
                  <a:cs typeface="Quattrocento Sans"/>
                  <a:sym typeface="Quattrocento Sans"/>
                </a:rPr>
                <a:t>de los visitantes CACT </a:t>
              </a:r>
              <a:r>
                <a:rPr b="1" i="1" lang="es-ES" sz="1600">
                  <a:solidFill>
                    <a:srgbClr val="000000"/>
                  </a:solidFill>
                  <a:latin typeface="Quattrocento Sans"/>
                  <a:ea typeface="Quattrocento Sans"/>
                  <a:cs typeface="Quattrocento Sans"/>
                  <a:sym typeface="Quattrocento Sans"/>
                </a:rPr>
                <a:t>valora positivamente la calidad precio.</a:t>
              </a:r>
              <a:endParaRPr i="1" sz="1600">
                <a:solidFill>
                  <a:srgbClr val="000000"/>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92" name="Google Shape;392;p45"/>
          <p:cNvSpPr txBox="1"/>
          <p:nvPr>
            <p:ph idx="12" type="sldNum"/>
          </p:nvPr>
        </p:nvSpPr>
        <p:spPr>
          <a:xfrm>
            <a:off x="8918014" y="630034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93" name="Google Shape;393;p45"/>
          <p:cNvSpPr txBox="1"/>
          <p:nvPr/>
        </p:nvSpPr>
        <p:spPr>
          <a:xfrm>
            <a:off x="4309256" y="143646"/>
            <a:ext cx="7881157" cy="1503424"/>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1600"/>
              <a:buFont typeface="Noto Sans Symbols"/>
              <a:buNone/>
            </a:pPr>
            <a:r>
              <a:rPr lang="es-ES" sz="1600">
                <a:solidFill>
                  <a:srgbClr val="0052DE"/>
                </a:solidFill>
                <a:latin typeface="Quattrocento Sans"/>
                <a:ea typeface="Quattrocento Sans"/>
                <a:cs typeface="Quattrocento Sans"/>
                <a:sym typeface="Quattrocento Sans"/>
              </a:rPr>
              <a:t>    </a:t>
            </a:r>
            <a:r>
              <a:rPr lang="es-ES" sz="1600">
                <a:solidFill>
                  <a:srgbClr val="888888"/>
                </a:solidFill>
                <a:latin typeface="Quattrocento Sans"/>
                <a:ea typeface="Quattrocento Sans"/>
                <a:cs typeface="Quattrocento Sans"/>
                <a:sym typeface="Quattrocento Sans"/>
              </a:rPr>
              <a:t>es el valor del servicio o racionalidad del precio percibido por el cliente, modula el impacto de las expectativas y la calidad percibida sobre la satisfacción.</a:t>
            </a:r>
            <a:endParaRPr/>
          </a:p>
          <a:p>
            <a:pPr indent="0" lvl="0" marL="0" marR="0" rtl="0" algn="just">
              <a:lnSpc>
                <a:spcPct val="150000"/>
              </a:lnSpc>
              <a:spcBef>
                <a:spcPts val="320"/>
              </a:spcBef>
              <a:spcAft>
                <a:spcPts val="0"/>
              </a:spcAft>
              <a:buClr>
                <a:srgbClr val="888888"/>
              </a:buClr>
              <a:buSzPts val="1600"/>
              <a:buFont typeface="Noto Sans Symbols"/>
              <a:buNone/>
            </a:pPr>
            <a:r>
              <a:t/>
            </a:r>
            <a:endParaRPr sz="1600">
              <a:solidFill>
                <a:srgbClr val="000000"/>
              </a:solidFill>
              <a:latin typeface="Quattrocento Sans"/>
              <a:ea typeface="Quattrocento Sans"/>
              <a:cs typeface="Quattrocento Sans"/>
              <a:sym typeface="Quattrocento Sans"/>
            </a:endParaRPr>
          </a:p>
        </p:txBody>
      </p:sp>
      <p:sp>
        <p:nvSpPr>
          <p:cNvPr id="394" name="Google Shape;394;p45"/>
          <p:cNvSpPr txBox="1"/>
          <p:nvPr/>
        </p:nvSpPr>
        <p:spPr>
          <a:xfrm>
            <a:off x="2112969" y="3501241"/>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5" name="Google Shape;395;p45"/>
          <p:cNvSpPr txBox="1"/>
          <p:nvPr/>
        </p:nvSpPr>
        <p:spPr>
          <a:xfrm>
            <a:off x="8837140" y="3430604"/>
            <a:ext cx="2786100" cy="338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por centro</a:t>
            </a:r>
            <a:endParaRPr b="0" i="1" sz="1600" u="none" cap="none" strike="noStrike">
              <a:solidFill>
                <a:srgbClr val="000000"/>
              </a:solidFill>
              <a:latin typeface="Quattrocento Sans"/>
              <a:ea typeface="Quattrocento Sans"/>
              <a:cs typeface="Quattrocento Sans"/>
              <a:sym typeface="Quattrocento Sans"/>
            </a:endParaRPr>
          </a:p>
        </p:txBody>
      </p:sp>
      <p:sp>
        <p:nvSpPr>
          <p:cNvPr id="396" name="Google Shape;396;p45"/>
          <p:cNvSpPr txBox="1"/>
          <p:nvPr/>
        </p:nvSpPr>
        <p:spPr>
          <a:xfrm>
            <a:off x="2675706" y="1500968"/>
            <a:ext cx="2786082"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Quattrocento Sans"/>
              <a:buNone/>
            </a:pPr>
            <a:r>
              <a:rPr b="1" i="1" lang="es-ES" sz="1600" u="none" cap="none" strike="noStrike">
                <a:solidFill>
                  <a:srgbClr val="000000"/>
                </a:solidFill>
                <a:latin typeface="Quattrocento Sans"/>
                <a:ea typeface="Quattrocento Sans"/>
                <a:cs typeface="Quattrocento Sans"/>
                <a:sym typeface="Quattrocento Sans"/>
              </a:rPr>
              <a:t>Calidad</a:t>
            </a:r>
            <a:r>
              <a:rPr b="1" i="1" lang="es-ES" sz="1600">
                <a:solidFill>
                  <a:srgbClr val="000000"/>
                </a:solidFill>
                <a:latin typeface="Quattrocento Sans"/>
                <a:ea typeface="Quattrocento Sans"/>
                <a:cs typeface="Quattrocento Sans"/>
                <a:sym typeface="Quattrocento Sans"/>
              </a:rPr>
              <a:t>-Precio</a:t>
            </a:r>
            <a:r>
              <a:rPr b="1" i="1" lang="es-ES" sz="1600">
                <a:solidFill>
                  <a:srgbClr val="000000"/>
                </a:solidFill>
                <a:latin typeface="Quattrocento Sans"/>
                <a:ea typeface="Quattrocento Sans"/>
                <a:cs typeface="Quattrocento Sans"/>
                <a:sym typeface="Quattrocento Sans"/>
              </a:rPr>
              <a:t> CACT</a:t>
            </a:r>
            <a:endParaRPr b="0" i="1" sz="1600" u="none" cap="none" strike="noStrike">
              <a:solidFill>
                <a:srgbClr val="000000"/>
              </a:solidFill>
              <a:latin typeface="Quattrocento Sans"/>
              <a:ea typeface="Quattrocento Sans"/>
              <a:cs typeface="Quattrocento Sans"/>
              <a:sym typeface="Quattrocento Sans"/>
            </a:endParaRPr>
          </a:p>
        </p:txBody>
      </p:sp>
      <p:graphicFrame>
        <p:nvGraphicFramePr>
          <p:cNvPr id="397" name="Google Shape;397;p45"/>
          <p:cNvGraphicFramePr/>
          <p:nvPr/>
        </p:nvGraphicFramePr>
        <p:xfrm>
          <a:off x="7633375" y="3813050"/>
          <a:ext cx="3000000" cy="3000000"/>
        </p:xfrm>
        <a:graphic>
          <a:graphicData uri="http://schemas.openxmlformats.org/drawingml/2006/table">
            <a:tbl>
              <a:tblPr>
                <a:noFill/>
                <a:tableStyleId>{F7FD22A3-69A2-4C26-9FD0-D6DE76EA5CE6}</a:tableStyleId>
              </a:tblPr>
              <a:tblGrid>
                <a:gridCol w="942975"/>
                <a:gridCol w="952500"/>
                <a:gridCol w="952500"/>
                <a:gridCol w="942975"/>
              </a:tblGrid>
              <a:tr h="190500">
                <a:tc>
                  <a:txBody>
                    <a:bodyPr/>
                    <a:lstStyle/>
                    <a:p>
                      <a:pPr indent="0" lvl="0" marL="0" rtl="0" algn="l">
                        <a:spcBef>
                          <a:spcPts val="0"/>
                        </a:spcBef>
                        <a:spcAft>
                          <a:spcPts val="0"/>
                        </a:spcAft>
                        <a:buNone/>
                      </a:pPr>
                      <a:r>
                        <a:t/>
                      </a:r>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CONFORME</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s-ES" sz="1000"/>
                        <a:t>NO SUPERA</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Jameos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12%</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24%</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Montañas</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Mirador</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Monumento</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50%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t>Jardín</a:t>
                      </a:r>
                      <a:endParaRPr sz="1000"/>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33%</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67%</a:t>
                      </a:r>
                      <a:endParaRPr sz="1000"/>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s-ES" sz="1000">
                          <a:latin typeface="Calibri"/>
                          <a:ea typeface="Calibri"/>
                          <a:cs typeface="Calibri"/>
                          <a:sym typeface="Calibri"/>
                        </a:rPr>
                        <a:t>CACT</a:t>
                      </a:r>
                      <a:endParaRPr sz="1000">
                        <a:latin typeface="Calibri"/>
                        <a:ea typeface="Calibri"/>
                        <a:cs typeface="Calibri"/>
                        <a:sym typeface="Calibri"/>
                      </a:endParaRPr>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54,81%</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23,08%</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ES" sz="1000">
                          <a:latin typeface="Calibri"/>
                          <a:ea typeface="Calibri"/>
                          <a:cs typeface="Calibri"/>
                          <a:sym typeface="Calibri"/>
                        </a:rPr>
                        <a:t>22,12%</a:t>
                      </a:r>
                      <a:endParaRPr b="1" sz="1000">
                        <a:latin typeface="Calibri"/>
                        <a:ea typeface="Calibri"/>
                        <a:cs typeface="Calibri"/>
                        <a:sym typeface="Calibri"/>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pic>
        <p:nvPicPr>
          <p:cNvPr id="398" name="Google Shape;398;p45" title="Gráfico"/>
          <p:cNvPicPr preferRelativeResize="0"/>
          <p:nvPr/>
        </p:nvPicPr>
        <p:blipFill>
          <a:blip r:embed="rId4">
            <a:alphaModFix/>
          </a:blip>
          <a:stretch>
            <a:fillRect/>
          </a:stretch>
        </p:blipFill>
        <p:spPr>
          <a:xfrm>
            <a:off x="1315125" y="3839950"/>
            <a:ext cx="4560445" cy="282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04" name="Google Shape;404;p46"/>
          <p:cNvSpPr txBox="1"/>
          <p:nvPr/>
        </p:nvSpPr>
        <p:spPr>
          <a:xfrm>
            <a:off x="594480" y="929464"/>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405" name="Google Shape;405;p46"/>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grpSp>
        <p:nvGrpSpPr>
          <p:cNvPr id="406" name="Google Shape;406;p46"/>
          <p:cNvGrpSpPr/>
          <p:nvPr/>
        </p:nvGrpSpPr>
        <p:grpSpPr>
          <a:xfrm>
            <a:off x="7809718" y="1010536"/>
            <a:ext cx="1126283" cy="1167328"/>
            <a:chOff x="142273" y="1868891"/>
            <a:chExt cx="1425516" cy="1560839"/>
          </a:xfrm>
        </p:grpSpPr>
        <p:sp>
          <p:nvSpPr>
            <p:cNvPr id="407" name="Google Shape;407;p46"/>
            <p:cNvSpPr txBox="1"/>
            <p:nvPr/>
          </p:nvSpPr>
          <p:spPr>
            <a:xfrm>
              <a:off x="142273" y="2812436"/>
              <a:ext cx="1425516"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del producto</a:t>
              </a:r>
              <a:endParaRPr/>
            </a:p>
          </p:txBody>
        </p:sp>
        <p:pic>
          <p:nvPicPr>
            <p:cNvPr id="408" name="Google Shape;408;p46"/>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grpSp>
        <p:nvGrpSpPr>
          <p:cNvPr id="409" name="Google Shape;409;p46"/>
          <p:cNvGrpSpPr/>
          <p:nvPr/>
        </p:nvGrpSpPr>
        <p:grpSpPr>
          <a:xfrm>
            <a:off x="9238478" y="1010536"/>
            <a:ext cx="1344430" cy="1167328"/>
            <a:chOff x="2301317" y="1101255"/>
            <a:chExt cx="1701620" cy="1560838"/>
          </a:xfrm>
        </p:grpSpPr>
        <p:pic>
          <p:nvPicPr>
            <p:cNvPr id="410" name="Google Shape;410;p46"/>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11" name="Google Shape;411;p46"/>
            <p:cNvSpPr txBox="1"/>
            <p:nvPr/>
          </p:nvSpPr>
          <p:spPr>
            <a:xfrm>
              <a:off x="2301317" y="2044799"/>
              <a:ext cx="1701620" cy="61729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de productos</a:t>
              </a:r>
              <a:endParaRPr/>
            </a:p>
          </p:txBody>
        </p:sp>
      </p:grpSp>
      <p:grpSp>
        <p:nvGrpSpPr>
          <p:cNvPr id="412" name="Google Shape;412;p46"/>
          <p:cNvGrpSpPr/>
          <p:nvPr/>
        </p:nvGrpSpPr>
        <p:grpSpPr>
          <a:xfrm>
            <a:off x="10595800" y="1000902"/>
            <a:ext cx="1357322" cy="1396604"/>
            <a:chOff x="4081362" y="1042578"/>
            <a:chExt cx="1710486" cy="1867403"/>
          </a:xfrm>
        </p:grpSpPr>
        <p:pic>
          <p:nvPicPr>
            <p:cNvPr descr="Resultado de imagen de storage rak icon" id="413" name="Google Shape;413;p46"/>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14" name="Google Shape;414;p46"/>
            <p:cNvSpPr txBox="1"/>
            <p:nvPr/>
          </p:nvSpPr>
          <p:spPr>
            <a:xfrm>
              <a:off x="4081362" y="2045770"/>
              <a:ext cx="1710486" cy="86421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Presentación de los productos en la tienda</a:t>
              </a:r>
              <a:endParaRPr b="1" sz="1600">
                <a:solidFill>
                  <a:srgbClr val="0070C0"/>
                </a:solidFill>
                <a:latin typeface="Quattrocento Sans"/>
                <a:ea typeface="Quattrocento Sans"/>
                <a:cs typeface="Quattrocento Sans"/>
                <a:sym typeface="Quattrocento Sans"/>
              </a:endParaRPr>
            </a:p>
          </p:txBody>
        </p:sp>
      </p:grpSp>
      <p:grpSp>
        <p:nvGrpSpPr>
          <p:cNvPr id="415" name="Google Shape;415;p46"/>
          <p:cNvGrpSpPr/>
          <p:nvPr/>
        </p:nvGrpSpPr>
        <p:grpSpPr>
          <a:xfrm>
            <a:off x="9309916" y="2715414"/>
            <a:ext cx="1428760" cy="1643074"/>
            <a:chOff x="4312181" y="1736853"/>
            <a:chExt cx="1588778" cy="1552792"/>
          </a:xfrm>
        </p:grpSpPr>
        <p:pic>
          <p:nvPicPr>
            <p:cNvPr descr="Resultado de imagen de icono profesional" id="416" name="Google Shape;416;p46"/>
            <p:cNvPicPr preferRelativeResize="0"/>
            <p:nvPr/>
          </p:nvPicPr>
          <p:blipFill rotWithShape="1">
            <a:blip r:embed="rId6">
              <a:alphaModFix/>
            </a:blip>
            <a:srcRect b="0" l="0" r="0" t="0"/>
            <a:stretch/>
          </p:blipFill>
          <p:spPr>
            <a:xfrm>
              <a:off x="4686513" y="1736853"/>
              <a:ext cx="792088" cy="792088"/>
            </a:xfrm>
            <a:prstGeom prst="rect">
              <a:avLst/>
            </a:prstGeom>
            <a:noFill/>
            <a:ln>
              <a:noFill/>
            </a:ln>
          </p:spPr>
        </p:pic>
        <p:sp>
          <p:nvSpPr>
            <p:cNvPr id="417" name="Google Shape;417;p46"/>
            <p:cNvSpPr txBox="1"/>
            <p:nvPr/>
          </p:nvSpPr>
          <p:spPr>
            <a:xfrm>
              <a:off x="4312181" y="2643314"/>
              <a:ext cx="1588778"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18" name="Google Shape;418;p46"/>
          <p:cNvGrpSpPr/>
          <p:nvPr/>
        </p:nvGrpSpPr>
        <p:grpSpPr>
          <a:xfrm>
            <a:off x="7809718" y="2858290"/>
            <a:ext cx="1214446" cy="1329212"/>
            <a:chOff x="2523051" y="1713478"/>
            <a:chExt cx="1425515" cy="1543526"/>
          </a:xfrm>
        </p:grpSpPr>
        <p:sp>
          <p:nvSpPr>
            <p:cNvPr id="419" name="Google Shape;419;p46"/>
            <p:cNvSpPr txBox="1"/>
            <p:nvPr/>
          </p:nvSpPr>
          <p:spPr>
            <a:xfrm>
              <a:off x="2523051" y="2610673"/>
              <a:ext cx="1425515" cy="646331"/>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200">
                  <a:solidFill>
                    <a:srgbClr val="0070C0"/>
                  </a:solidFill>
                  <a:latin typeface="Quattrocento Sans"/>
                  <a:ea typeface="Quattrocento Sans"/>
                  <a:cs typeface="Quattrocento Sans"/>
                  <a:sym typeface="Quattrocento Sans"/>
                </a:rPr>
                <a:t>Amabilidad y trato del personal</a:t>
              </a:r>
              <a:endParaRPr/>
            </a:p>
          </p:txBody>
        </p:sp>
        <p:pic>
          <p:nvPicPr>
            <p:cNvPr id="420" name="Google Shape;420;p46"/>
            <p:cNvPicPr preferRelativeResize="0"/>
            <p:nvPr/>
          </p:nvPicPr>
          <p:blipFill rotWithShape="1">
            <a:blip r:embed="rId7">
              <a:alphaModFix/>
            </a:blip>
            <a:srcRect b="0" l="0" r="0" t="0"/>
            <a:stretch/>
          </p:blipFill>
          <p:spPr>
            <a:xfrm>
              <a:off x="2865046" y="1713478"/>
              <a:ext cx="838838" cy="838838"/>
            </a:xfrm>
            <a:prstGeom prst="rect">
              <a:avLst/>
            </a:prstGeom>
            <a:noFill/>
            <a:ln>
              <a:noFill/>
            </a:ln>
          </p:spPr>
        </p:pic>
      </p:grpSp>
      <p:pic>
        <p:nvPicPr>
          <p:cNvPr id="421" name="Google Shape;421;p46"/>
          <p:cNvPicPr preferRelativeResize="0"/>
          <p:nvPr/>
        </p:nvPicPr>
        <p:blipFill rotWithShape="1">
          <a:blip r:embed="rId8">
            <a:alphaModFix/>
          </a:blip>
          <a:srcRect b="0" l="0" r="0" t="0"/>
          <a:stretch/>
        </p:blipFill>
        <p:spPr>
          <a:xfrm>
            <a:off x="10999951" y="2833813"/>
            <a:ext cx="810295" cy="738857"/>
          </a:xfrm>
          <a:prstGeom prst="rect">
            <a:avLst/>
          </a:prstGeom>
          <a:noFill/>
          <a:ln>
            <a:noFill/>
          </a:ln>
        </p:spPr>
      </p:pic>
      <p:sp>
        <p:nvSpPr>
          <p:cNvPr id="422" name="Google Shape;422;p46"/>
          <p:cNvSpPr txBox="1"/>
          <p:nvPr/>
        </p:nvSpPr>
        <p:spPr>
          <a:xfrm>
            <a:off x="10667238" y="3786984"/>
            <a:ext cx="1331120"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Tamaño de la tienda</a:t>
            </a:r>
            <a:endParaRPr/>
          </a:p>
        </p:txBody>
      </p:sp>
      <p:grpSp>
        <p:nvGrpSpPr>
          <p:cNvPr id="423" name="Google Shape;423;p46"/>
          <p:cNvGrpSpPr/>
          <p:nvPr/>
        </p:nvGrpSpPr>
        <p:grpSpPr>
          <a:xfrm>
            <a:off x="7741525" y="4559193"/>
            <a:ext cx="1425515" cy="1370931"/>
            <a:chOff x="9370185" y="5063444"/>
            <a:chExt cx="1425515" cy="1506831"/>
          </a:xfrm>
        </p:grpSpPr>
        <p:pic>
          <p:nvPicPr>
            <p:cNvPr descr="Resultado de imagen de icono dependiente" id="424" name="Google Shape;424;p46"/>
            <p:cNvPicPr preferRelativeResize="0"/>
            <p:nvPr/>
          </p:nvPicPr>
          <p:blipFill rotWithShape="1">
            <a:blip r:embed="rId9">
              <a:alphaModFix/>
            </a:blip>
            <a:srcRect b="0" l="0" r="0" t="0"/>
            <a:stretch/>
          </p:blipFill>
          <p:spPr>
            <a:xfrm>
              <a:off x="9634075" y="5063444"/>
              <a:ext cx="897736" cy="897736"/>
            </a:xfrm>
            <a:prstGeom prst="rect">
              <a:avLst/>
            </a:prstGeom>
            <a:noFill/>
            <a:ln>
              <a:noFill/>
            </a:ln>
          </p:spPr>
        </p:pic>
        <p:sp>
          <p:nvSpPr>
            <p:cNvPr id="425" name="Google Shape;425;p46"/>
            <p:cNvSpPr txBox="1"/>
            <p:nvPr/>
          </p:nvSpPr>
          <p:spPr>
            <a:xfrm>
              <a:off x="9370185" y="6062845"/>
              <a:ext cx="1425515" cy="50743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Ubicación de</a:t>
              </a:r>
              <a:r>
                <a:rPr b="1" i="0" lang="es-ES" sz="1200" u="none" cap="none" strike="noStrike">
                  <a:solidFill>
                    <a:srgbClr val="0070C0"/>
                  </a:solidFill>
                  <a:latin typeface="Quattrocento Sans"/>
                  <a:ea typeface="Quattrocento Sans"/>
                  <a:cs typeface="Quattrocento Sans"/>
                  <a:sym typeface="Quattrocento Sans"/>
                </a:rPr>
                <a:t>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6" name="Google Shape;426;p46"/>
          <p:cNvGrpSpPr/>
          <p:nvPr/>
        </p:nvGrpSpPr>
        <p:grpSpPr>
          <a:xfrm>
            <a:off x="9238478" y="4501364"/>
            <a:ext cx="1571636" cy="1714512"/>
            <a:chOff x="4090250" y="3981142"/>
            <a:chExt cx="1425515" cy="1715182"/>
          </a:xfrm>
        </p:grpSpPr>
        <p:pic>
          <p:nvPicPr>
            <p:cNvPr id="427" name="Google Shape;427;p46"/>
            <p:cNvPicPr preferRelativeResize="0"/>
            <p:nvPr/>
          </p:nvPicPr>
          <p:blipFill rotWithShape="1">
            <a:blip r:embed="rId10">
              <a:alphaModFix/>
            </a:blip>
            <a:srcRect b="0" l="0" r="0" t="0"/>
            <a:stretch/>
          </p:blipFill>
          <p:spPr>
            <a:xfrm>
              <a:off x="4367014" y="3981142"/>
              <a:ext cx="873787" cy="873787"/>
            </a:xfrm>
            <a:prstGeom prst="rect">
              <a:avLst/>
            </a:prstGeom>
            <a:noFill/>
            <a:ln>
              <a:noFill/>
            </a:ln>
          </p:spPr>
        </p:pic>
        <p:sp>
          <p:nvSpPr>
            <p:cNvPr id="428" name="Google Shape;428;p46"/>
            <p:cNvSpPr txBox="1"/>
            <p:nvPr/>
          </p:nvSpPr>
          <p:spPr>
            <a:xfrm>
              <a:off x="4090250" y="4865327"/>
              <a:ext cx="142551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Diseño y distribución</a:t>
              </a:r>
              <a:r>
                <a:rPr b="1" i="0" lang="es-ES" sz="1200" u="none" cap="none" strike="noStrike">
                  <a:solidFill>
                    <a:srgbClr val="0070C0"/>
                  </a:solidFill>
                  <a:latin typeface="Quattrocento Sans"/>
                  <a:ea typeface="Quattrocento Sans"/>
                  <a:cs typeface="Quattrocento Sans"/>
                  <a:sym typeface="Quattrocento Sans"/>
                </a:rPr>
                <a:t> interior de la tienda</a:t>
              </a:r>
              <a:endParaRPr b="1" i="0" sz="1200" u="none" cap="none" strike="noStrike">
                <a:solidFill>
                  <a:srgbClr val="0070C0"/>
                </a:solidFill>
                <a:latin typeface="Quattrocento Sans"/>
                <a:ea typeface="Quattrocento Sans"/>
                <a:cs typeface="Quattrocento Sans"/>
                <a:sym typeface="Quattrocento Sans"/>
              </a:endParaRPr>
            </a:p>
          </p:txBody>
        </p:sp>
      </p:grpSp>
      <p:grpSp>
        <p:nvGrpSpPr>
          <p:cNvPr id="429" name="Google Shape;429;p46"/>
          <p:cNvGrpSpPr/>
          <p:nvPr/>
        </p:nvGrpSpPr>
        <p:grpSpPr>
          <a:xfrm>
            <a:off x="10667238" y="4540496"/>
            <a:ext cx="1285883" cy="1461066"/>
            <a:chOff x="7470680" y="4006675"/>
            <a:chExt cx="1425515" cy="1461066"/>
          </a:xfrm>
        </p:grpSpPr>
        <p:grpSp>
          <p:nvGrpSpPr>
            <p:cNvPr id="430" name="Google Shape;430;p46"/>
            <p:cNvGrpSpPr/>
            <p:nvPr/>
          </p:nvGrpSpPr>
          <p:grpSpPr>
            <a:xfrm>
              <a:off x="7670353" y="4006675"/>
              <a:ext cx="1021589" cy="943228"/>
              <a:chOff x="623275" y="4704424"/>
              <a:chExt cx="1021589" cy="943228"/>
            </a:xfrm>
          </p:grpSpPr>
          <p:pic>
            <p:nvPicPr>
              <p:cNvPr id="431" name="Google Shape;431;p46"/>
              <p:cNvPicPr preferRelativeResize="0"/>
              <p:nvPr/>
            </p:nvPicPr>
            <p:blipFill rotWithShape="1">
              <a:blip r:embed="rId11">
                <a:alphaModFix/>
              </a:blip>
              <a:srcRect b="0" l="0" r="0" t="0"/>
              <a:stretch/>
            </p:blipFill>
            <p:spPr>
              <a:xfrm>
                <a:off x="623275" y="4704424"/>
                <a:ext cx="1021589" cy="943228"/>
              </a:xfrm>
              <a:prstGeom prst="rect">
                <a:avLst/>
              </a:prstGeom>
              <a:noFill/>
              <a:ln>
                <a:noFill/>
              </a:ln>
            </p:spPr>
          </p:pic>
          <p:pic>
            <p:nvPicPr>
              <p:cNvPr id="432" name="Google Shape;432;p46"/>
              <p:cNvPicPr preferRelativeResize="0"/>
              <p:nvPr/>
            </p:nvPicPr>
            <p:blipFill rotWithShape="1">
              <a:blip r:embed="rId12">
                <a:alphaModFix/>
              </a:blip>
              <a:srcRect b="10972" l="0" r="0" t="7332"/>
              <a:stretch/>
            </p:blipFill>
            <p:spPr>
              <a:xfrm>
                <a:off x="951682" y="5058909"/>
                <a:ext cx="351784" cy="342872"/>
              </a:xfrm>
              <a:prstGeom prst="rect">
                <a:avLst/>
              </a:prstGeom>
              <a:noFill/>
              <a:ln>
                <a:noFill/>
              </a:ln>
            </p:spPr>
          </p:pic>
        </p:grpSp>
        <p:sp>
          <p:nvSpPr>
            <p:cNvPr id="433" name="Google Shape;433;p46"/>
            <p:cNvSpPr txBox="1"/>
            <p:nvPr/>
          </p:nvSpPr>
          <p:spPr>
            <a:xfrm>
              <a:off x="7470680" y="5006076"/>
              <a:ext cx="1425515" cy="46166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200"/>
                <a:buFont typeface="Quattrocento Sans"/>
                <a:buNone/>
              </a:pPr>
              <a:r>
                <a:rPr b="1" i="0" lang="es-ES" sz="1200" u="none" cap="none" strike="noStrike">
                  <a:solidFill>
                    <a:srgbClr val="0070C0"/>
                  </a:solidFill>
                  <a:latin typeface="Quattrocento Sans"/>
                  <a:ea typeface="Quattrocento Sans"/>
                  <a:cs typeface="Quattrocento Sans"/>
                  <a:sym typeface="Quattrocento Sans"/>
                </a:rPr>
                <a:t>Limpieza</a:t>
              </a:r>
              <a:r>
                <a:rPr b="1" i="0" lang="es-ES" sz="1200" u="none" cap="none" strike="noStrike">
                  <a:solidFill>
                    <a:srgbClr val="0070C0"/>
                  </a:solidFill>
                  <a:latin typeface="Quattrocento Sans"/>
                  <a:ea typeface="Quattrocento Sans"/>
                  <a:cs typeface="Quattrocento Sans"/>
                  <a:sym typeface="Quattrocento Sans"/>
                </a:rPr>
                <a:t> de la tienda</a:t>
              </a:r>
              <a:endParaRPr b="1" i="0" sz="1200" u="none" cap="none" strike="noStrike">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grpSp>
        <p:nvGrpSpPr>
          <p:cNvPr id="439" name="Google Shape;439;p47"/>
          <p:cNvGrpSpPr/>
          <p:nvPr/>
        </p:nvGrpSpPr>
        <p:grpSpPr>
          <a:xfrm>
            <a:off x="-10830" y="1829466"/>
            <a:ext cx="1425516" cy="1528320"/>
            <a:chOff x="142273" y="1868891"/>
            <a:chExt cx="1425516" cy="1528320"/>
          </a:xfrm>
        </p:grpSpPr>
        <p:sp>
          <p:nvSpPr>
            <p:cNvPr id="440" name="Google Shape;440;p47"/>
            <p:cNvSpPr txBox="1"/>
            <p:nvPr/>
          </p:nvSpPr>
          <p:spPr>
            <a:xfrm>
              <a:off x="142273" y="2812436"/>
              <a:ext cx="1425516"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Calidad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del producto</a:t>
              </a:r>
              <a:endParaRPr/>
            </a:p>
          </p:txBody>
        </p:sp>
        <p:pic>
          <p:nvPicPr>
            <p:cNvPr id="441" name="Google Shape;441;p47"/>
            <p:cNvPicPr preferRelativeResize="0"/>
            <p:nvPr/>
          </p:nvPicPr>
          <p:blipFill rotWithShape="1">
            <a:blip r:embed="rId3">
              <a:alphaModFix/>
            </a:blip>
            <a:srcRect b="0" l="0" r="0" t="0"/>
            <a:stretch/>
          </p:blipFill>
          <p:spPr>
            <a:xfrm>
              <a:off x="419262" y="1868891"/>
              <a:ext cx="871538" cy="871537"/>
            </a:xfrm>
            <a:prstGeom prst="rect">
              <a:avLst/>
            </a:prstGeom>
            <a:noFill/>
            <a:ln>
              <a:noFill/>
            </a:ln>
          </p:spPr>
        </p:pic>
      </p:grpSp>
      <p:sp>
        <p:nvSpPr>
          <p:cNvPr id="442" name="Google Shape;442;p47"/>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073763"/>
                </a:solidFill>
                <a:latin typeface="Quattrocento Sans"/>
                <a:ea typeface="Quattrocento Sans"/>
                <a:cs typeface="Quattrocento Sans"/>
                <a:sym typeface="Quattrocento Sans"/>
              </a:rPr>
              <a:t>Calidad percibida 🡪 PRODUCTO</a:t>
            </a:r>
            <a:endParaRPr>
              <a:solidFill>
                <a:srgbClr val="073763"/>
              </a:solidFill>
            </a:endParaRPr>
          </a:p>
        </p:txBody>
      </p:sp>
      <p:grpSp>
        <p:nvGrpSpPr>
          <p:cNvPr id="443" name="Google Shape;443;p47"/>
          <p:cNvGrpSpPr/>
          <p:nvPr/>
        </p:nvGrpSpPr>
        <p:grpSpPr>
          <a:xfrm>
            <a:off x="5679470" y="1830036"/>
            <a:ext cx="1701620" cy="1528320"/>
            <a:chOff x="2301317" y="1101255"/>
            <a:chExt cx="1701620" cy="1528320"/>
          </a:xfrm>
        </p:grpSpPr>
        <p:pic>
          <p:nvPicPr>
            <p:cNvPr id="444" name="Google Shape;444;p47"/>
            <p:cNvPicPr preferRelativeResize="0"/>
            <p:nvPr/>
          </p:nvPicPr>
          <p:blipFill rotWithShape="1">
            <a:blip r:embed="rId4">
              <a:alphaModFix/>
            </a:blip>
            <a:srcRect b="0" l="0" r="0" t="0"/>
            <a:stretch/>
          </p:blipFill>
          <p:spPr>
            <a:xfrm>
              <a:off x="2738563" y="1101255"/>
              <a:ext cx="871539" cy="871537"/>
            </a:xfrm>
            <a:prstGeom prst="rect">
              <a:avLst/>
            </a:prstGeom>
            <a:noFill/>
            <a:ln>
              <a:noFill/>
            </a:ln>
          </p:spPr>
        </p:pic>
        <p:sp>
          <p:nvSpPr>
            <p:cNvPr id="445" name="Google Shape;445;p47"/>
            <p:cNvSpPr txBox="1"/>
            <p:nvPr/>
          </p:nvSpPr>
          <p:spPr>
            <a:xfrm>
              <a:off x="2301317" y="2044800"/>
              <a:ext cx="1701620" cy="58477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Variedad</a:t>
              </a:r>
              <a:endParaRPr/>
            </a:p>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de productos</a:t>
              </a:r>
              <a:endParaRPr/>
            </a:p>
          </p:txBody>
        </p:sp>
      </p:grpSp>
      <p:sp>
        <p:nvSpPr>
          <p:cNvPr id="446" name="Google Shape;446;p47"/>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grpSp>
        <p:nvGrpSpPr>
          <p:cNvPr id="447" name="Google Shape;447;p47"/>
          <p:cNvGrpSpPr/>
          <p:nvPr/>
        </p:nvGrpSpPr>
        <p:grpSpPr>
          <a:xfrm>
            <a:off x="46534" y="4287050"/>
            <a:ext cx="1476640" cy="2080411"/>
            <a:chOff x="4261415" y="1042578"/>
            <a:chExt cx="1470236" cy="2080411"/>
          </a:xfrm>
        </p:grpSpPr>
        <p:pic>
          <p:nvPicPr>
            <p:cNvPr descr="Resultado de imagen de storage rak icon" id="448" name="Google Shape;448;p47"/>
            <p:cNvPicPr preferRelativeResize="0"/>
            <p:nvPr/>
          </p:nvPicPr>
          <p:blipFill rotWithShape="1">
            <a:blip r:embed="rId5">
              <a:alphaModFix/>
            </a:blip>
            <a:srcRect b="0" l="0" r="0" t="0"/>
            <a:stretch/>
          </p:blipFill>
          <p:spPr>
            <a:xfrm>
              <a:off x="4503102" y="1042578"/>
              <a:ext cx="930215" cy="930215"/>
            </a:xfrm>
            <a:prstGeom prst="rect">
              <a:avLst/>
            </a:prstGeom>
            <a:noFill/>
            <a:ln>
              <a:noFill/>
            </a:ln>
          </p:spPr>
        </p:pic>
        <p:sp>
          <p:nvSpPr>
            <p:cNvPr id="449" name="Google Shape;449;p47"/>
            <p:cNvSpPr txBox="1"/>
            <p:nvPr/>
          </p:nvSpPr>
          <p:spPr>
            <a:xfrm>
              <a:off x="4261415" y="2045771"/>
              <a:ext cx="1470236" cy="107721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Presentación de los productos en la tienda</a:t>
              </a:r>
              <a:endParaRPr/>
            </a:p>
          </p:txBody>
        </p:sp>
      </p:grpSp>
      <p:sp>
        <p:nvSpPr>
          <p:cNvPr id="450" name="Google Shape;450;p47"/>
          <p:cNvSpPr txBox="1"/>
          <p:nvPr/>
        </p:nvSpPr>
        <p:spPr>
          <a:xfrm>
            <a:off x="118542" y="669092"/>
            <a:ext cx="11994900" cy="2934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sz="1400" u="none">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r>
              <a:rPr b="1" lang="es-ES" sz="1400" u="none">
                <a:solidFill>
                  <a:schemeClr val="dk1"/>
                </a:solidFill>
                <a:latin typeface="Quattrocento Sans"/>
                <a:ea typeface="Quattrocento Sans"/>
                <a:cs typeface="Quattrocento Sans"/>
                <a:sym typeface="Quattrocento Sans"/>
              </a:rPr>
              <a:t>Media CACT ponderada               </a:t>
            </a:r>
            <a:endParaRPr b="1" sz="1400" u="none">
              <a:solidFill>
                <a:srgbClr val="000000"/>
              </a:solidFill>
              <a:latin typeface="Quattrocento Sans"/>
              <a:ea typeface="Quattrocento Sans"/>
              <a:cs typeface="Quattrocento Sans"/>
              <a:sym typeface="Quattrocento Sans"/>
            </a:endParaRPr>
          </a:p>
        </p:txBody>
      </p:sp>
      <p:cxnSp>
        <p:nvCxnSpPr>
          <p:cNvPr id="451" name="Google Shape;451;p47"/>
          <p:cNvCxnSpPr/>
          <p:nvPr/>
        </p:nvCxnSpPr>
        <p:spPr>
          <a:xfrm>
            <a:off x="6920086" y="823971"/>
            <a:ext cx="341400" cy="0"/>
          </a:xfrm>
          <a:prstGeom prst="straightConnector1">
            <a:avLst/>
          </a:prstGeom>
          <a:noFill/>
          <a:ln cap="flat" cmpd="sng" w="38100">
            <a:solidFill>
              <a:srgbClr val="00B050"/>
            </a:solidFill>
            <a:prstDash val="solid"/>
            <a:round/>
            <a:headEnd len="sm" w="sm" type="none"/>
            <a:tailEnd len="sm" w="sm" type="none"/>
          </a:ln>
        </p:spPr>
      </p:cxnSp>
      <p:grpSp>
        <p:nvGrpSpPr>
          <p:cNvPr id="452" name="Google Shape;452;p47"/>
          <p:cNvGrpSpPr/>
          <p:nvPr/>
        </p:nvGrpSpPr>
        <p:grpSpPr>
          <a:xfrm>
            <a:off x="6815288" y="3861841"/>
            <a:ext cx="4910007" cy="1213631"/>
            <a:chOff x="8820480" y="1880455"/>
            <a:chExt cx="918691" cy="561192"/>
          </a:xfrm>
        </p:grpSpPr>
        <p:sp>
          <p:nvSpPr>
            <p:cNvPr id="453" name="Google Shape;453;p47"/>
            <p:cNvSpPr txBox="1"/>
            <p:nvPr/>
          </p:nvSpPr>
          <p:spPr>
            <a:xfrm>
              <a:off x="9361622" y="1929302"/>
              <a:ext cx="329211" cy="51234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68</a:t>
              </a:r>
              <a:r>
                <a:rPr b="1" i="0" lang="es-ES" sz="6600" u="none" cap="none" strike="noStrike">
                  <a:solidFill>
                    <a:srgbClr val="00B0F0"/>
                  </a:solidFill>
                  <a:latin typeface="Calibri"/>
                  <a:ea typeface="Calibri"/>
                  <a:cs typeface="Calibri"/>
                  <a:sym typeface="Calibri"/>
                </a:rPr>
                <a:t>% </a:t>
              </a:r>
              <a:endParaRPr/>
            </a:p>
          </p:txBody>
        </p:sp>
        <p:sp>
          <p:nvSpPr>
            <p:cNvPr id="454" name="Google Shape;454;p47"/>
            <p:cNvSpPr txBox="1"/>
            <p:nvPr/>
          </p:nvSpPr>
          <p:spPr>
            <a:xfrm>
              <a:off x="8820480" y="1880455"/>
              <a:ext cx="918691" cy="27040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En relación al producto, el factor mejor valorado es la </a:t>
              </a:r>
              <a:r>
                <a:rPr b="1" lang="es-ES" sz="1600">
                  <a:solidFill>
                    <a:srgbClr val="00B0F0"/>
                  </a:solidFill>
                  <a:latin typeface="Quattrocento Sans"/>
                  <a:ea typeface="Quattrocento Sans"/>
                  <a:cs typeface="Quattrocento Sans"/>
                  <a:sym typeface="Quattrocento Sans"/>
                </a:rPr>
                <a:t>la presentaci</a:t>
              </a:r>
              <a:r>
                <a:rPr b="1" lang="es-ES" sz="1600">
                  <a:solidFill>
                    <a:srgbClr val="00B0F0"/>
                  </a:solidFill>
                  <a:latin typeface="Quattrocento Sans"/>
                  <a:ea typeface="Quattrocento Sans"/>
                  <a:cs typeface="Quattrocento Sans"/>
                  <a:sym typeface="Quattrocento Sans"/>
                </a:rPr>
                <a:t>ón y calidad</a:t>
              </a:r>
              <a:r>
                <a:rPr b="1" lang="es-ES" sz="1600">
                  <a:solidFill>
                    <a:srgbClr val="000000"/>
                  </a:solidFill>
                  <a:latin typeface="Quattrocento Sans"/>
                  <a:ea typeface="Quattrocento Sans"/>
                  <a:cs typeface="Quattrocento Sans"/>
                  <a:sym typeface="Quattrocento Sans"/>
                </a:rPr>
                <a:t> con un </a:t>
              </a:r>
              <a:endParaRPr b="0" sz="1600" u="none" cap="none" strike="noStrike">
                <a:solidFill>
                  <a:srgbClr val="000000"/>
                </a:solidFill>
                <a:latin typeface="Quattrocento Sans"/>
                <a:ea typeface="Quattrocento Sans"/>
                <a:cs typeface="Quattrocento Sans"/>
                <a:sym typeface="Quattrocento Sans"/>
              </a:endParaRPr>
            </a:p>
          </p:txBody>
        </p:sp>
      </p:grpSp>
      <p:grpSp>
        <p:nvGrpSpPr>
          <p:cNvPr id="455" name="Google Shape;455;p47"/>
          <p:cNvGrpSpPr/>
          <p:nvPr/>
        </p:nvGrpSpPr>
        <p:grpSpPr>
          <a:xfrm>
            <a:off x="6823502" y="4950100"/>
            <a:ext cx="5077634" cy="1357686"/>
            <a:chOff x="8766587" y="1839030"/>
            <a:chExt cx="950055" cy="781047"/>
          </a:xfrm>
        </p:grpSpPr>
        <p:sp>
          <p:nvSpPr>
            <p:cNvPr id="456" name="Google Shape;456;p47"/>
            <p:cNvSpPr txBox="1"/>
            <p:nvPr/>
          </p:nvSpPr>
          <p:spPr>
            <a:xfrm>
              <a:off x="9311590" y="1982671"/>
              <a:ext cx="329211" cy="63740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6600"/>
                <a:buFont typeface="Calibri"/>
                <a:buNone/>
              </a:pPr>
              <a:r>
                <a:rPr b="1" lang="es-ES" sz="6600">
                  <a:solidFill>
                    <a:srgbClr val="00B0F0"/>
                  </a:solidFill>
                  <a:latin typeface="Calibri"/>
                  <a:ea typeface="Calibri"/>
                  <a:cs typeface="Calibri"/>
                  <a:sym typeface="Calibri"/>
                </a:rPr>
                <a:t>53</a:t>
              </a:r>
              <a:r>
                <a:rPr b="1" i="0" lang="es-ES" sz="6600" u="none" cap="none" strike="noStrike">
                  <a:solidFill>
                    <a:srgbClr val="00B0F0"/>
                  </a:solidFill>
                  <a:latin typeface="Calibri"/>
                  <a:ea typeface="Calibri"/>
                  <a:cs typeface="Calibri"/>
                  <a:sym typeface="Calibri"/>
                </a:rPr>
                <a:t>% </a:t>
              </a:r>
              <a:endParaRPr/>
            </a:p>
          </p:txBody>
        </p:sp>
        <p:sp>
          <p:nvSpPr>
            <p:cNvPr id="457" name="Google Shape;457;p47"/>
            <p:cNvSpPr txBox="1"/>
            <p:nvPr/>
          </p:nvSpPr>
          <p:spPr>
            <a:xfrm>
              <a:off x="8766587" y="1839030"/>
              <a:ext cx="950055" cy="1947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1600">
                  <a:solidFill>
                    <a:srgbClr val="000000"/>
                  </a:solidFill>
                  <a:latin typeface="Quattrocento Sans"/>
                  <a:ea typeface="Quattrocento Sans"/>
                  <a:cs typeface="Quattrocento Sans"/>
                  <a:sym typeface="Quattrocento Sans"/>
                </a:rPr>
                <a:t>Por su parte el peor valorado es la </a:t>
              </a:r>
              <a:r>
                <a:rPr b="1" lang="es-ES" sz="1600">
                  <a:solidFill>
                    <a:srgbClr val="00B0F0"/>
                  </a:solidFill>
                  <a:latin typeface="Quattrocento Sans"/>
                  <a:ea typeface="Quattrocento Sans"/>
                  <a:cs typeface="Quattrocento Sans"/>
                  <a:sym typeface="Quattrocento Sans"/>
                </a:rPr>
                <a:t>variedad </a:t>
              </a:r>
              <a:r>
                <a:rPr b="1" lang="es-ES" sz="1600">
                  <a:solidFill>
                    <a:schemeClr val="dk1"/>
                  </a:solidFill>
                  <a:latin typeface="Quattrocento Sans"/>
                  <a:ea typeface="Quattrocento Sans"/>
                  <a:cs typeface="Quattrocento Sans"/>
                  <a:sym typeface="Quattrocento Sans"/>
                </a:rPr>
                <a:t>con un</a:t>
              </a:r>
              <a:endParaRPr b="0" sz="1600" u="none" cap="none" strike="noStrike">
                <a:solidFill>
                  <a:srgbClr val="00B0F0"/>
                </a:solidFill>
                <a:latin typeface="Quattrocento Sans"/>
                <a:ea typeface="Quattrocento Sans"/>
                <a:cs typeface="Quattrocento Sans"/>
                <a:sym typeface="Quattrocento Sans"/>
              </a:endParaRPr>
            </a:p>
          </p:txBody>
        </p:sp>
      </p:grpSp>
      <p:pic>
        <p:nvPicPr>
          <p:cNvPr id="458" name="Google Shape;458;p47" title="Gráfico"/>
          <p:cNvPicPr preferRelativeResize="0"/>
          <p:nvPr/>
        </p:nvPicPr>
        <p:blipFill>
          <a:blip r:embed="rId6">
            <a:alphaModFix/>
          </a:blip>
          <a:stretch>
            <a:fillRect/>
          </a:stretch>
        </p:blipFill>
        <p:spPr>
          <a:xfrm>
            <a:off x="1523425" y="1135825"/>
            <a:ext cx="4178799" cy="2581584"/>
          </a:xfrm>
          <a:prstGeom prst="rect">
            <a:avLst/>
          </a:prstGeom>
          <a:noFill/>
          <a:ln>
            <a:noFill/>
          </a:ln>
        </p:spPr>
      </p:pic>
      <p:pic>
        <p:nvPicPr>
          <p:cNvPr id="459" name="Google Shape;459;p47" title="Gráfico"/>
          <p:cNvPicPr preferRelativeResize="0"/>
          <p:nvPr/>
        </p:nvPicPr>
        <p:blipFill>
          <a:blip r:embed="rId7">
            <a:alphaModFix/>
          </a:blip>
          <a:stretch>
            <a:fillRect/>
          </a:stretch>
        </p:blipFill>
        <p:spPr>
          <a:xfrm>
            <a:off x="7434776" y="1135825"/>
            <a:ext cx="4236076" cy="2662553"/>
          </a:xfrm>
          <a:prstGeom prst="rect">
            <a:avLst/>
          </a:prstGeom>
          <a:noFill/>
          <a:ln>
            <a:noFill/>
          </a:ln>
        </p:spPr>
      </p:pic>
      <p:pic>
        <p:nvPicPr>
          <p:cNvPr id="460" name="Google Shape;460;p47" title="Gráfico"/>
          <p:cNvPicPr preferRelativeResize="0"/>
          <p:nvPr/>
        </p:nvPicPr>
        <p:blipFill>
          <a:blip r:embed="rId8">
            <a:alphaModFix/>
          </a:blip>
          <a:stretch>
            <a:fillRect/>
          </a:stretch>
        </p:blipFill>
        <p:spPr>
          <a:xfrm>
            <a:off x="1577300" y="3939400"/>
            <a:ext cx="4178799" cy="2581575"/>
          </a:xfrm>
          <a:prstGeom prst="rect">
            <a:avLst/>
          </a:prstGeom>
          <a:noFill/>
          <a:ln>
            <a:noFill/>
          </a:ln>
        </p:spPr>
      </p:pic>
      <p:cxnSp>
        <p:nvCxnSpPr>
          <p:cNvPr id="461" name="Google Shape;461;p47"/>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grpSp>
        <p:nvGrpSpPr>
          <p:cNvPr id="466" name="Google Shape;466;p48"/>
          <p:cNvGrpSpPr/>
          <p:nvPr/>
        </p:nvGrpSpPr>
        <p:grpSpPr>
          <a:xfrm>
            <a:off x="5880892" y="1429530"/>
            <a:ext cx="1714512" cy="1588376"/>
            <a:chOff x="4312181" y="1736853"/>
            <a:chExt cx="1906534" cy="1901030"/>
          </a:xfrm>
        </p:grpSpPr>
        <p:pic>
          <p:nvPicPr>
            <p:cNvPr descr="Resultado de imagen de icono profesional" id="467" name="Google Shape;467;p48"/>
            <p:cNvPicPr preferRelativeResize="0"/>
            <p:nvPr/>
          </p:nvPicPr>
          <p:blipFill rotWithShape="1">
            <a:blip r:embed="rId3">
              <a:alphaModFix/>
            </a:blip>
            <a:srcRect b="0" l="0" r="0" t="0"/>
            <a:stretch/>
          </p:blipFill>
          <p:spPr>
            <a:xfrm>
              <a:off x="4870554" y="1736853"/>
              <a:ext cx="792088" cy="792088"/>
            </a:xfrm>
            <a:prstGeom prst="rect">
              <a:avLst/>
            </a:prstGeom>
            <a:noFill/>
            <a:ln>
              <a:noFill/>
            </a:ln>
          </p:spPr>
        </p:pic>
        <p:sp>
          <p:nvSpPr>
            <p:cNvPr id="468" name="Google Shape;468;p48"/>
            <p:cNvSpPr txBox="1"/>
            <p:nvPr/>
          </p:nvSpPr>
          <p:spPr>
            <a:xfrm>
              <a:off x="4312181" y="2643314"/>
              <a:ext cx="1906534" cy="994569"/>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Información y asesoramiento del personal</a:t>
              </a:r>
              <a:endParaRPr/>
            </a:p>
          </p:txBody>
        </p:sp>
      </p:grpSp>
      <p:grpSp>
        <p:nvGrpSpPr>
          <p:cNvPr id="469" name="Google Shape;469;p48"/>
          <p:cNvGrpSpPr/>
          <p:nvPr/>
        </p:nvGrpSpPr>
        <p:grpSpPr>
          <a:xfrm>
            <a:off x="0" y="1429530"/>
            <a:ext cx="1405771" cy="1441300"/>
            <a:chOff x="2523051" y="1713478"/>
            <a:chExt cx="1425515" cy="1728192"/>
          </a:xfrm>
        </p:grpSpPr>
        <p:sp>
          <p:nvSpPr>
            <p:cNvPr id="470" name="Google Shape;470;p48"/>
            <p:cNvSpPr txBox="1"/>
            <p:nvPr/>
          </p:nvSpPr>
          <p:spPr>
            <a:xfrm>
              <a:off x="2523051" y="2610673"/>
              <a:ext cx="1425515"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600">
                  <a:solidFill>
                    <a:srgbClr val="0070C0"/>
                  </a:solidFill>
                  <a:latin typeface="Quattrocento Sans"/>
                  <a:ea typeface="Quattrocento Sans"/>
                  <a:cs typeface="Quattrocento Sans"/>
                  <a:sym typeface="Quattrocento Sans"/>
                </a:rPr>
                <a:t>Amabilidad y trato del personal</a:t>
              </a:r>
              <a:endParaRPr/>
            </a:p>
          </p:txBody>
        </p:sp>
        <p:pic>
          <p:nvPicPr>
            <p:cNvPr id="471" name="Google Shape;471;p48"/>
            <p:cNvPicPr preferRelativeResize="0"/>
            <p:nvPr/>
          </p:nvPicPr>
          <p:blipFill rotWithShape="1">
            <a:blip r:embed="rId4">
              <a:alphaModFix/>
            </a:blip>
            <a:srcRect b="0" l="0" r="0" t="0"/>
            <a:stretch/>
          </p:blipFill>
          <p:spPr>
            <a:xfrm>
              <a:off x="2865046" y="1713478"/>
              <a:ext cx="838838" cy="838838"/>
            </a:xfrm>
            <a:prstGeom prst="rect">
              <a:avLst/>
            </a:prstGeom>
            <a:noFill/>
            <a:ln>
              <a:noFill/>
            </a:ln>
          </p:spPr>
        </p:pic>
      </p:grpSp>
      <p:sp>
        <p:nvSpPr>
          <p:cNvPr id="472" name="Google Shape;472;p48"/>
          <p:cNvSpPr txBox="1"/>
          <p:nvPr/>
        </p:nvSpPr>
        <p:spPr>
          <a:xfrm>
            <a:off x="330387" y="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70C0"/>
              </a:buClr>
              <a:buSzPts val="3200"/>
              <a:buFont typeface="Quattrocento Sans"/>
              <a:buNone/>
            </a:pPr>
            <a:r>
              <a:rPr b="1" lang="es-ES" sz="3200">
                <a:solidFill>
                  <a:srgbClr val="0070C0"/>
                </a:solidFill>
                <a:latin typeface="Quattrocento Sans"/>
                <a:ea typeface="Quattrocento Sans"/>
                <a:cs typeface="Quattrocento Sans"/>
                <a:sym typeface="Quattrocento Sans"/>
              </a:rPr>
              <a:t>Calidad percibida 🡪 SERVICIO</a:t>
            </a:r>
            <a:endParaRPr/>
          </a:p>
        </p:txBody>
      </p:sp>
      <p:sp>
        <p:nvSpPr>
          <p:cNvPr id="473" name="Google Shape;473;p48"/>
          <p:cNvSpPr txBox="1"/>
          <p:nvPr>
            <p:ph idx="12" type="sldNum"/>
          </p:nvPr>
        </p:nvSpPr>
        <p:spPr>
          <a:xfrm>
            <a:off x="8795392"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solidFill>
                  <a:srgbClr val="7F7F7F"/>
                </a:solidFill>
              </a:rPr>
              <a:t>‹#›</a:t>
            </a:fld>
            <a:endParaRPr>
              <a:solidFill>
                <a:srgbClr val="7F7F7F"/>
              </a:solidFill>
            </a:endParaRPr>
          </a:p>
        </p:txBody>
      </p:sp>
      <p:sp>
        <p:nvSpPr>
          <p:cNvPr id="474" name="Google Shape;474;p48"/>
          <p:cNvSpPr txBox="1"/>
          <p:nvPr/>
        </p:nvSpPr>
        <p:spPr>
          <a:xfrm>
            <a:off x="197800" y="3811751"/>
            <a:ext cx="11794800" cy="1169400"/>
          </a:xfrm>
          <a:prstGeom prst="rect">
            <a:avLst/>
          </a:prstGeom>
          <a:noFill/>
          <a:ln>
            <a:noFill/>
          </a:ln>
        </p:spPr>
        <p:txBody>
          <a:bodyPr anchorCtr="0" anchor="t" bIns="171400" lIns="171400" spcFirstLastPara="1" rIns="171400" wrap="square" tIns="171400">
            <a:noAutofit/>
          </a:bodyPr>
          <a:lstStyle/>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En la red CACT la amabilidad es valorada con un</a:t>
            </a:r>
            <a:r>
              <a:rPr b="1" lang="es-ES" sz="2200">
                <a:solidFill>
                  <a:schemeClr val="dk1"/>
                </a:solidFill>
                <a:latin typeface="Quattrocento Sans"/>
                <a:ea typeface="Quattrocento Sans"/>
                <a:cs typeface="Quattrocento Sans"/>
                <a:sym typeface="Quattrocento Sans"/>
              </a:rPr>
              <a:t> 67%</a:t>
            </a:r>
            <a:r>
              <a:rPr lang="es-ES" sz="2200">
                <a:solidFill>
                  <a:schemeClr val="dk1"/>
                </a:solidFill>
                <a:latin typeface="Quattrocento Sans"/>
                <a:ea typeface="Quattrocento Sans"/>
                <a:cs typeface="Quattrocento Sans"/>
                <a:sym typeface="Quattrocento Sans"/>
              </a:rPr>
              <a:t> de menciones positivas de media frente a las </a:t>
            </a:r>
            <a:r>
              <a:rPr b="1" lang="es-ES" sz="2200">
                <a:solidFill>
                  <a:schemeClr val="dk1"/>
                </a:solidFill>
                <a:latin typeface="Quattrocento Sans"/>
                <a:ea typeface="Quattrocento Sans"/>
                <a:cs typeface="Quattrocento Sans"/>
                <a:sym typeface="Quattrocento Sans"/>
              </a:rPr>
              <a:t>53% </a:t>
            </a:r>
            <a:r>
              <a:rPr lang="es-ES" sz="2200">
                <a:solidFill>
                  <a:schemeClr val="dk1"/>
                </a:solidFill>
                <a:latin typeface="Quattrocento Sans"/>
                <a:ea typeface="Quattrocento Sans"/>
                <a:cs typeface="Quattrocento Sans"/>
                <a:sym typeface="Quattrocento Sans"/>
              </a:rPr>
              <a:t>de la </a:t>
            </a:r>
            <a:r>
              <a:rPr lang="es-ES" sz="2200">
                <a:solidFill>
                  <a:schemeClr val="dk1"/>
                </a:solidFill>
                <a:latin typeface="Quattrocento Sans"/>
                <a:ea typeface="Quattrocento Sans"/>
                <a:cs typeface="Quattrocento Sans"/>
                <a:sym typeface="Quattrocento Sans"/>
              </a:rPr>
              <a:t>información</a:t>
            </a:r>
            <a:r>
              <a:rPr lang="es-ES" sz="2200">
                <a:solidFill>
                  <a:schemeClr val="dk1"/>
                </a:solidFill>
                <a:latin typeface="Quattrocento Sans"/>
                <a:ea typeface="Quattrocento Sans"/>
                <a:cs typeface="Quattrocento Sans"/>
                <a:sym typeface="Quattrocento Sans"/>
              </a:rPr>
              <a:t>. </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rPr lang="es-ES" sz="2200">
                <a:solidFill>
                  <a:schemeClr val="dk1"/>
                </a:solidFill>
                <a:latin typeface="Quattrocento Sans"/>
                <a:ea typeface="Quattrocento Sans"/>
                <a:cs typeface="Quattrocento Sans"/>
                <a:sym typeface="Quattrocento Sans"/>
              </a:rPr>
              <a:t>El centro </a:t>
            </a:r>
            <a:r>
              <a:rPr lang="es-ES" sz="2200">
                <a:solidFill>
                  <a:schemeClr val="dk1"/>
                </a:solidFill>
                <a:latin typeface="Quattrocento Sans"/>
                <a:ea typeface="Quattrocento Sans"/>
                <a:cs typeface="Quattrocento Sans"/>
                <a:sym typeface="Quattrocento Sans"/>
              </a:rPr>
              <a:t>más valorado en amabilidad y trato del personal es Mirador del Río, el que menos es Referido </a:t>
            </a:r>
            <a:r>
              <a:rPr lang="es-ES" sz="2200">
                <a:solidFill>
                  <a:schemeClr val="dk1"/>
                </a:solidFill>
                <a:latin typeface="Quattrocento Sans"/>
                <a:ea typeface="Quattrocento Sans"/>
                <a:cs typeface="Quattrocento Sans"/>
                <a:sym typeface="Quattrocento Sans"/>
              </a:rPr>
              <a:t>a la información y asesoramiento Jameos del Agua es el mejor valorado junto con Mirador, de los otros centros no podemos sacar conclusiones por la baja tasa de respuesta.</a:t>
            </a:r>
            <a:endParaRPr sz="2200">
              <a:solidFill>
                <a:schemeClr val="dk1"/>
              </a:solidFill>
              <a:latin typeface="Quattrocento Sans"/>
              <a:ea typeface="Quattrocento Sans"/>
              <a:cs typeface="Quattrocento Sans"/>
              <a:sym typeface="Quattrocento Sans"/>
            </a:endParaRPr>
          </a:p>
          <a:p>
            <a:pPr indent="0" lvl="0" marL="0" marR="0" rtl="0" algn="just">
              <a:lnSpc>
                <a:spcPct val="115000"/>
              </a:lnSpc>
              <a:spcBef>
                <a:spcPts val="0"/>
              </a:spcBef>
              <a:spcAft>
                <a:spcPts val="0"/>
              </a:spcAft>
              <a:buClr>
                <a:schemeClr val="dk1"/>
              </a:buClr>
              <a:buSzPts val="2300"/>
              <a:buFont typeface="Noto Sans Symbols"/>
              <a:buNone/>
            </a:pPr>
            <a:r>
              <a:t/>
            </a:r>
            <a:endParaRPr sz="2000">
              <a:solidFill>
                <a:schemeClr val="dk1"/>
              </a:solidFill>
              <a:latin typeface="Quattrocento Sans"/>
              <a:ea typeface="Quattrocento Sans"/>
              <a:cs typeface="Quattrocento Sans"/>
              <a:sym typeface="Quattrocento Sans"/>
            </a:endParaRPr>
          </a:p>
        </p:txBody>
      </p:sp>
      <p:sp>
        <p:nvSpPr>
          <p:cNvPr id="475" name="Google Shape;475;p48"/>
          <p:cNvSpPr txBox="1"/>
          <p:nvPr/>
        </p:nvSpPr>
        <p:spPr>
          <a:xfrm>
            <a:off x="118542" y="669092"/>
            <a:ext cx="11994855" cy="293427"/>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400"/>
              <a:buFont typeface="Noto Sans Symbols"/>
              <a:buNone/>
            </a:pPr>
            <a:r>
              <a:rPr b="1" lang="es-ES" sz="1400" u="none">
                <a:solidFill>
                  <a:srgbClr val="000000"/>
                </a:solidFill>
                <a:latin typeface="Quattrocento Sans"/>
                <a:ea typeface="Quattrocento Sans"/>
                <a:cs typeface="Quattrocento Sans"/>
                <a:sym typeface="Quattrocento Sans"/>
              </a:rPr>
              <a:t>  </a:t>
            </a:r>
            <a:r>
              <a:rPr b="1" lang="es-ES">
                <a:latin typeface="Quattrocento Sans"/>
                <a:ea typeface="Quattrocento Sans"/>
                <a:cs typeface="Quattrocento Sans"/>
                <a:sym typeface="Quattrocento Sans"/>
              </a:rPr>
              <a:t>Porcentaje en azul: </a:t>
            </a:r>
            <a:r>
              <a:rPr b="1" lang="es-ES">
                <a:solidFill>
                  <a:srgbClr val="0052DE"/>
                </a:solidFill>
                <a:latin typeface="Quattrocento Sans"/>
                <a:ea typeface="Quattrocento Sans"/>
                <a:cs typeface="Quattrocento Sans"/>
                <a:sym typeface="Quattrocento Sans"/>
              </a:rPr>
              <a:t>Valoraciones positivas (bien y muy bien)                      </a:t>
            </a:r>
            <a:r>
              <a:rPr b="1" lang="es-ES">
                <a:solidFill>
                  <a:schemeClr val="dk1"/>
                </a:solidFill>
                <a:latin typeface="Quattrocento Sans"/>
                <a:ea typeface="Quattrocento Sans"/>
                <a:cs typeface="Quattrocento Sans"/>
                <a:sym typeface="Quattrocento Sans"/>
              </a:rPr>
              <a:t>Media CACT ponderada               </a:t>
            </a:r>
            <a:r>
              <a:rPr b="1" lang="es-ES" sz="1400" u="none">
                <a:solidFill>
                  <a:srgbClr val="0052DE"/>
                </a:solidFill>
                <a:latin typeface="Quattrocento Sans"/>
                <a:ea typeface="Quattrocento Sans"/>
                <a:cs typeface="Quattrocento Sans"/>
                <a:sym typeface="Quattrocento Sans"/>
              </a:rPr>
              <a:t>   </a:t>
            </a:r>
            <a:r>
              <a:rPr b="1" lang="es-ES">
                <a:solidFill>
                  <a:srgbClr val="0052DE"/>
                </a:solidFill>
                <a:latin typeface="Quattrocento Sans"/>
                <a:ea typeface="Quattrocento Sans"/>
                <a:cs typeface="Quattrocento Sans"/>
                <a:sym typeface="Quattrocento Sans"/>
              </a:rPr>
              <a:t> </a:t>
            </a:r>
            <a:r>
              <a:rPr b="1" lang="es-ES" sz="1400" u="none">
                <a:solidFill>
                  <a:srgbClr val="0052DE"/>
                </a:solidFill>
                <a:latin typeface="Quattrocento Sans"/>
                <a:ea typeface="Quattrocento Sans"/>
                <a:cs typeface="Quattrocento Sans"/>
                <a:sym typeface="Quattrocento Sans"/>
              </a:rPr>
              <a:t>            </a:t>
            </a:r>
            <a:endParaRPr b="1" sz="1400" u="none">
              <a:solidFill>
                <a:srgbClr val="000000"/>
              </a:solidFill>
              <a:latin typeface="Quattrocento Sans"/>
              <a:ea typeface="Quattrocento Sans"/>
              <a:cs typeface="Quattrocento Sans"/>
              <a:sym typeface="Quattrocento Sans"/>
            </a:endParaRPr>
          </a:p>
        </p:txBody>
      </p:sp>
      <p:pic>
        <p:nvPicPr>
          <p:cNvPr id="476" name="Google Shape;476;p48" title="Gráfico"/>
          <p:cNvPicPr preferRelativeResize="0"/>
          <p:nvPr/>
        </p:nvPicPr>
        <p:blipFill>
          <a:blip r:embed="rId5">
            <a:alphaModFix/>
          </a:blip>
          <a:stretch>
            <a:fillRect/>
          </a:stretch>
        </p:blipFill>
        <p:spPr>
          <a:xfrm>
            <a:off x="1449900" y="1160000"/>
            <a:ext cx="4560724" cy="2807438"/>
          </a:xfrm>
          <a:prstGeom prst="rect">
            <a:avLst/>
          </a:prstGeom>
          <a:noFill/>
          <a:ln>
            <a:noFill/>
          </a:ln>
        </p:spPr>
      </p:pic>
      <p:pic>
        <p:nvPicPr>
          <p:cNvPr id="477" name="Google Shape;477;p48" title="Gráfico"/>
          <p:cNvPicPr preferRelativeResize="0"/>
          <p:nvPr/>
        </p:nvPicPr>
        <p:blipFill>
          <a:blip r:embed="rId6">
            <a:alphaModFix/>
          </a:blip>
          <a:stretch>
            <a:fillRect/>
          </a:stretch>
        </p:blipFill>
        <p:spPr>
          <a:xfrm>
            <a:off x="7408700" y="1089800"/>
            <a:ext cx="4545688" cy="2812900"/>
          </a:xfrm>
          <a:prstGeom prst="rect">
            <a:avLst/>
          </a:prstGeom>
          <a:noFill/>
          <a:ln>
            <a:noFill/>
          </a:ln>
        </p:spPr>
      </p:pic>
      <p:cxnSp>
        <p:nvCxnSpPr>
          <p:cNvPr id="478" name="Google Shape;478;p48"/>
          <p:cNvCxnSpPr/>
          <p:nvPr/>
        </p:nvCxnSpPr>
        <p:spPr>
          <a:xfrm>
            <a:off x="5360836" y="815796"/>
            <a:ext cx="3414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