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9575" cx="12190400"/>
  <p:notesSz cx="6808775" cy="9940925"/>
  <p:embeddedFontLst>
    <p:embeddedFont>
      <p:font typeface="Quattrocen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21B2AA-4344-416E-AE33-DE149B9BDC65}">
  <a:tblStyle styleId="{9C21B2AA-4344-416E-AE33-DE149B9BDC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QuattrocentoSans-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italic.fntdata"/><Relationship Id="rId14" Type="http://schemas.openxmlformats.org/officeDocument/2006/relationships/slide" Target="slides/slide6.xml"/><Relationship Id="rId36" Type="http://schemas.openxmlformats.org/officeDocument/2006/relationships/font" Target="fonts/QuattrocentoSans-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QuattrocentoSans-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7" name="Google Shape;457;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3" name="Google Shape;483;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1" name="Google Shape;501;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9" name="Google Shape;519;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9" name="Google Shape;549;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7" name="Google Shape;557;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5" name="Google Shape;565;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2" name="Google Shape;582;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5" name="Google Shape;595;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9" name="Google Shape;609;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20" name="Google Shape;620;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5" name="Google Shape;635;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7" name="Google Shape;647;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60" name="Google Shape;660;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72" name="Google Shape;672;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5" name="Google Shape;355;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8" name="Google Shape;36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0" name="Google Shape;380;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4" name="Google Shape;424;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8" name="Google Shape;43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4.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35.png"/><Relationship Id="rId13" Type="http://schemas.openxmlformats.org/officeDocument/2006/relationships/image" Target="../media/image38.png"/><Relationship Id="rId12" Type="http://schemas.openxmlformats.org/officeDocument/2006/relationships/image" Target="../media/image31.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11.png"/><Relationship Id="rId7" Type="http://schemas.openxmlformats.org/officeDocument/2006/relationships/image" Target="../media/image14.jpg"/><Relationship Id="rId8"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49.png"/><Relationship Id="rId9" Type="http://schemas.openxmlformats.org/officeDocument/2006/relationships/image" Target="../media/image55.png"/><Relationship Id="rId5" Type="http://schemas.openxmlformats.org/officeDocument/2006/relationships/image" Target="../media/image41.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74.png"/><Relationship Id="rId9" Type="http://schemas.openxmlformats.org/officeDocument/2006/relationships/image" Target="../media/image46.png"/><Relationship Id="rId5" Type="http://schemas.openxmlformats.org/officeDocument/2006/relationships/image" Target="../media/image58.png"/><Relationship Id="rId6" Type="http://schemas.openxmlformats.org/officeDocument/2006/relationships/image" Target="../media/image54.png"/><Relationship Id="rId7" Type="http://schemas.openxmlformats.org/officeDocument/2006/relationships/image" Target="../media/image62.png"/><Relationship Id="rId8" Type="http://schemas.openxmlformats.org/officeDocument/2006/relationships/image" Target="../media/image51.jpg"/></Relationships>
</file>

<file path=ppt/slides/_rels/slide13.xml.rels><?xml version="1.0" encoding="UTF-8" standalone="yes"?><Relationships xmlns="http://schemas.openxmlformats.org/package/2006/relationships"><Relationship Id="rId11" Type="http://schemas.openxmlformats.org/officeDocument/2006/relationships/image" Target="../media/image47.jpg"/><Relationship Id="rId10" Type="http://schemas.openxmlformats.org/officeDocument/2006/relationships/image" Target="../media/image45.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53.png"/><Relationship Id="rId9" Type="http://schemas.openxmlformats.org/officeDocument/2006/relationships/image" Target="../media/image65.png"/><Relationship Id="rId5" Type="http://schemas.openxmlformats.org/officeDocument/2006/relationships/image" Target="../media/image64.png"/><Relationship Id="rId6" Type="http://schemas.openxmlformats.org/officeDocument/2006/relationships/image" Target="../media/image60.png"/><Relationship Id="rId7" Type="http://schemas.openxmlformats.org/officeDocument/2006/relationships/image" Target="../media/image52.png"/><Relationship Id="rId8"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9.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6.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3.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6.png"/><Relationship Id="rId13" Type="http://schemas.openxmlformats.org/officeDocument/2006/relationships/image" Target="../media/image17.jpg"/><Relationship Id="rId12" Type="http://schemas.openxmlformats.org/officeDocument/2006/relationships/image" Target="../media/image14.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40.png"/><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42.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1</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2022</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0" name="Google Shape;460;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1" name="Google Shape;461;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2" name="Google Shape;462;p50"/>
          <p:cNvGrpSpPr/>
          <p:nvPr/>
        </p:nvGrpSpPr>
        <p:grpSpPr>
          <a:xfrm>
            <a:off x="330065" y="1177264"/>
            <a:ext cx="928661" cy="803956"/>
            <a:chOff x="309570" y="5205826"/>
            <a:chExt cx="1033108" cy="1113050"/>
          </a:xfrm>
        </p:grpSpPr>
        <p:pic>
          <p:nvPicPr>
            <p:cNvPr id="463" name="Google Shape;463;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4" name="Google Shape;464;p50"/>
            <p:cNvGrpSpPr/>
            <p:nvPr/>
          </p:nvGrpSpPr>
          <p:grpSpPr>
            <a:xfrm>
              <a:off x="309570" y="5205826"/>
              <a:ext cx="1033108" cy="689927"/>
              <a:chOff x="309570" y="5205826"/>
              <a:chExt cx="1033108" cy="689927"/>
            </a:xfrm>
          </p:grpSpPr>
          <p:pic>
            <p:nvPicPr>
              <p:cNvPr id="465" name="Google Shape;465;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6" name="Google Shape;466;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7" name="Google Shape;467;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8" name="Google Shape;468;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9" name="Google Shape;469;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0" name="Google Shape;470;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1" name="Google Shape;471;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2" name="Google Shape;472;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3" name="Google Shape;473;p50"/>
          <p:cNvGrpSpPr/>
          <p:nvPr/>
        </p:nvGrpSpPr>
        <p:grpSpPr>
          <a:xfrm>
            <a:off x="6376027" y="3302945"/>
            <a:ext cx="1203582" cy="1086123"/>
            <a:chOff x="159715" y="4832860"/>
            <a:chExt cx="1203582" cy="1086123"/>
          </a:xfrm>
        </p:grpSpPr>
        <p:pic>
          <p:nvPicPr>
            <p:cNvPr descr="Resultado de imagen de icono queue" id="474" name="Google Shape;474;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5" name="Google Shape;475;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6" name="Google Shape;476;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7" name="Google Shape;477;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8" name="Google Shape;478;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9" name="Google Shape;479;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0" name="Google Shape;480;p50"/>
          <p:cNvSpPr txBox="1"/>
          <p:nvPr/>
        </p:nvSpPr>
        <p:spPr>
          <a:xfrm>
            <a:off x="443625" y="5487350"/>
            <a:ext cx="93942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81% </a:t>
            </a:r>
            <a:r>
              <a:rPr lang="es-ES" sz="1800">
                <a:solidFill>
                  <a:schemeClr val="dk1"/>
                </a:solidFill>
                <a:latin typeface="Quattrocento Sans"/>
                <a:ea typeface="Quattrocento Sans"/>
                <a:cs typeface="Quattrocento Sans"/>
                <a:sym typeface="Quattrocento Sans"/>
              </a:rPr>
              <a:t>de casos,</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84%, </a:t>
            </a:r>
            <a:r>
              <a:rPr lang="es-ES" sz="1800">
                <a:solidFill>
                  <a:schemeClr val="dk1"/>
                </a:solidFill>
                <a:latin typeface="Quattrocento Sans"/>
                <a:ea typeface="Quattrocento Sans"/>
                <a:cs typeface="Quattrocento Sans"/>
                <a:sym typeface="Quattrocento Sans"/>
              </a:rPr>
              <a:t>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del </a:t>
            </a:r>
            <a:r>
              <a:rPr b="1" lang="es-ES" sz="1800">
                <a:solidFill>
                  <a:schemeClr val="dk1"/>
                </a:solidFill>
                <a:latin typeface="Quattrocento Sans"/>
                <a:ea typeface="Quattrocento Sans"/>
                <a:cs typeface="Quattrocento Sans"/>
                <a:sym typeface="Quattrocento Sans"/>
              </a:rPr>
              <a:t>75%</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60% </a:t>
            </a:r>
            <a:r>
              <a:rPr lang="es-ES" sz="1800">
                <a:solidFill>
                  <a:schemeClr val="dk1"/>
                </a:solidFill>
                <a:latin typeface="Quattrocento Sans"/>
                <a:ea typeface="Quattrocento Sans"/>
                <a:cs typeface="Quattrocento Sans"/>
                <a:sym typeface="Quattrocento Sans"/>
              </a:rPr>
              <a:t>siendo este el parámetro menos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6" name="Google Shape;486;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7" name="Google Shape;487;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8" name="Google Shape;488;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9" name="Google Shape;489;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90" name="Google Shape;490;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1" name="Google Shape;491;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2" name="Google Shape;492;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3" name="Google Shape;493;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4" name="Google Shape;494;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5" name="Google Shape;495;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6" name="Google Shape;496;p51" title="Gráfico"/>
          <p:cNvPicPr preferRelativeResize="0"/>
          <p:nvPr/>
        </p:nvPicPr>
        <p:blipFill>
          <a:blip r:embed="rId8">
            <a:alphaModFix/>
          </a:blip>
          <a:stretch>
            <a:fillRect/>
          </a:stretch>
        </p:blipFill>
        <p:spPr>
          <a:xfrm>
            <a:off x="3674700" y="4580475"/>
            <a:ext cx="3131124" cy="1930159"/>
          </a:xfrm>
          <a:prstGeom prst="rect">
            <a:avLst/>
          </a:prstGeom>
          <a:noFill/>
          <a:ln>
            <a:noFill/>
          </a:ln>
        </p:spPr>
      </p:pic>
      <p:pic>
        <p:nvPicPr>
          <p:cNvPr id="497" name="Google Shape;497;p51" title="Gráfico"/>
          <p:cNvPicPr preferRelativeResize="0"/>
          <p:nvPr/>
        </p:nvPicPr>
        <p:blipFill>
          <a:blip r:embed="rId9">
            <a:alphaModFix/>
          </a:blip>
          <a:stretch>
            <a:fillRect/>
          </a:stretch>
        </p:blipFill>
        <p:spPr>
          <a:xfrm>
            <a:off x="7107077" y="4580475"/>
            <a:ext cx="3131149" cy="1930159"/>
          </a:xfrm>
          <a:prstGeom prst="rect">
            <a:avLst/>
          </a:prstGeom>
          <a:noFill/>
          <a:ln>
            <a:noFill/>
          </a:ln>
        </p:spPr>
      </p:pic>
      <p:sp>
        <p:nvSpPr>
          <p:cNvPr id="498" name="Google Shape;498;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25 </a:t>
            </a:r>
            <a:r>
              <a:rPr lang="es-ES" sz="1600">
                <a:solidFill>
                  <a:schemeClr val="dk1"/>
                </a:solidFill>
                <a:latin typeface="Quattrocento Sans"/>
                <a:ea typeface="Quattrocento Sans"/>
                <a:cs typeface="Quattrocento Sans"/>
                <a:sym typeface="Quattrocento Sans"/>
              </a:rPr>
              <a:t>clientes (96%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72%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26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80%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25 </a:t>
            </a:r>
            <a:r>
              <a:rPr lang="es-ES" sz="1600">
                <a:solidFill>
                  <a:schemeClr val="dk1"/>
                </a:solidFill>
                <a:latin typeface="Quattrocento Sans"/>
                <a:ea typeface="Quattrocento Sans"/>
                <a:cs typeface="Quattrocento Sans"/>
                <a:sym typeface="Quattrocento Sans"/>
              </a:rPr>
              <a:t>clientes (96% de la muestra). Obtuvieron un </a:t>
            </a:r>
            <a:r>
              <a:rPr b="1" lang="es-ES" sz="1600">
                <a:solidFill>
                  <a:schemeClr val="dk1"/>
                </a:solidFill>
                <a:latin typeface="Quattrocento Sans"/>
                <a:ea typeface="Quattrocento Sans"/>
                <a:cs typeface="Quattrocento Sans"/>
                <a:sym typeface="Quattrocento Sans"/>
              </a:rPr>
              <a:t>88%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4" name="Google Shape;504;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5" name="Google Shape;505;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6" name="Google Shape;506;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7" name="Google Shape;507;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8" name="Google Shape;508;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9" name="Google Shape;509;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10" name="Google Shape;510;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1" name="Google Shape;511;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2" name="Google Shape;512;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3" name="Google Shape;513;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4" name="Google Shape;514;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5" name="Google Shape;515;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6" name="Google Shape;516;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(96% de la muestra). Obtuvo un </a:t>
            </a:r>
            <a:r>
              <a:rPr b="1" lang="es-ES" sz="1600">
                <a:solidFill>
                  <a:schemeClr val="dk1"/>
                </a:solidFill>
                <a:latin typeface="Quattrocento Sans"/>
                <a:ea typeface="Quattrocento Sans"/>
                <a:cs typeface="Quattrocento Sans"/>
                <a:sym typeface="Quattrocento Sans"/>
              </a:rPr>
              <a:t>87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22</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(92% de la muestra). Obtuvo un </a:t>
            </a:r>
            <a:r>
              <a:rPr b="1" lang="es-ES" sz="1600">
                <a:solidFill>
                  <a:schemeClr val="dk1"/>
                </a:solidFill>
                <a:latin typeface="Quattrocento Sans"/>
                <a:ea typeface="Quattrocento Sans"/>
                <a:cs typeface="Quattrocento Sans"/>
                <a:sym typeface="Quattrocento Sans"/>
              </a:rPr>
              <a:t>77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2" name="Google Shape;522;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3" name="Google Shape;523;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4" name="Google Shape;524;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5" name="Google Shape;525;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6" name="Google Shape;526;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7" name="Google Shape;527;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8" name="Google Shape;528;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9" name="Google Shape;529;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30" name="Google Shape;530;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1" name="Google Shape;531;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2" name="Google Shape;532;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3" name="Google Shape;533;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4" name="Google Shape;534;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5" name="Google Shape;535;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6" name="Google Shape;536;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7" name="Google Shape;537;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24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79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23 </a:t>
            </a:r>
            <a:r>
              <a:rPr lang="es-ES" sz="1600">
                <a:solidFill>
                  <a:schemeClr val="dk1"/>
                </a:solidFill>
                <a:latin typeface="Quattrocento Sans"/>
                <a:ea typeface="Quattrocento Sans"/>
                <a:cs typeface="Quattrocento Sans"/>
                <a:sym typeface="Quattrocento Sans"/>
              </a:rPr>
              <a:t>clientes (96% de la muestra). Obtuvo un </a:t>
            </a:r>
            <a:r>
              <a:rPr b="1" lang="es-ES" sz="1600">
                <a:solidFill>
                  <a:schemeClr val="dk1"/>
                </a:solidFill>
                <a:latin typeface="Quattrocento Sans"/>
                <a:ea typeface="Quattrocento Sans"/>
                <a:cs typeface="Quattrocento Sans"/>
                <a:sym typeface="Quattrocento Sans"/>
              </a:rPr>
              <a:t>87%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3" name="Google Shape;543;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4" name="Google Shape;544;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5" name="Google Shape;545;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2" name="Google Shape;552;p55"/>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a:t>
            </a:r>
            <a:r>
              <a:rPr b="1" lang="es-ES" sz="2100">
                <a:solidFill>
                  <a:schemeClr val="dk1"/>
                </a:solidFill>
                <a:latin typeface="Calibri"/>
                <a:ea typeface="Calibri"/>
                <a:cs typeface="Calibri"/>
                <a:sym typeface="Calibri"/>
              </a:rPr>
              <a:t>22</a:t>
            </a:r>
            <a:r>
              <a:rPr b="1" lang="es-ES" sz="2100">
                <a:solidFill>
                  <a:schemeClr val="dk1"/>
                </a:solidFill>
                <a:latin typeface="Calibri"/>
                <a:ea typeface="Calibri"/>
                <a:cs typeface="Calibri"/>
                <a:sym typeface="Calibri"/>
              </a:rPr>
              <a:t> de 192</a:t>
            </a:r>
            <a:r>
              <a:rPr lang="es-ES" sz="2100">
                <a:solidFill>
                  <a:schemeClr val="dk1"/>
                </a:solidFill>
                <a:latin typeface="Calibri"/>
                <a:ea typeface="Calibri"/>
                <a:cs typeface="Calibri"/>
                <a:sym typeface="Calibri"/>
              </a:rPr>
              <a:t> (un 11.5% de los mismos), en conjunto se obtienen </a:t>
            </a:r>
            <a:r>
              <a:rPr b="1" lang="es-ES" sz="2100">
                <a:solidFill>
                  <a:schemeClr val="dk1"/>
                </a:solidFill>
                <a:latin typeface="Calibri"/>
                <a:ea typeface="Calibri"/>
                <a:cs typeface="Calibri"/>
                <a:sym typeface="Calibri"/>
              </a:rPr>
              <a:t>32</a:t>
            </a:r>
            <a:r>
              <a:rPr b="1" lang="es-ES" sz="2100">
                <a:solidFill>
                  <a:schemeClr val="dk1"/>
                </a:solidFill>
                <a:latin typeface="Calibri"/>
                <a:ea typeface="Calibri"/>
                <a:cs typeface="Calibri"/>
                <a:sym typeface="Calibri"/>
              </a:rPr>
              <a:t> menciones</a:t>
            </a:r>
            <a:r>
              <a:rPr lang="es-ES" sz="2100">
                <a:solidFill>
                  <a:schemeClr val="dk1"/>
                </a:solidFill>
                <a:latin typeface="Calibri"/>
                <a:ea typeface="Calibri"/>
                <a:cs typeface="Calibri"/>
                <a:sym typeface="Calibri"/>
              </a:rPr>
              <a:t>. El centro donde más muestra se recoge es Jameos del Agua (8 clientes dan aportaciones). En general la queja más frecuente es la falta de</a:t>
            </a:r>
            <a:r>
              <a:rPr b="1" lang="es-ES" sz="2100">
                <a:solidFill>
                  <a:schemeClr val="dk1"/>
                </a:solidFill>
                <a:latin typeface="Calibri"/>
                <a:ea typeface="Calibri"/>
                <a:cs typeface="Calibri"/>
                <a:sym typeface="Calibri"/>
              </a:rPr>
              <a:t> información-idioma con 8 </a:t>
            </a:r>
            <a:r>
              <a:rPr lang="es-ES" sz="2100">
                <a:solidFill>
                  <a:schemeClr val="dk1"/>
                </a:solidFill>
                <a:latin typeface="Calibri"/>
                <a:ea typeface="Calibri"/>
                <a:cs typeface="Calibri"/>
                <a:sym typeface="Calibri"/>
              </a:rPr>
              <a:t>menciones </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y</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disconformidades con el</a:t>
            </a: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precio con 6 menciones</a:t>
            </a: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a:t>
            </a:r>
            <a:endParaRPr b="1"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rPr lang="es-ES" sz="16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MIAC </a:t>
            </a:r>
            <a:r>
              <a:rPr lang="es-ES" sz="1600" u="sng">
                <a:solidFill>
                  <a:schemeClr val="dk1"/>
                </a:solidFill>
                <a:latin typeface="Calibri"/>
                <a:ea typeface="Calibri"/>
                <a:cs typeface="Calibri"/>
                <a:sym typeface="Calibri"/>
              </a:rPr>
              <a:t>(2 cliente/ 3 menciones)</a:t>
            </a:r>
            <a:endParaRPr sz="1600" u="sng">
              <a:solidFill>
                <a:schemeClr val="dk1"/>
              </a:solidFill>
            </a:endParaRPr>
          </a:p>
          <a:p>
            <a:pPr indent="-101600" lvl="1" marL="630000" rtl="0" algn="just">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 </a:t>
            </a:r>
            <a:r>
              <a:rPr b="1" lang="es-ES" sz="1600">
                <a:solidFill>
                  <a:schemeClr val="dk1"/>
                </a:solidFill>
                <a:latin typeface="Calibri"/>
                <a:ea typeface="Calibri"/>
                <a:cs typeface="Calibri"/>
                <a:sym typeface="Calibri"/>
              </a:rPr>
              <a:t>Elevada repetición</a:t>
            </a:r>
            <a:r>
              <a:rPr lang="es-ES" sz="1600">
                <a:solidFill>
                  <a:schemeClr val="dk1"/>
                </a:solidFill>
                <a:latin typeface="Calibri"/>
                <a:ea typeface="Calibri"/>
                <a:cs typeface="Calibri"/>
                <a:sym typeface="Calibri"/>
              </a:rPr>
              <a:t>: Información (2), parte de la exposición cerrada (1).</a:t>
            </a:r>
            <a:endParaRPr b="1" sz="1600">
              <a:solidFill>
                <a:schemeClr val="dk1"/>
              </a:solidFill>
              <a:latin typeface="Calibri"/>
              <a:ea typeface="Calibri"/>
              <a:cs typeface="Calibri"/>
              <a:sym typeface="Calibri"/>
            </a:endParaRPr>
          </a:p>
          <a:p>
            <a:pPr indent="-101600" lvl="1" marL="630000" rtl="0" algn="just">
              <a:spcBef>
                <a:spcPts val="0"/>
              </a:spcBef>
              <a:spcAft>
                <a:spcPts val="0"/>
              </a:spcAft>
              <a:buClr>
                <a:schemeClr val="dk1"/>
              </a:buClr>
              <a:buSzPts val="1600"/>
              <a:buFont typeface="Calibri"/>
              <a:buChar char="•"/>
            </a:pPr>
            <a:r>
              <a:rPr b="1" lang="es-ES" sz="1600">
                <a:solidFill>
                  <a:schemeClr val="dk1"/>
                </a:solidFill>
                <a:latin typeface="Calibri"/>
                <a:ea typeface="Calibri"/>
                <a:cs typeface="Calibri"/>
                <a:sym typeface="Calibri"/>
              </a:rPr>
              <a:t>Propuestas de valor: 0</a:t>
            </a:r>
            <a:endParaRPr baseline="30000" sz="1600">
              <a:solidFill>
                <a:schemeClr val="dk1"/>
              </a:solidFill>
              <a:latin typeface="Calibri"/>
              <a:ea typeface="Calibri"/>
              <a:cs typeface="Calibri"/>
              <a:sym typeface="Calibri"/>
            </a:endParaRPr>
          </a:p>
          <a:p>
            <a:pPr indent="0" lvl="0" marL="6300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rPr lang="es-ES" sz="16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   </a:t>
            </a:r>
            <a:r>
              <a:rPr b="1" i="1" lang="es-ES" sz="1600">
                <a:solidFill>
                  <a:srgbClr val="0000FF"/>
                </a:solidFill>
                <a:latin typeface="Calibri"/>
                <a:ea typeface="Calibri"/>
                <a:cs typeface="Calibri"/>
                <a:sym typeface="Calibri"/>
              </a:rPr>
              <a:t>JAMEOS DEL AGUA</a:t>
            </a:r>
            <a:r>
              <a:rPr lang="es-ES" sz="1600">
                <a:solidFill>
                  <a:schemeClr val="dk1"/>
                </a:solidFill>
                <a:latin typeface="Calibri"/>
                <a:ea typeface="Calibri"/>
                <a:cs typeface="Calibri"/>
                <a:sym typeface="Calibri"/>
              </a:rPr>
              <a:t> </a:t>
            </a:r>
            <a:r>
              <a:rPr lang="es-ES" sz="1600" u="sng">
                <a:solidFill>
                  <a:schemeClr val="dk1"/>
                </a:solidFill>
                <a:latin typeface="Calibri"/>
                <a:ea typeface="Calibri"/>
                <a:cs typeface="Calibri"/>
                <a:sym typeface="Calibri"/>
              </a:rPr>
              <a:t>(8 clientes/ 12 menciones)</a:t>
            </a:r>
            <a:endParaRPr sz="1600" u="sng"/>
          </a:p>
          <a:p>
            <a:pPr indent="-101600" lvl="1" marL="630000" marR="0" rtl="0" algn="just">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 </a:t>
            </a:r>
            <a:r>
              <a:rPr b="1" i="0" lang="es-ES" sz="1600" u="none" cap="none" strike="noStrike">
                <a:solidFill>
                  <a:schemeClr val="dk1"/>
                </a:solidFill>
                <a:latin typeface="Calibri"/>
                <a:ea typeface="Calibri"/>
                <a:cs typeface="Calibri"/>
                <a:sym typeface="Calibri"/>
              </a:rPr>
              <a:t>Elevada repetición: </a:t>
            </a:r>
            <a:r>
              <a:rPr lang="es-ES" sz="1600">
                <a:solidFill>
                  <a:schemeClr val="dk1"/>
                </a:solidFill>
                <a:latin typeface="Calibri"/>
                <a:ea typeface="Calibri"/>
                <a:cs typeface="Calibri"/>
                <a:sym typeface="Calibri"/>
              </a:rPr>
              <a:t>Precio excesivo (4), información (2), </a:t>
            </a:r>
            <a:r>
              <a:rPr lang="es-ES" sz="1600">
                <a:solidFill>
                  <a:schemeClr val="dk1"/>
                </a:solidFill>
                <a:latin typeface="Calibri"/>
                <a:ea typeface="Calibri"/>
                <a:cs typeface="Calibri"/>
                <a:sym typeface="Calibri"/>
              </a:rPr>
              <a:t>propuesta de valor</a:t>
            </a:r>
            <a:r>
              <a:rPr lang="es-ES" sz="1600">
                <a:solidFill>
                  <a:schemeClr val="dk1"/>
                </a:solidFill>
                <a:latin typeface="Calibri"/>
                <a:ea typeface="Calibri"/>
                <a:cs typeface="Calibri"/>
                <a:sym typeface="Calibri"/>
              </a:rPr>
              <a:t>(1),  servicio (2), expectativas (2), espera/colas(1). </a:t>
            </a:r>
            <a:r>
              <a:rPr b="1" lang="es-ES" sz="1600">
                <a:solidFill>
                  <a:schemeClr val="dk1"/>
                </a:solidFill>
                <a:latin typeface="Calibri"/>
                <a:ea typeface="Calibri"/>
                <a:cs typeface="Calibri"/>
                <a:sym typeface="Calibri"/>
              </a:rPr>
              <a:t>Propuestas de valor: </a:t>
            </a:r>
            <a:r>
              <a:rPr lang="es-ES" sz="1600">
                <a:solidFill>
                  <a:schemeClr val="dk1"/>
                </a:solidFill>
                <a:latin typeface="Calibri"/>
                <a:ea typeface="Calibri"/>
                <a:cs typeface="Calibri"/>
                <a:sym typeface="Calibri"/>
              </a:rPr>
              <a:t>una consumición con la entrada o entrada gratis con un importe mínimo en el restaurante.</a:t>
            </a:r>
            <a:endParaRPr sz="16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 </a:t>
            </a:r>
            <a:r>
              <a:rPr b="1" i="1" lang="es-ES" sz="1600">
                <a:solidFill>
                  <a:srgbClr val="0000FF"/>
                </a:solidFill>
                <a:latin typeface="Calibri"/>
                <a:ea typeface="Calibri"/>
                <a:cs typeface="Calibri"/>
                <a:sym typeface="Calibri"/>
              </a:rPr>
              <a:t>JARDÍN DE CACTUS </a:t>
            </a:r>
            <a:r>
              <a:rPr lang="es-ES" sz="1600" u="sng">
                <a:solidFill>
                  <a:schemeClr val="dk1"/>
                </a:solidFill>
                <a:latin typeface="Calibri"/>
                <a:ea typeface="Calibri"/>
                <a:cs typeface="Calibri"/>
                <a:sym typeface="Calibri"/>
              </a:rPr>
              <a:t>(3 clientes/ 4 menciones)</a:t>
            </a:r>
            <a:endParaRPr sz="1600" u="sng">
              <a:solidFill>
                <a:schemeClr val="dk1"/>
              </a:solidFill>
            </a:endParaRPr>
          </a:p>
          <a:p>
            <a:pPr indent="-101600" lvl="1" marL="630000" rtl="0" algn="just">
              <a:spcBef>
                <a:spcPts val="0"/>
              </a:spcBef>
              <a:spcAft>
                <a:spcPts val="0"/>
              </a:spcAft>
              <a:buClr>
                <a:schemeClr val="dk1"/>
              </a:buClr>
              <a:buSzPts val="1600"/>
              <a:buChar char="•"/>
            </a:pPr>
            <a:r>
              <a:rPr lang="es-ES" sz="1600">
                <a:solidFill>
                  <a:schemeClr val="dk1"/>
                </a:solidFill>
                <a:latin typeface="Calibri"/>
                <a:ea typeface="Calibri"/>
                <a:cs typeface="Calibri"/>
                <a:sym typeface="Calibri"/>
              </a:rPr>
              <a:t> </a:t>
            </a:r>
            <a:r>
              <a:rPr b="1" lang="es-ES" sz="1600">
                <a:solidFill>
                  <a:schemeClr val="dk1"/>
                </a:solidFill>
                <a:latin typeface="Calibri"/>
                <a:ea typeface="Calibri"/>
                <a:cs typeface="Calibri"/>
                <a:sym typeface="Calibri"/>
              </a:rPr>
              <a:t>Elevada repetición: </a:t>
            </a:r>
            <a:r>
              <a:rPr lang="es-ES" sz="1600">
                <a:solidFill>
                  <a:schemeClr val="dk1"/>
                </a:solidFill>
                <a:latin typeface="Calibri"/>
                <a:ea typeface="Calibri"/>
                <a:cs typeface="Calibri"/>
                <a:sym typeface="Calibri"/>
              </a:rPr>
              <a:t>Información (1), propuesta de valor(2), servicio (1).</a:t>
            </a:r>
            <a:endParaRPr sz="1600">
              <a:solidFill>
                <a:schemeClr val="dk1"/>
              </a:solidFill>
              <a:latin typeface="Calibri"/>
              <a:ea typeface="Calibri"/>
              <a:cs typeface="Calibri"/>
              <a:sym typeface="Calibri"/>
            </a:endParaRPr>
          </a:p>
          <a:p>
            <a:pPr indent="-101600" lvl="1" marL="630000" rtl="0" algn="just">
              <a:spcBef>
                <a:spcPts val="0"/>
              </a:spcBef>
              <a:spcAft>
                <a:spcPts val="0"/>
              </a:spcAft>
              <a:buClr>
                <a:schemeClr val="dk1"/>
              </a:buClr>
              <a:buSzPts val="1600"/>
              <a:buChar char="•"/>
            </a:pPr>
            <a:r>
              <a:rPr b="1" lang="es-ES" sz="1600">
                <a:solidFill>
                  <a:schemeClr val="dk1"/>
                </a:solidFill>
                <a:latin typeface="Calibri"/>
                <a:ea typeface="Calibri"/>
                <a:cs typeface="Calibri"/>
                <a:sym typeface="Calibri"/>
              </a:rPr>
              <a:t>Propuestas de valor: </a:t>
            </a:r>
            <a:r>
              <a:rPr lang="es-ES" sz="1600">
                <a:solidFill>
                  <a:schemeClr val="dk1"/>
                </a:solidFill>
                <a:latin typeface="Calibri"/>
                <a:ea typeface="Calibri"/>
                <a:cs typeface="Calibri"/>
                <a:sym typeface="Calibri"/>
              </a:rPr>
              <a:t>más variedad de cactus, ciclo de vida de los cactus.</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lang="es-ES" sz="16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 </a:t>
            </a:r>
            <a:r>
              <a:rPr b="1" i="1" lang="es-ES" sz="1600">
                <a:solidFill>
                  <a:srgbClr val="0000FF"/>
                </a:solidFill>
                <a:latin typeface="Calibri"/>
                <a:ea typeface="Calibri"/>
                <a:cs typeface="Calibri"/>
                <a:sym typeface="Calibri"/>
              </a:rPr>
              <a:t>CUEVA DE LOS VERDES</a:t>
            </a:r>
            <a:r>
              <a:rPr lang="es-ES" sz="1600">
                <a:solidFill>
                  <a:schemeClr val="dk1"/>
                </a:solidFill>
                <a:latin typeface="Calibri"/>
                <a:ea typeface="Calibri"/>
                <a:cs typeface="Calibri"/>
                <a:sym typeface="Calibri"/>
              </a:rPr>
              <a:t> </a:t>
            </a:r>
            <a:r>
              <a:rPr lang="es-ES" sz="1600" u="sng">
                <a:solidFill>
                  <a:schemeClr val="dk1"/>
                </a:solidFill>
                <a:latin typeface="Calibri"/>
                <a:ea typeface="Calibri"/>
                <a:cs typeface="Calibri"/>
                <a:sym typeface="Calibri"/>
              </a:rPr>
              <a:t>(2 cliente/ 2 </a:t>
            </a:r>
            <a:r>
              <a:rPr lang="es-ES" sz="1600" u="sng">
                <a:solidFill>
                  <a:schemeClr val="dk1"/>
                </a:solidFill>
                <a:latin typeface="Calibri"/>
                <a:ea typeface="Calibri"/>
                <a:cs typeface="Calibri"/>
                <a:sym typeface="Calibri"/>
              </a:rPr>
              <a:t>menciones</a:t>
            </a:r>
            <a:r>
              <a:rPr lang="es-ES" sz="1600" u="sng">
                <a:solidFill>
                  <a:schemeClr val="dk1"/>
                </a:solidFill>
                <a:latin typeface="Calibri"/>
                <a:ea typeface="Calibri"/>
                <a:cs typeface="Calibri"/>
                <a:sym typeface="Calibri"/>
              </a:rPr>
              <a:t>)</a:t>
            </a:r>
            <a:endParaRPr sz="1600" u="sng"/>
          </a:p>
          <a:p>
            <a:pPr indent="-101600" lvl="1" marL="630000" marR="0" rtl="0" algn="just">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 </a:t>
            </a:r>
            <a:r>
              <a:rPr b="1" i="0" lang="es-ES" sz="1600" u="none" cap="none" strike="noStrike">
                <a:solidFill>
                  <a:schemeClr val="dk1"/>
                </a:solidFill>
                <a:latin typeface="Calibri"/>
                <a:ea typeface="Calibri"/>
                <a:cs typeface="Calibri"/>
                <a:sym typeface="Calibri"/>
              </a:rPr>
              <a:t>Propuestas</a:t>
            </a:r>
            <a:r>
              <a:rPr b="0" i="0" lang="es-ES" sz="1600" u="none" cap="none" strike="noStrike">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I</a:t>
            </a:r>
            <a:r>
              <a:rPr b="0" i="0" lang="es-ES" sz="1600" u="none" cap="none" strike="noStrike">
                <a:solidFill>
                  <a:schemeClr val="dk1"/>
                </a:solidFill>
                <a:latin typeface="Calibri"/>
                <a:ea typeface="Calibri"/>
                <a:cs typeface="Calibri"/>
                <a:sym typeface="Calibri"/>
              </a:rPr>
              <a:t>nformaci</a:t>
            </a:r>
            <a:r>
              <a:rPr lang="es-ES" sz="1600">
                <a:solidFill>
                  <a:schemeClr val="dk1"/>
                </a:solidFill>
                <a:latin typeface="Calibri"/>
                <a:ea typeface="Calibri"/>
                <a:cs typeface="Calibri"/>
                <a:sym typeface="Calibri"/>
              </a:rPr>
              <a:t>ón (1) y tiempo de espera (1).</a:t>
            </a:r>
            <a:endParaRPr sz="1600">
              <a:solidFill>
                <a:schemeClr val="dk1"/>
              </a:solidFill>
              <a:latin typeface="Calibri"/>
              <a:ea typeface="Calibri"/>
              <a:cs typeface="Calibri"/>
              <a:sym typeface="Calibri"/>
            </a:endParaRPr>
          </a:p>
          <a:p>
            <a:pPr indent="-101600" lvl="1" marL="630000" rtl="0" algn="just">
              <a:spcBef>
                <a:spcPts val="0"/>
              </a:spcBef>
              <a:spcAft>
                <a:spcPts val="0"/>
              </a:spcAft>
              <a:buClr>
                <a:schemeClr val="dk1"/>
              </a:buClr>
              <a:buSzPts val="1600"/>
              <a:buFont typeface="Calibri"/>
              <a:buChar char="•"/>
            </a:pPr>
            <a:r>
              <a:rPr b="1" lang="es-ES" sz="1600">
                <a:solidFill>
                  <a:schemeClr val="dk1"/>
                </a:solidFill>
                <a:latin typeface="Calibri"/>
                <a:ea typeface="Calibri"/>
                <a:cs typeface="Calibri"/>
                <a:sym typeface="Calibri"/>
              </a:rPr>
              <a:t>Propuestas de valor: 0</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60" name="Google Shape;560;p56"/>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 MONTAÑAS DEL FUEGO</a:t>
            </a:r>
            <a:r>
              <a:rPr lang="es-ES" sz="1600">
                <a:solidFill>
                  <a:schemeClr val="dk1"/>
                </a:solidFill>
                <a:latin typeface="Calibri"/>
                <a:ea typeface="Calibri"/>
                <a:cs typeface="Calibri"/>
                <a:sym typeface="Calibri"/>
              </a:rPr>
              <a:t> </a:t>
            </a:r>
            <a:r>
              <a:rPr lang="es-ES" sz="1600" u="sng">
                <a:solidFill>
                  <a:schemeClr val="dk1"/>
                </a:solidFill>
                <a:latin typeface="Calibri"/>
                <a:ea typeface="Calibri"/>
                <a:cs typeface="Calibri"/>
                <a:sym typeface="Calibri"/>
              </a:rPr>
              <a:t>(4 clientes/ 7 menciones)</a:t>
            </a:r>
            <a:endParaRPr sz="1600" u="sng">
              <a:solidFill>
                <a:schemeClr val="dk1"/>
              </a:solidFill>
            </a:endParaRPr>
          </a:p>
          <a:p>
            <a:pPr indent="-15850" lvl="1" marL="544250" rtl="0" algn="just">
              <a:spcBef>
                <a:spcPts val="0"/>
              </a:spcBef>
              <a:spcAft>
                <a:spcPts val="0"/>
              </a:spcAft>
              <a:buClr>
                <a:schemeClr val="dk1"/>
              </a:buClr>
              <a:buSzPts val="1600"/>
              <a:buChar char="•"/>
            </a:pPr>
            <a:r>
              <a:rPr b="1" lang="es-ES" sz="1600">
                <a:solidFill>
                  <a:schemeClr val="dk1"/>
                </a:solidFill>
                <a:latin typeface="Calibri"/>
                <a:ea typeface="Calibri"/>
                <a:cs typeface="Calibri"/>
                <a:sym typeface="Calibri"/>
              </a:rPr>
              <a:t> Elevada repetición: </a:t>
            </a:r>
            <a:r>
              <a:rPr lang="es-ES" sz="1600">
                <a:solidFill>
                  <a:schemeClr val="dk1"/>
                </a:solidFill>
                <a:latin typeface="Calibri"/>
                <a:ea typeface="Calibri"/>
                <a:cs typeface="Calibri"/>
                <a:sym typeface="Calibri"/>
              </a:rPr>
              <a:t>Precio excesivo (1), información (1), propuesta de valor(2), tiempo de espera (1), covid (1), seguridad/confort (1).</a:t>
            </a:r>
            <a:endParaRPr sz="1600">
              <a:solidFill>
                <a:schemeClr val="dk1"/>
              </a:solidFill>
              <a:latin typeface="Calibri"/>
              <a:ea typeface="Calibri"/>
              <a:cs typeface="Calibri"/>
              <a:sym typeface="Calibri"/>
            </a:endParaRPr>
          </a:p>
          <a:p>
            <a:pPr indent="-386000" lvl="1" marL="914400" rtl="0" algn="just">
              <a:spcBef>
                <a:spcPts val="0"/>
              </a:spcBef>
              <a:spcAft>
                <a:spcPts val="0"/>
              </a:spcAft>
              <a:buClr>
                <a:schemeClr val="dk1"/>
              </a:buClr>
              <a:buSzPts val="1600"/>
              <a:buFont typeface="Calibri"/>
              <a:buChar char="•"/>
            </a:pPr>
            <a:r>
              <a:rPr b="1" lang="es-ES" sz="1600">
                <a:solidFill>
                  <a:schemeClr val="dk1"/>
                </a:solidFill>
                <a:latin typeface="Calibri"/>
                <a:ea typeface="Calibri"/>
                <a:cs typeface="Calibri"/>
                <a:sym typeface="Calibri"/>
              </a:rPr>
              <a:t>Propuestas de valor:</a:t>
            </a:r>
            <a:r>
              <a:rPr lang="es-ES" sz="1600">
                <a:solidFill>
                  <a:schemeClr val="dk1"/>
                </a:solidFill>
                <a:latin typeface="Calibri"/>
                <a:ea typeface="Calibri"/>
                <a:cs typeface="Calibri"/>
                <a:sym typeface="Calibri"/>
              </a:rPr>
              <a:t> previsiones del volcán, más exhibiciones.</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      </a:t>
            </a:r>
            <a:r>
              <a:rPr b="1" i="1" lang="es-ES" sz="1600">
                <a:solidFill>
                  <a:srgbClr val="0000FF"/>
                </a:solidFill>
                <a:latin typeface="Calibri"/>
                <a:ea typeface="Calibri"/>
                <a:cs typeface="Calibri"/>
                <a:sym typeface="Calibri"/>
              </a:rPr>
              <a:t>          MIRADOR DEL RÍO</a:t>
            </a:r>
            <a:r>
              <a:rPr lang="es-ES" sz="1600">
                <a:solidFill>
                  <a:schemeClr val="dk1"/>
                </a:solidFill>
                <a:latin typeface="Calibri"/>
                <a:ea typeface="Calibri"/>
                <a:cs typeface="Calibri"/>
                <a:sym typeface="Calibri"/>
              </a:rPr>
              <a:t> </a:t>
            </a:r>
            <a:r>
              <a:rPr lang="es-ES" sz="1600" u="sng">
                <a:solidFill>
                  <a:schemeClr val="dk1"/>
                </a:solidFill>
                <a:latin typeface="Calibri"/>
                <a:ea typeface="Calibri"/>
                <a:cs typeface="Calibri"/>
                <a:sym typeface="Calibri"/>
              </a:rPr>
              <a:t>(3 clientes/ 4 menciones)</a:t>
            </a:r>
            <a:endParaRPr sz="1600" u="sng">
              <a:solidFill>
                <a:schemeClr val="dk1"/>
              </a:solidFill>
            </a:endParaRPr>
          </a:p>
          <a:p>
            <a:pPr indent="-15850" lvl="1" marL="544250" rtl="0" algn="just">
              <a:spcBef>
                <a:spcPts val="0"/>
              </a:spcBef>
              <a:spcAft>
                <a:spcPts val="0"/>
              </a:spcAft>
              <a:buClr>
                <a:schemeClr val="dk1"/>
              </a:buClr>
              <a:buSzPts val="1600"/>
              <a:buChar char="•"/>
            </a:pPr>
            <a:r>
              <a:rPr b="1" lang="es-ES" sz="1600">
                <a:solidFill>
                  <a:schemeClr val="dk1"/>
                </a:solidFill>
                <a:latin typeface="Calibri"/>
                <a:ea typeface="Calibri"/>
                <a:cs typeface="Calibri"/>
                <a:sym typeface="Calibri"/>
              </a:rPr>
              <a:t> Elevada repetición: </a:t>
            </a:r>
            <a:r>
              <a:rPr lang="es-ES" sz="1600">
                <a:solidFill>
                  <a:schemeClr val="dk1"/>
                </a:solidFill>
                <a:latin typeface="Calibri"/>
                <a:ea typeface="Calibri"/>
                <a:cs typeface="Calibri"/>
                <a:sym typeface="Calibri"/>
              </a:rPr>
              <a:t>Precio excesivo (1), información (1), seguridad/confort (1), accesibilidad (1).</a:t>
            </a:r>
            <a:endParaRPr sz="1600">
              <a:solidFill>
                <a:schemeClr val="dk1"/>
              </a:solidFill>
              <a:latin typeface="Calibri"/>
              <a:ea typeface="Calibri"/>
              <a:cs typeface="Calibri"/>
              <a:sym typeface="Calibri"/>
            </a:endParaRPr>
          </a:p>
          <a:p>
            <a:pPr indent="-386000" lvl="1" marL="914400" rtl="0" algn="just">
              <a:spcBef>
                <a:spcPts val="0"/>
              </a:spcBef>
              <a:spcAft>
                <a:spcPts val="0"/>
              </a:spcAft>
              <a:buClr>
                <a:schemeClr val="dk1"/>
              </a:buClr>
              <a:buSzPts val="1600"/>
              <a:buFont typeface="Calibri"/>
              <a:buChar char="•"/>
            </a:pPr>
            <a:r>
              <a:rPr b="1" lang="es-ES" sz="1600">
                <a:solidFill>
                  <a:schemeClr val="dk1"/>
                </a:solidFill>
                <a:latin typeface="Calibri"/>
                <a:ea typeface="Calibri"/>
                <a:cs typeface="Calibri"/>
                <a:sym typeface="Calibri"/>
              </a:rPr>
              <a:t>Propuestas de valor: 0</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61" name="Google Shape;561;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8" name="Google Shape;568;p57"/>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0" name="Google Shape;570;p57" title="Gráfico"/>
          <p:cNvPicPr preferRelativeResize="0"/>
          <p:nvPr/>
        </p:nvPicPr>
        <p:blipFill>
          <a:blip r:embed="rId3">
            <a:alphaModFix/>
          </a:blip>
          <a:stretch>
            <a:fillRect/>
          </a:stretch>
        </p:blipFill>
        <p:spPr>
          <a:xfrm>
            <a:off x="1620500" y="1040263"/>
            <a:ext cx="8483625" cy="516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8"/>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76" name="Google Shape;576;p58"/>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77" name="Google Shape;577;p58"/>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78" name="Google Shape;578;p5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85" name="Google Shape;585;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6" name="Google Shape;586;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7" name="Google Shape;587;p59"/>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589" name="Google Shape;589;p59" title="Gráfico"/>
          <p:cNvPicPr preferRelativeResize="0"/>
          <p:nvPr/>
        </p:nvPicPr>
        <p:blipFill>
          <a:blip r:embed="rId3">
            <a:alphaModFix/>
          </a:blip>
          <a:stretch>
            <a:fillRect/>
          </a:stretch>
        </p:blipFill>
        <p:spPr>
          <a:xfrm>
            <a:off x="836950" y="2483926"/>
            <a:ext cx="4305749" cy="2663050"/>
          </a:xfrm>
          <a:prstGeom prst="rect">
            <a:avLst/>
          </a:prstGeom>
          <a:noFill/>
          <a:ln>
            <a:noFill/>
          </a:ln>
        </p:spPr>
      </p:pic>
      <p:sp>
        <p:nvSpPr>
          <p:cNvPr id="590" name="Google Shape;590;p59"/>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baja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91" name="Google Shape;591;p59" title="Gráfico"/>
          <p:cNvPicPr preferRelativeResize="0"/>
          <p:nvPr/>
        </p:nvPicPr>
        <p:blipFill>
          <a:blip r:embed="rId4">
            <a:alphaModFix/>
          </a:blip>
          <a:stretch>
            <a:fillRect/>
          </a:stretch>
        </p:blipFill>
        <p:spPr>
          <a:xfrm>
            <a:off x="6143950" y="1838388"/>
            <a:ext cx="4758594" cy="2911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Recomendaciones…………………………………………………….18</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98" name="Google Shape;598;p60"/>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9" name="Google Shape;599;p60"/>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00" name="Google Shape;600;p60"/>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1" name="Google Shape;601;p60"/>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2" name="Google Shape;602;p60"/>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3" name="Google Shape;603;p60"/>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04" name="Google Shape;604;p60"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05" name="Google Shape;605;p60" title="Gráfico"/>
          <p:cNvPicPr preferRelativeResize="0"/>
          <p:nvPr/>
        </p:nvPicPr>
        <p:blipFill>
          <a:blip r:embed="rId4">
            <a:alphaModFix/>
          </a:blip>
          <a:stretch>
            <a:fillRect/>
          </a:stretch>
        </p:blipFill>
        <p:spPr>
          <a:xfrm>
            <a:off x="6093263" y="2468862"/>
            <a:ext cx="4676335" cy="28964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2" name="Google Shape;612;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3" name="Google Shape;613;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4" name="Google Shape;614;p61"/>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5" name="Google Shape;615;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6" name="Google Shape;616;p61"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3" name="Google Shape;623;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4" name="Google Shape;624;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5" name="Google Shape;625;p62"/>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6" name="Google Shape;626;p62"/>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27" name="Google Shape;627;p62"/>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8" name="Google Shape;628;p62"/>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9" name="Google Shape;629;p62"/>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30" name="Google Shape;630;p62" title="Gráfico"/>
          <p:cNvPicPr preferRelativeResize="0"/>
          <p:nvPr/>
        </p:nvPicPr>
        <p:blipFill>
          <a:blip r:embed="rId3">
            <a:alphaModFix/>
          </a:blip>
          <a:stretch>
            <a:fillRect/>
          </a:stretch>
        </p:blipFill>
        <p:spPr>
          <a:xfrm>
            <a:off x="751750" y="2448029"/>
            <a:ext cx="4655701" cy="2873926"/>
          </a:xfrm>
          <a:prstGeom prst="rect">
            <a:avLst/>
          </a:prstGeom>
          <a:noFill/>
          <a:ln>
            <a:noFill/>
          </a:ln>
        </p:spPr>
      </p:pic>
      <p:pic>
        <p:nvPicPr>
          <p:cNvPr id="631" name="Google Shape;631;p62" title="Gráfico"/>
          <p:cNvPicPr preferRelativeResize="0"/>
          <p:nvPr/>
        </p:nvPicPr>
        <p:blipFill>
          <a:blip r:embed="rId4">
            <a:alphaModFix/>
          </a:blip>
          <a:stretch>
            <a:fillRect/>
          </a:stretch>
        </p:blipFill>
        <p:spPr>
          <a:xfrm>
            <a:off x="5803125" y="2535338"/>
            <a:ext cx="4562125" cy="2787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8" name="Google Shape;638;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9" name="Google Shape;639;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0" name="Google Shape;640;p63"/>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41" name="Google Shape;641;p63"/>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2" name="Google Shape;642;p63"/>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43" name="Google Shape;643;p63" title="Gráfico"/>
          <p:cNvPicPr preferRelativeResize="0"/>
          <p:nvPr/>
        </p:nvPicPr>
        <p:blipFill>
          <a:blip r:embed="rId3">
            <a:alphaModFix/>
          </a:blip>
          <a:stretch>
            <a:fillRect/>
          </a:stretch>
        </p:blipFill>
        <p:spPr>
          <a:xfrm>
            <a:off x="2273675" y="1911026"/>
            <a:ext cx="6400899" cy="39525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50" name="Google Shape;650;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1" name="Google Shape;651;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2" name="Google Shape;652;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53" name="Google Shape;653;p64"/>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54" name="Google Shape;654;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55" name="Google Shape;655;p64" title="Gráfico"/>
          <p:cNvPicPr preferRelativeResize="0"/>
          <p:nvPr/>
        </p:nvPicPr>
        <p:blipFill>
          <a:blip r:embed="rId3">
            <a:alphaModFix/>
          </a:blip>
          <a:stretch>
            <a:fillRect/>
          </a:stretch>
        </p:blipFill>
        <p:spPr>
          <a:xfrm>
            <a:off x="624125" y="1842488"/>
            <a:ext cx="5143674" cy="3176224"/>
          </a:xfrm>
          <a:prstGeom prst="rect">
            <a:avLst/>
          </a:prstGeom>
          <a:noFill/>
          <a:ln>
            <a:noFill/>
          </a:ln>
        </p:spPr>
      </p:pic>
      <p:pic>
        <p:nvPicPr>
          <p:cNvPr id="656" name="Google Shape;656;p64" title="Gráfico"/>
          <p:cNvPicPr preferRelativeResize="0"/>
          <p:nvPr/>
        </p:nvPicPr>
        <p:blipFill>
          <a:blip r:embed="rId4">
            <a:alphaModFix/>
          </a:blip>
          <a:stretch>
            <a:fillRect/>
          </a:stretch>
        </p:blipFill>
        <p:spPr>
          <a:xfrm>
            <a:off x="5718625" y="2604550"/>
            <a:ext cx="5736726" cy="3542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3" name="Google Shape;663;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4" name="Google Shape;664;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5" name="Google Shape;665;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6" name="Google Shape;666;p65"/>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67" name="Google Shape;667;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68" name="Google Shape;668;p65"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5" name="Google Shape;675;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6" name="Google Shape;676;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7" name="Google Shape;677;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78" name="Google Shape;678;p66"/>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Dado que la muestra no es representativa se </a:t>
            </a:r>
            <a:r>
              <a:rPr lang="es-ES" sz="1900">
                <a:latin typeface="Calibri"/>
                <a:ea typeface="Calibri"/>
                <a:cs typeface="Calibri"/>
                <a:sym typeface="Calibri"/>
              </a:rPr>
              <a:t>recomienda</a:t>
            </a:r>
            <a:r>
              <a:rPr lang="es-ES" sz="1900">
                <a:latin typeface="Calibri"/>
                <a:ea typeface="Calibri"/>
                <a:cs typeface="Calibri"/>
                <a:sym typeface="Calibri"/>
              </a:rPr>
              <a:t> trabajar en la mejora de la tasa de respuesta de </a:t>
            </a:r>
            <a:r>
              <a:rPr lang="es-ES" sz="1900">
                <a:latin typeface="Calibri"/>
                <a:ea typeface="Calibri"/>
                <a:cs typeface="Calibri"/>
                <a:sym typeface="Calibri"/>
              </a:rPr>
              <a:t>cuestionarios</a:t>
            </a:r>
            <a:r>
              <a:rPr lang="es-ES" sz="1900">
                <a:latin typeface="Calibri"/>
                <a:ea typeface="Calibri"/>
                <a:cs typeface="Calibri"/>
                <a:sym typeface="Calibri"/>
              </a:rPr>
              <a:t> para poder hacer acciones de mejora respecto a las conclusiones obtenidas.</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9" name="Google Shape;679;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01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1</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03</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22</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192</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517770" y="4433711"/>
            <a:ext cx="106566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6,2 %  NC 95%</a:t>
            </a:r>
            <a:endParaRPr>
              <a:solidFill>
                <a:srgbClr val="0000FF"/>
              </a:solidFill>
            </a:endParaRPr>
          </a:p>
        </p:txBody>
      </p:sp>
      <p:sp>
        <p:nvSpPr>
          <p:cNvPr id="333" name="Google Shape;333;p43"/>
          <p:cNvSpPr/>
          <p:nvPr/>
        </p:nvSpPr>
        <p:spPr>
          <a:xfrm>
            <a:off x="1808926" y="4501364"/>
            <a:ext cx="642942" cy="285752"/>
          </a:xfrm>
          <a:prstGeom prst="roundRect">
            <a:avLst>
              <a:gd fmla="val 16667" name="adj"/>
            </a:avLst>
          </a:prstGeom>
          <a:solidFill>
            <a:srgbClr val="BFBFBF"/>
          </a:solidFill>
          <a:ln>
            <a:noFill/>
          </a:ln>
          <a:effectLst>
            <a:outerShdw blurRad="40000" rotWithShape="0" dir="5400000" dist="23000">
              <a:srgbClr val="000000">
                <a:alpha val="0"/>
              </a:srgbClr>
            </a:outerShdw>
          </a:effectLst>
        </p:spPr>
        <p:txBody>
          <a:bodyPr anchorCtr="0" anchor="t" bIns="0" lIns="0" spcFirstLastPara="1" rIns="0" wrap="square" tIns="0">
            <a:noAutofit/>
          </a:bodyPr>
          <a:lstStyle/>
          <a:p>
            <a:pPr indent="0" lvl="0" marL="0" marR="0" rtl="0" algn="l">
              <a:lnSpc>
                <a:spcPct val="110000"/>
              </a:lnSpc>
              <a:spcBef>
                <a:spcPts val="0"/>
              </a:spcBef>
              <a:spcAft>
                <a:spcPts val="0"/>
              </a:spcAft>
              <a:buClr>
                <a:srgbClr val="0070C0"/>
              </a:buClr>
              <a:buSzPts val="1600"/>
              <a:buFont typeface="Quattrocento Sans"/>
              <a:buNone/>
            </a:pPr>
            <a:r>
              <a:rPr b="1" lang="es-ES" sz="1600">
                <a:solidFill>
                  <a:srgbClr val="0000FF"/>
                </a:solidFill>
                <a:latin typeface="Quattrocento Sans"/>
                <a:ea typeface="Quattrocento Sans"/>
                <a:cs typeface="Quattrocento Sans"/>
                <a:sym typeface="Quattrocento Sans"/>
              </a:rPr>
              <a:t>7.1</a:t>
            </a:r>
            <a:r>
              <a:rPr b="1" i="0" lang="es-ES" sz="1600" u="none" cap="none" strike="noStrike">
                <a:solidFill>
                  <a:srgbClr val="0000FF"/>
                </a:solidFill>
                <a:latin typeface="Quattrocento Sans"/>
                <a:ea typeface="Quattrocento Sans"/>
                <a:cs typeface="Quattrocento Sans"/>
                <a:sym typeface="Quattrocento Sans"/>
              </a:rPr>
              <a:t>%</a:t>
            </a:r>
            <a:endParaRPr>
              <a:solidFill>
                <a:srgbClr val="0000FF"/>
              </a:solidFill>
            </a:endParaRPr>
          </a:p>
        </p:txBody>
      </p:sp>
      <p:grpSp>
        <p:nvGrpSpPr>
          <p:cNvPr id="334" name="Google Shape;334;p43"/>
          <p:cNvGrpSpPr/>
          <p:nvPr/>
        </p:nvGrpSpPr>
        <p:grpSpPr>
          <a:xfrm>
            <a:off x="3907795" y="3690150"/>
            <a:ext cx="7618328" cy="2123975"/>
            <a:chOff x="4093438" y="3717505"/>
            <a:chExt cx="7618328" cy="2123975"/>
          </a:xfrm>
        </p:grpSpPr>
        <p:sp>
          <p:nvSpPr>
            <p:cNvPr id="335" name="Google Shape;335;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34</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24</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20</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8" name="Google Shape;338;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48</a:t>
              </a:r>
              <a:endParaRPr b="1" i="0" sz="2100" u="none" cap="none" strike="noStrike">
                <a:solidFill>
                  <a:srgbClr val="0070C0"/>
                </a:solidFill>
                <a:latin typeface="Quattrocento Sans"/>
                <a:ea typeface="Quattrocento Sans"/>
                <a:cs typeface="Quattrocento Sans"/>
                <a:sym typeface="Quattrocento Sans"/>
              </a:endParaRPr>
            </a:p>
          </p:txBody>
        </p:sp>
        <p:sp>
          <p:nvSpPr>
            <p:cNvPr id="342" name="Google Shape;342;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3" name="Google Shape;343;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26</a:t>
              </a:r>
              <a:endParaRPr b="1" i="0" sz="2100" u="none" cap="none" strike="noStrike">
                <a:solidFill>
                  <a:srgbClr val="0070C0"/>
                </a:solidFill>
                <a:latin typeface="Quattrocento Sans"/>
                <a:ea typeface="Quattrocento Sans"/>
                <a:cs typeface="Quattrocento Sans"/>
                <a:sym typeface="Quattrocento Sans"/>
              </a:endParaRPr>
            </a:p>
          </p:txBody>
        </p:sp>
        <p:sp>
          <p:nvSpPr>
            <p:cNvPr id="344" name="Google Shape;344;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5" name="Google Shape;345;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20%</a:t>
              </a:r>
              <a:endParaRPr>
                <a:solidFill>
                  <a:srgbClr val="FF0000"/>
                </a:solidFill>
              </a:endParaRPr>
            </a:p>
          </p:txBody>
        </p:sp>
        <p:sp>
          <p:nvSpPr>
            <p:cNvPr id="346" name="Google Shape;346;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16.8</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7" name="Google Shape;347;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14.1%</a:t>
              </a:r>
              <a:endParaRPr/>
            </a:p>
          </p:txBody>
        </p:sp>
        <p:sp>
          <p:nvSpPr>
            <p:cNvPr id="348" name="Google Shape;348;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19.2%</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9" name="Google Shape;349;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36</a:t>
              </a:r>
              <a:endParaRPr b="1" sz="2100">
                <a:solidFill>
                  <a:srgbClr val="0070C0"/>
                </a:solidFill>
                <a:latin typeface="Quattrocento Sans"/>
                <a:ea typeface="Quattrocento Sans"/>
                <a:cs typeface="Quattrocento Sans"/>
                <a:sym typeface="Quattrocento Sans"/>
              </a:endParaRPr>
            </a:p>
          </p:txBody>
        </p:sp>
        <p:sp>
          <p:nvSpPr>
            <p:cNvPr id="350" name="Google Shape;350;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1" name="Google Shape;351;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16.3%</a:t>
              </a:r>
              <a:endParaRPr>
                <a:solidFill>
                  <a:srgbClr val="FF0000"/>
                </a:solidFill>
              </a:endParaRPr>
            </a:p>
          </p:txBody>
        </p:sp>
        <p:sp>
          <p:nvSpPr>
            <p:cNvPr id="352" name="Google Shape;352;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24</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8" name="Google Shape;358;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9" name="Google Shape;359;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0" name="Google Shape;360;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1" name="Google Shape;361;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51%</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64 %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2" name="Google Shape;362;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3" name="Google Shape;363;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4" name="Google Shape;364;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1" name="Google Shape;371;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2" name="Google Shape;372;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3" name="Google Shape;373;p45"/>
          <p:cNvGrpSpPr/>
          <p:nvPr/>
        </p:nvGrpSpPr>
        <p:grpSpPr>
          <a:xfrm>
            <a:off x="653744" y="1500968"/>
            <a:ext cx="12720121" cy="1077187"/>
            <a:chOff x="-2471174" y="3370787"/>
            <a:chExt cx="14552931" cy="2913619"/>
          </a:xfrm>
        </p:grpSpPr>
        <p:sp>
          <p:nvSpPr>
            <p:cNvPr id="374" name="Google Shape;374;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68%,</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5" name="Google Shape;375;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6" name="Google Shape;376;p45"/>
          <p:cNvSpPr/>
          <p:nvPr/>
        </p:nvSpPr>
        <p:spPr>
          <a:xfrm>
            <a:off x="1802975"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(Montañas, Mirador,  Cueva </a:t>
            </a:r>
            <a:r>
              <a:rPr b="1" lang="es-ES" sz="2000">
                <a:solidFill>
                  <a:srgbClr val="00B0F0"/>
                </a:solidFill>
                <a:latin typeface="Calibri"/>
                <a:ea typeface="Calibri"/>
                <a:cs typeface="Calibri"/>
                <a:sym typeface="Calibri"/>
              </a:rPr>
              <a:t>y Jardín superan la media CACT)</a:t>
            </a:r>
            <a:endParaRPr sz="2000">
              <a:solidFill>
                <a:schemeClr val="dk1"/>
              </a:solidFill>
              <a:latin typeface="Calibri"/>
              <a:ea typeface="Calibri"/>
              <a:cs typeface="Calibri"/>
              <a:sym typeface="Calibri"/>
            </a:endParaRPr>
          </a:p>
        </p:txBody>
      </p:sp>
      <p:pic>
        <p:nvPicPr>
          <p:cNvPr id="377" name="Google Shape;377;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3" name="Google Shape;38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4" name="Google Shape;384;p46"/>
          <p:cNvGraphicFramePr/>
          <p:nvPr/>
        </p:nvGraphicFramePr>
        <p:xfrm>
          <a:off x="8210070" y="2076472"/>
          <a:ext cx="3000000" cy="3000000"/>
        </p:xfrm>
        <a:graphic>
          <a:graphicData uri="http://schemas.openxmlformats.org/drawingml/2006/table">
            <a:tbl>
              <a:tblPr>
                <a:noFill/>
                <a:tableStyleId>{9C21B2AA-4344-416E-AE33-DE149B9BDC65}</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79%</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75%</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18%</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61%</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62%</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ctr">
                        <a:spcBef>
                          <a:spcPts val="0"/>
                        </a:spcBef>
                        <a:spcAft>
                          <a:spcPts val="0"/>
                        </a:spcAft>
                        <a:buNone/>
                      </a:pPr>
                      <a:r>
                        <a:t/>
                      </a:r>
                      <a:endParaRPr b="1"/>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5" name="Google Shape;385;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6" name="Google Shape;386;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7" name="Google Shape;387;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64</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3" name="Google Shape;393;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4" name="Google Shape;394;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5" name="Google Shape;395;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6" name="Google Shape;396;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7" name="Google Shape;397;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8" name="Google Shape;398;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9" name="Google Shape;399;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0" name="Google Shape;400;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1" name="Google Shape;401;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2" name="Google Shape;402;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3" name="Google Shape;403;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4" name="Google Shape;404;p47"/>
          <p:cNvGrpSpPr/>
          <p:nvPr/>
        </p:nvGrpSpPr>
        <p:grpSpPr>
          <a:xfrm>
            <a:off x="11014118" y="906945"/>
            <a:ext cx="855584" cy="765369"/>
            <a:chOff x="10708002" y="295397"/>
            <a:chExt cx="1271721" cy="1365789"/>
          </a:xfrm>
        </p:grpSpPr>
        <p:pic>
          <p:nvPicPr>
            <p:cNvPr id="405" name="Google Shape;405;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6" name="Google Shape;406;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7" name="Google Shape;407;p47"/>
          <p:cNvGrpSpPr/>
          <p:nvPr/>
        </p:nvGrpSpPr>
        <p:grpSpPr>
          <a:xfrm>
            <a:off x="10973371" y="2781722"/>
            <a:ext cx="810467" cy="711932"/>
            <a:chOff x="322748" y="5161581"/>
            <a:chExt cx="1033108" cy="1157295"/>
          </a:xfrm>
        </p:grpSpPr>
        <p:pic>
          <p:nvPicPr>
            <p:cNvPr id="408" name="Google Shape;408;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9" name="Google Shape;409;p47"/>
            <p:cNvGrpSpPr/>
            <p:nvPr/>
          </p:nvGrpSpPr>
          <p:grpSpPr>
            <a:xfrm>
              <a:off x="322748" y="5161581"/>
              <a:ext cx="1033108" cy="689927"/>
              <a:chOff x="322748" y="5161581"/>
              <a:chExt cx="1033108" cy="689927"/>
            </a:xfrm>
          </p:grpSpPr>
          <p:pic>
            <p:nvPicPr>
              <p:cNvPr id="410" name="Google Shape;410;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1" name="Google Shape;411;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2" name="Google Shape;412;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3" name="Google Shape;413;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4" name="Google Shape;414;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5" name="Google Shape;415;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6" name="Google Shape;416;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7" name="Google Shape;417;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8" name="Google Shape;418;p47"/>
          <p:cNvGrpSpPr/>
          <p:nvPr/>
        </p:nvGrpSpPr>
        <p:grpSpPr>
          <a:xfrm>
            <a:off x="10991754" y="4365897"/>
            <a:ext cx="1035431" cy="943247"/>
            <a:chOff x="12985607" y="5027210"/>
            <a:chExt cx="1223254" cy="1086123"/>
          </a:xfrm>
        </p:grpSpPr>
        <p:pic>
          <p:nvPicPr>
            <p:cNvPr descr="Resultado de imagen de icono queue" id="419" name="Google Shape;419;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0" name="Google Shape;420;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7" name="Google Shape;427;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8" name="Google Shape;428;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9" name="Google Shape;429;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0" name="Google Shape;430;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1" name="Google Shape;431;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2" name="Google Shape;432;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3" name="Google Shape;433;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y mantiene a nuestra red dentro de unos valores medios porcentuales altos, </a:t>
            </a:r>
            <a:r>
              <a:rPr b="1" lang="es-ES" sz="2800">
                <a:solidFill>
                  <a:srgbClr val="00B0F0"/>
                </a:solidFill>
                <a:latin typeface="Calibri"/>
                <a:ea typeface="Calibri"/>
                <a:cs typeface="Calibri"/>
                <a:sym typeface="Calibri"/>
              </a:rPr>
              <a:t>92%</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85%</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4" name="Google Shape;434;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5" name="Google Shape;435;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1" name="Google Shape;441;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2" name="Google Shape;442;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3" name="Google Shape;443;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4" name="Google Shape;444;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5" name="Google Shape;445;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6" name="Google Shape;446;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7" name="Google Shape;447;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8" name="Google Shape;448;p49"/>
          <p:cNvGrpSpPr/>
          <p:nvPr/>
        </p:nvGrpSpPr>
        <p:grpSpPr>
          <a:xfrm>
            <a:off x="271070" y="4221882"/>
            <a:ext cx="855584" cy="943903"/>
            <a:chOff x="2298508" y="6236042"/>
            <a:chExt cx="1271721" cy="1418477"/>
          </a:xfrm>
        </p:grpSpPr>
        <p:pic>
          <p:nvPicPr>
            <p:cNvPr id="449" name="Google Shape;449;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0" name="Google Shape;450;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1" name="Google Shape;451;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90%</a:t>
            </a:r>
            <a:r>
              <a:rPr b="1" lang="es-ES" sz="2300">
                <a:solidFill>
                  <a:schemeClr val="dk1"/>
                </a:solidFill>
                <a:latin typeface="Quattrocento Sans"/>
                <a:ea typeface="Quattrocento Sans"/>
                <a:cs typeface="Quattrocento Sans"/>
                <a:sym typeface="Quattrocento Sans"/>
              </a:rPr>
              <a:t> y</a:t>
            </a:r>
            <a:r>
              <a:rPr b="1" lang="es-ES" sz="2800">
                <a:solidFill>
                  <a:srgbClr val="00B0F0"/>
                </a:solidFill>
                <a:latin typeface="Calibri"/>
                <a:ea typeface="Calibri"/>
                <a:cs typeface="Calibri"/>
                <a:sym typeface="Calibri"/>
              </a:rPr>
              <a:t> 93%</a:t>
            </a:r>
            <a:r>
              <a:rPr lang="es-ES" sz="2300">
                <a:solidFill>
                  <a:schemeClr val="dk1"/>
                </a:solidFill>
                <a:latin typeface="Quattrocento Sans"/>
                <a:ea typeface="Quattrocento Sans"/>
                <a:cs typeface="Quattrocento Sans"/>
                <a:sym typeface="Quattrocento Sans"/>
              </a:rPr>
              <a:t> de las valoraciones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86%</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2" name="Google Shape;452;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3" name="Google Shape;453;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4" name="Google Shape;454;p49" title="Gráfico"/>
          <p:cNvPicPr preferRelativeResize="0"/>
          <p:nvPr/>
        </p:nvPicPr>
        <p:blipFill>
          <a:blip r:embed="rId9">
            <a:alphaModFix/>
          </a:blip>
          <a:stretch>
            <a:fillRect/>
          </a:stretch>
        </p:blipFill>
        <p:spPr>
          <a:xfrm>
            <a:off x="7532449" y="8370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