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y="6859575" cx="12190400"/>
  <p:notesSz cx="6808775" cy="9940925"/>
  <p:embeddedFontLst>
    <p:embeddedFont>
      <p:font typeface="Quattrocen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88521B-9623-449A-B23A-A65706A89A87}">
  <a:tblStyle styleId="{8C88521B-9623-449A-B23A-A65706A89A8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QuattrocentoSans-regular.fntdata"/><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QuattrocentoSans-italic.fntdata"/><Relationship Id="rId16" Type="http://schemas.openxmlformats.org/officeDocument/2006/relationships/slide" Target="slides/slide8.xml"/><Relationship Id="rId38" Type="http://schemas.openxmlformats.org/officeDocument/2006/relationships/font" Target="fonts/QuattrocentoSans-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6" name="Google Shape;456;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fd6ea75598_0_0: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82" name="Google Shape;482;gfd6ea75598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fd6ea75598_0_34: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0" name="Google Shape;500;gfd6ea75598_0_3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fd6ea75598_0_51: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18" name="Google Shape;518;gfd6ea75598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48" name="Google Shape;548;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57" name="Google Shape;557;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361381f04e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g1361381f04e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66" name="Google Shape;566;g1361381f04e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fe181a1204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fe181a1204_0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76" name="Google Shape;576;gfe181a1204_0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fe181a1204_0_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fe181a1204_0_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86" name="Google Shape;586;gfe181a1204_0_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4" name="Google Shape;604;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37c481f421_0_1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g137c481f421_0_1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7" name="Google Shape;617;g137c481f421_0_1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37c481f421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137c481f421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31" name="Google Shape;631;g137c481f421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017ce6e29d_0_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g1017ce6e29d_0_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42" name="Google Shape;642;g1017ce6e29d_0_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137c481f421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g137c481f421_0_5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57" name="Google Shape;657;g137c481f421_0_5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017ce6e29d_0_2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1017ce6e29d_0_2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69" name="Google Shape;669;g1017ce6e29d_0_2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37c481f421_0_6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137c481f421_0_6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82" name="Google Shape;682;g137c481f421_0_6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017ce6e29d_0_4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g1017ce6e29d_0_4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94" name="Google Shape;694;g1017ce6e29d_0_4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0" name="Google Shape;310;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1" name="Google Shape;311;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4" name="Google Shape;354;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7" name="Google Shape;367;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79" name="Google Shape;379;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3" name="Google Shape;423;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7" name="Google Shape;437;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1.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4.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image" Target="../media/image34.png"/><Relationship Id="rId13" Type="http://schemas.openxmlformats.org/officeDocument/2006/relationships/image" Target="../media/image32.png"/><Relationship Id="rId12" Type="http://schemas.openxmlformats.org/officeDocument/2006/relationships/image" Target="../media/image36.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35.png"/><Relationship Id="rId5" Type="http://schemas.openxmlformats.org/officeDocument/2006/relationships/image" Target="../media/image37.png"/><Relationship Id="rId6" Type="http://schemas.openxmlformats.org/officeDocument/2006/relationships/image" Target="../media/image42.png"/><Relationship Id="rId7" Type="http://schemas.openxmlformats.org/officeDocument/2006/relationships/image" Target="../media/image22.jpg"/><Relationship Id="rId8"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46.png"/><Relationship Id="rId9" Type="http://schemas.openxmlformats.org/officeDocument/2006/relationships/image" Target="../media/image40.png"/><Relationship Id="rId5" Type="http://schemas.openxmlformats.org/officeDocument/2006/relationships/image" Target="../media/image31.png"/><Relationship Id="rId6" Type="http://schemas.openxmlformats.org/officeDocument/2006/relationships/image" Target="../media/image39.png"/><Relationship Id="rId7" Type="http://schemas.openxmlformats.org/officeDocument/2006/relationships/image" Target="../media/image53.png"/><Relationship Id="rId8"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81.png"/><Relationship Id="rId9" Type="http://schemas.openxmlformats.org/officeDocument/2006/relationships/image" Target="../media/image49.png"/><Relationship Id="rId5" Type="http://schemas.openxmlformats.org/officeDocument/2006/relationships/image" Target="../media/image44.png"/><Relationship Id="rId6" Type="http://schemas.openxmlformats.org/officeDocument/2006/relationships/image" Target="../media/image52.png"/><Relationship Id="rId7" Type="http://schemas.openxmlformats.org/officeDocument/2006/relationships/image" Target="../media/image55.png"/><Relationship Id="rId8" Type="http://schemas.openxmlformats.org/officeDocument/2006/relationships/image" Target="../media/image47.jpg"/></Relationships>
</file>

<file path=ppt/slides/_rels/slide13.xml.rels><?xml version="1.0" encoding="UTF-8" standalone="yes"?><Relationships xmlns="http://schemas.openxmlformats.org/package/2006/relationships"><Relationship Id="rId11" Type="http://schemas.openxmlformats.org/officeDocument/2006/relationships/image" Target="../media/image48.jpg"/><Relationship Id="rId10" Type="http://schemas.openxmlformats.org/officeDocument/2006/relationships/image" Target="../media/image51.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56.png"/><Relationship Id="rId9" Type="http://schemas.openxmlformats.org/officeDocument/2006/relationships/image" Target="../media/image66.png"/><Relationship Id="rId5" Type="http://schemas.openxmlformats.org/officeDocument/2006/relationships/image" Target="../media/image61.png"/><Relationship Id="rId6" Type="http://schemas.openxmlformats.org/officeDocument/2006/relationships/image" Target="../media/image64.png"/><Relationship Id="rId7" Type="http://schemas.openxmlformats.org/officeDocument/2006/relationships/image" Target="../media/image59.png"/><Relationship Id="rId8" Type="http://schemas.openxmlformats.org/officeDocument/2006/relationships/image" Target="../media/image7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0.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3.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7.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9.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8.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9.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0.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18.png"/><Relationship Id="rId13" Type="http://schemas.openxmlformats.org/officeDocument/2006/relationships/image" Target="../media/image26.jpg"/><Relationship Id="rId12" Type="http://schemas.openxmlformats.org/officeDocument/2006/relationships/image" Target="../media/image22.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1.png"/><Relationship Id="rId14" Type="http://schemas.openxmlformats.org/officeDocument/2006/relationships/image" Target="../media/image20.png"/><Relationship Id="rId5" Type="http://schemas.openxmlformats.org/officeDocument/2006/relationships/image" Target="../media/image15.pn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25.png"/><Relationship Id="rId6"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8.png"/><Relationship Id="rId9" Type="http://schemas.openxmlformats.org/officeDocument/2006/relationships/image" Target="../media/image33.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45.png"/><Relationship Id="rId8"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Análisis de Resultados.</a:t>
            </a:r>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 Modelo de Escucha de Visitas </a:t>
            </a:r>
            <a:endParaRPr/>
          </a:p>
          <a:p>
            <a:pPr indent="0" lvl="0" marL="0" marR="0" rtl="0" algn="ctr">
              <a:spcBef>
                <a:spcPts val="0"/>
              </a:spcBef>
              <a:spcAft>
                <a:spcPts val="0"/>
              </a:spcAft>
              <a:buNone/>
            </a:pPr>
            <a:r>
              <a:rPr b="1" i="0" lang="es-ES" sz="2400" u="none" cap="small" strike="noStrike">
                <a:solidFill>
                  <a:schemeClr val="dk1"/>
                </a:solidFill>
                <a:latin typeface="Calibri"/>
                <a:ea typeface="Calibri"/>
                <a:cs typeface="Calibri"/>
                <a:sym typeface="Calibri"/>
              </a:rPr>
              <a:t>Informe Operativo. Q</a:t>
            </a:r>
            <a:r>
              <a:rPr b="1" lang="es-ES" sz="2400" cap="small">
                <a:solidFill>
                  <a:schemeClr val="dk1"/>
                </a:solidFill>
                <a:latin typeface="Calibri"/>
                <a:ea typeface="Calibri"/>
                <a:cs typeface="Calibri"/>
                <a:sym typeface="Calibri"/>
              </a:rPr>
              <a:t>2</a:t>
            </a:r>
            <a:r>
              <a:rPr b="1" i="0" lang="es-ES" sz="2400" u="none" cap="small" strike="noStrike">
                <a:solidFill>
                  <a:schemeClr val="dk1"/>
                </a:solidFill>
                <a:latin typeface="Calibri"/>
                <a:ea typeface="Calibri"/>
                <a:cs typeface="Calibri"/>
                <a:sym typeface="Calibri"/>
              </a:rPr>
              <a:t> </a:t>
            </a:r>
            <a:r>
              <a:rPr b="1" lang="es-ES" sz="2400" cap="small">
                <a:solidFill>
                  <a:schemeClr val="dk1"/>
                </a:solidFill>
                <a:latin typeface="Calibri"/>
                <a:ea typeface="Calibri"/>
                <a:cs typeface="Calibri"/>
                <a:sym typeface="Calibri"/>
              </a:rPr>
              <a:t>2022</a:t>
            </a:r>
            <a:endParaRPr/>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595008" y="4572802"/>
            <a:ext cx="2714644" cy="785818"/>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59" name="Google Shape;459;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endParaRPr/>
          </a:p>
        </p:txBody>
      </p:sp>
      <p:sp>
        <p:nvSpPr>
          <p:cNvPr id="460" name="Google Shape;460;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1" name="Google Shape;461;p50"/>
          <p:cNvGrpSpPr/>
          <p:nvPr/>
        </p:nvGrpSpPr>
        <p:grpSpPr>
          <a:xfrm>
            <a:off x="330065" y="1177264"/>
            <a:ext cx="928661" cy="803956"/>
            <a:chOff x="309570" y="5205826"/>
            <a:chExt cx="1033108" cy="1113050"/>
          </a:xfrm>
        </p:grpSpPr>
        <p:pic>
          <p:nvPicPr>
            <p:cNvPr id="462" name="Google Shape;462;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3" name="Google Shape;463;p50"/>
            <p:cNvGrpSpPr/>
            <p:nvPr/>
          </p:nvGrpSpPr>
          <p:grpSpPr>
            <a:xfrm>
              <a:off x="309570" y="5205826"/>
              <a:ext cx="1033108" cy="689927"/>
              <a:chOff x="309570" y="5205826"/>
              <a:chExt cx="1033108" cy="689927"/>
            </a:xfrm>
          </p:grpSpPr>
          <p:pic>
            <p:nvPicPr>
              <p:cNvPr id="464" name="Google Shape;464;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5" name="Google Shape;465;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6" name="Google Shape;466;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7" name="Google Shape;467;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68" name="Google Shape;468;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69" name="Google Shape;469;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0" name="Google Shape;470;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1" name="Google Shape;471;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2" name="Google Shape;472;p50"/>
          <p:cNvGrpSpPr/>
          <p:nvPr/>
        </p:nvGrpSpPr>
        <p:grpSpPr>
          <a:xfrm>
            <a:off x="6376027" y="3302945"/>
            <a:ext cx="1203582" cy="1086123"/>
            <a:chOff x="159715" y="4832860"/>
            <a:chExt cx="1203582" cy="1086123"/>
          </a:xfrm>
        </p:grpSpPr>
        <p:pic>
          <p:nvPicPr>
            <p:cNvPr descr="Resultado de imagen de icono queue" id="473" name="Google Shape;473;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4" name="Google Shape;474;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5" name="Google Shape;475;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6" name="Google Shape;476;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7" name="Google Shape;477;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78" name="Google Shape;478;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79" name="Google Shape;479;p50"/>
          <p:cNvSpPr txBox="1"/>
          <p:nvPr/>
        </p:nvSpPr>
        <p:spPr>
          <a:xfrm>
            <a:off x="443625" y="5487350"/>
            <a:ext cx="93942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en el </a:t>
            </a:r>
            <a:r>
              <a:rPr b="1" lang="es-ES" sz="1800">
                <a:solidFill>
                  <a:schemeClr val="dk1"/>
                </a:solidFill>
                <a:latin typeface="Quattrocento Sans"/>
                <a:ea typeface="Quattrocento Sans"/>
                <a:cs typeface="Quattrocento Sans"/>
                <a:sym typeface="Quattrocento Sans"/>
              </a:rPr>
              <a:t>30% </a:t>
            </a:r>
            <a:r>
              <a:rPr lang="es-ES" sz="1800">
                <a:solidFill>
                  <a:schemeClr val="dk1"/>
                </a:solidFill>
                <a:latin typeface="Quattrocento Sans"/>
                <a:ea typeface="Quattrocento Sans"/>
                <a:cs typeface="Quattrocento Sans"/>
                <a:sym typeface="Quattrocento Sans"/>
              </a:rPr>
              <a:t>de casos,</a:t>
            </a:r>
            <a:r>
              <a:rPr b="1" lang="es-ES" sz="1800">
                <a:solidFill>
                  <a:schemeClr val="dk1"/>
                </a:solidFill>
                <a:latin typeface="Quattrocento Sans"/>
                <a:ea typeface="Quattrocento Sans"/>
                <a:cs typeface="Quattrocento Sans"/>
                <a:sym typeface="Quattrocento Sans"/>
              </a:rPr>
              <a:t>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amabilidad y profesionalidad</a:t>
            </a:r>
            <a:r>
              <a:rPr lang="es-ES" sz="1800">
                <a:solidFill>
                  <a:schemeClr val="dk1"/>
                </a:solidFill>
                <a:latin typeface="Quattrocento Sans"/>
                <a:ea typeface="Quattrocento Sans"/>
                <a:cs typeface="Quattrocento Sans"/>
                <a:sym typeface="Quattrocento Sans"/>
              </a:rPr>
              <a:t> se sitúa en </a:t>
            </a:r>
            <a:r>
              <a:rPr b="1" lang="es-ES" sz="1800">
                <a:solidFill>
                  <a:schemeClr val="dk1"/>
                </a:solidFill>
                <a:latin typeface="Quattrocento Sans"/>
                <a:ea typeface="Quattrocento Sans"/>
                <a:cs typeface="Quattrocento Sans"/>
                <a:sym typeface="Quattrocento Sans"/>
              </a:rPr>
              <a:t>35%, </a:t>
            </a:r>
            <a:r>
              <a:rPr lang="es-ES" sz="1800">
                <a:solidFill>
                  <a:schemeClr val="dk1"/>
                </a:solidFill>
                <a:latin typeface="Quattrocento Sans"/>
                <a:ea typeface="Quattrocento Sans"/>
                <a:cs typeface="Quattrocento Sans"/>
                <a:sym typeface="Quattrocento Sans"/>
              </a:rPr>
              <a:t>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es también del </a:t>
            </a:r>
            <a:r>
              <a:rPr b="1" lang="es-ES" sz="1800">
                <a:solidFill>
                  <a:schemeClr val="dk1"/>
                </a:solidFill>
                <a:latin typeface="Quattrocento Sans"/>
                <a:ea typeface="Quattrocento Sans"/>
                <a:cs typeface="Quattrocento Sans"/>
                <a:sym typeface="Quattrocento Sans"/>
              </a:rPr>
              <a:t>35%</a:t>
            </a:r>
            <a:r>
              <a:rPr lang="es-ES" sz="1800">
                <a:solidFill>
                  <a:schemeClr val="dk1"/>
                </a:solidFill>
                <a:latin typeface="Quattrocento Sans"/>
                <a:ea typeface="Quattrocento Sans"/>
                <a:cs typeface="Quattrocento Sans"/>
                <a:sym typeface="Quattrocento Sans"/>
              </a:rPr>
              <a:t> y 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a:t>
            </a:r>
            <a:r>
              <a:rPr b="1" lang="es-ES" sz="1800">
                <a:solidFill>
                  <a:schemeClr val="dk1"/>
                </a:solidFill>
                <a:latin typeface="Quattrocento Sans"/>
                <a:ea typeface="Quattrocento Sans"/>
                <a:cs typeface="Quattrocento Sans"/>
                <a:sym typeface="Quattrocento Sans"/>
              </a:rPr>
              <a:t>39% </a:t>
            </a:r>
            <a:r>
              <a:rPr lang="es-ES" sz="1800">
                <a:solidFill>
                  <a:schemeClr val="dk1"/>
                </a:solidFill>
                <a:latin typeface="Quattrocento Sans"/>
                <a:ea typeface="Quattrocento Sans"/>
                <a:cs typeface="Quattrocento Sans"/>
                <a:sym typeface="Quattrocento Sans"/>
              </a:rPr>
              <a:t>siendo este el parámetro mejor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1"/>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485" name="Google Shape;485;p51"/>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486" name="Google Shape;486;p51"/>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87" name="Google Shape;487;p51"/>
          <p:cNvSpPr txBox="1"/>
          <p:nvPr/>
        </p:nvSpPr>
        <p:spPr>
          <a:xfrm>
            <a:off x="821975"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Tour-Bus</a:t>
            </a:r>
            <a:endParaRPr/>
          </a:p>
        </p:txBody>
      </p:sp>
      <p:sp>
        <p:nvSpPr>
          <p:cNvPr id="488" name="Google Shape;488;p51"/>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Chófer</a:t>
            </a:r>
            <a:endParaRPr/>
          </a:p>
        </p:txBody>
      </p:sp>
      <p:pic>
        <p:nvPicPr>
          <p:cNvPr id="489" name="Google Shape;489;p51"/>
          <p:cNvPicPr preferRelativeResize="0"/>
          <p:nvPr/>
        </p:nvPicPr>
        <p:blipFill rotWithShape="1">
          <a:blip r:embed="rId3">
            <a:alphaModFix/>
          </a:blip>
          <a:srcRect b="2950" l="0" r="0" t="8444"/>
          <a:stretch/>
        </p:blipFill>
        <p:spPr>
          <a:xfrm>
            <a:off x="10173250" y="164475"/>
            <a:ext cx="1466850" cy="1714500"/>
          </a:xfrm>
          <a:prstGeom prst="rect">
            <a:avLst/>
          </a:prstGeom>
          <a:noFill/>
          <a:ln>
            <a:noFill/>
          </a:ln>
        </p:spPr>
      </p:pic>
      <p:pic>
        <p:nvPicPr>
          <p:cNvPr descr="C:\Users\usuario\Desktop\bus-parking-sign_318-51295.jpg" id="490" name="Google Shape;490;p51"/>
          <p:cNvPicPr preferRelativeResize="0"/>
          <p:nvPr/>
        </p:nvPicPr>
        <p:blipFill>
          <a:blip r:embed="rId4">
            <a:alphaModFix/>
          </a:blip>
          <a:stretch>
            <a:fillRect/>
          </a:stretch>
        </p:blipFill>
        <p:spPr>
          <a:xfrm>
            <a:off x="821975" y="2098286"/>
            <a:ext cx="1631550" cy="1631550"/>
          </a:xfrm>
          <a:prstGeom prst="rect">
            <a:avLst/>
          </a:prstGeom>
          <a:noFill/>
          <a:ln>
            <a:noFill/>
          </a:ln>
        </p:spPr>
      </p:pic>
      <p:pic>
        <p:nvPicPr>
          <p:cNvPr descr="C:\Users\usuario\Desktop\ICONOS informe visita 2017\Captura de pantalla 2017-04-04 14.38.56.png" id="491" name="Google Shape;491;p51"/>
          <p:cNvPicPr preferRelativeResize="0"/>
          <p:nvPr/>
        </p:nvPicPr>
        <p:blipFill rotWithShape="1">
          <a:blip r:embed="rId5">
            <a:alphaModFix/>
          </a:blip>
          <a:srcRect b="0" l="0" r="0" t="0"/>
          <a:stretch/>
        </p:blipFill>
        <p:spPr>
          <a:xfrm>
            <a:off x="4327788" y="2098241"/>
            <a:ext cx="1548605" cy="1696922"/>
          </a:xfrm>
          <a:prstGeom prst="rect">
            <a:avLst/>
          </a:prstGeom>
          <a:noFill/>
          <a:ln>
            <a:noFill/>
          </a:ln>
        </p:spPr>
      </p:pic>
      <p:pic>
        <p:nvPicPr>
          <p:cNvPr id="492" name="Google Shape;492;p51"/>
          <p:cNvPicPr preferRelativeResize="0"/>
          <p:nvPr/>
        </p:nvPicPr>
        <p:blipFill>
          <a:blip r:embed="rId6">
            <a:alphaModFix/>
          </a:blip>
          <a:stretch>
            <a:fillRect/>
          </a:stretch>
        </p:blipFill>
        <p:spPr>
          <a:xfrm>
            <a:off x="7750675" y="2172388"/>
            <a:ext cx="1548600" cy="1548600"/>
          </a:xfrm>
          <a:prstGeom prst="rect">
            <a:avLst/>
          </a:prstGeom>
          <a:noFill/>
          <a:ln>
            <a:noFill/>
          </a:ln>
        </p:spPr>
      </p:pic>
      <p:sp>
        <p:nvSpPr>
          <p:cNvPr id="493" name="Google Shape;493;p51"/>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Demostraciones</a:t>
            </a:r>
            <a:endParaRPr/>
          </a:p>
        </p:txBody>
      </p:sp>
      <p:pic>
        <p:nvPicPr>
          <p:cNvPr id="494" name="Google Shape;494;p51" title="Gráfico"/>
          <p:cNvPicPr preferRelativeResize="0"/>
          <p:nvPr/>
        </p:nvPicPr>
        <p:blipFill>
          <a:blip r:embed="rId7">
            <a:alphaModFix/>
          </a:blip>
          <a:stretch>
            <a:fillRect/>
          </a:stretch>
        </p:blipFill>
        <p:spPr>
          <a:xfrm>
            <a:off x="346850" y="4580475"/>
            <a:ext cx="3138852" cy="1934925"/>
          </a:xfrm>
          <a:prstGeom prst="rect">
            <a:avLst/>
          </a:prstGeom>
          <a:noFill/>
          <a:ln>
            <a:noFill/>
          </a:ln>
        </p:spPr>
      </p:pic>
      <p:pic>
        <p:nvPicPr>
          <p:cNvPr id="495" name="Google Shape;495;p51" title="Gráfico"/>
          <p:cNvPicPr preferRelativeResize="0"/>
          <p:nvPr/>
        </p:nvPicPr>
        <p:blipFill>
          <a:blip r:embed="rId8">
            <a:alphaModFix/>
          </a:blip>
          <a:stretch>
            <a:fillRect/>
          </a:stretch>
        </p:blipFill>
        <p:spPr>
          <a:xfrm>
            <a:off x="3674700" y="4580475"/>
            <a:ext cx="3131124" cy="1930159"/>
          </a:xfrm>
          <a:prstGeom prst="rect">
            <a:avLst/>
          </a:prstGeom>
          <a:noFill/>
          <a:ln>
            <a:noFill/>
          </a:ln>
        </p:spPr>
      </p:pic>
      <p:pic>
        <p:nvPicPr>
          <p:cNvPr id="496" name="Google Shape;496;p51" title="Gráfico"/>
          <p:cNvPicPr preferRelativeResize="0"/>
          <p:nvPr/>
        </p:nvPicPr>
        <p:blipFill>
          <a:blip r:embed="rId9">
            <a:alphaModFix/>
          </a:blip>
          <a:stretch>
            <a:fillRect/>
          </a:stretch>
        </p:blipFill>
        <p:spPr>
          <a:xfrm>
            <a:off x="7107077" y="4580475"/>
            <a:ext cx="3131149" cy="1930159"/>
          </a:xfrm>
          <a:prstGeom prst="rect">
            <a:avLst/>
          </a:prstGeom>
          <a:noFill/>
          <a:ln>
            <a:noFill/>
          </a:ln>
        </p:spPr>
      </p:pic>
      <p:sp>
        <p:nvSpPr>
          <p:cNvPr id="497" name="Google Shape;497;p51"/>
          <p:cNvSpPr txBox="1"/>
          <p:nvPr/>
        </p:nvSpPr>
        <p:spPr>
          <a:xfrm>
            <a:off x="330375" y="979400"/>
            <a:ext cx="9843000" cy="93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36 </a:t>
            </a:r>
            <a:r>
              <a:rPr lang="es-ES" sz="1600">
                <a:solidFill>
                  <a:schemeClr val="dk1"/>
                </a:solidFill>
                <a:latin typeface="Quattrocento Sans"/>
                <a:ea typeface="Quattrocento Sans"/>
                <a:cs typeface="Quattrocento Sans"/>
                <a:sym typeface="Quattrocento Sans"/>
              </a:rPr>
              <a:t>clientes (97% de la </a:t>
            </a:r>
            <a:r>
              <a:rPr lang="es-ES" sz="1600">
                <a:solidFill>
                  <a:schemeClr val="dk1"/>
                </a:solidFill>
                <a:latin typeface="Quattrocento Sans"/>
                <a:ea typeface="Quattrocento Sans"/>
                <a:cs typeface="Quattrocento Sans"/>
                <a:sym typeface="Quattrocento Sans"/>
              </a:rPr>
              <a:t>muestra</a:t>
            </a:r>
            <a:r>
              <a:rPr lang="es-ES" sz="1600">
                <a:solidFill>
                  <a:schemeClr val="dk1"/>
                </a:solidFill>
                <a:latin typeface="Quattrocento Sans"/>
                <a:ea typeface="Quattrocento Sans"/>
                <a:cs typeface="Quattrocento Sans"/>
                <a:sym typeface="Quattrocento Sans"/>
              </a:rPr>
              <a:t>). Obtuvo un </a:t>
            </a:r>
            <a:r>
              <a:rPr b="1" lang="es-ES" sz="1600">
                <a:solidFill>
                  <a:schemeClr val="dk1"/>
                </a:solidFill>
                <a:latin typeface="Quattrocento Sans"/>
                <a:ea typeface="Quattrocento Sans"/>
                <a:cs typeface="Quattrocento Sans"/>
                <a:sym typeface="Quattrocento Sans"/>
              </a:rPr>
              <a:t>58%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35 </a:t>
            </a:r>
            <a:r>
              <a:rPr lang="es-ES" sz="1600">
                <a:solidFill>
                  <a:schemeClr val="dk1"/>
                </a:solidFill>
                <a:latin typeface="Quattrocento Sans"/>
                <a:ea typeface="Quattrocento Sans"/>
                <a:cs typeface="Quattrocento Sans"/>
                <a:sym typeface="Quattrocento Sans"/>
              </a:rPr>
              <a:t>clientes (95% de la muestra). Obtuvo un </a:t>
            </a:r>
            <a:r>
              <a:rPr b="1" lang="es-ES" sz="1600">
                <a:solidFill>
                  <a:schemeClr val="dk1"/>
                </a:solidFill>
                <a:latin typeface="Quattrocento Sans"/>
                <a:ea typeface="Quattrocento Sans"/>
                <a:cs typeface="Quattrocento Sans"/>
                <a:sym typeface="Quattrocento Sans"/>
              </a:rPr>
              <a:t>87%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Las </a:t>
            </a:r>
            <a:r>
              <a:rPr b="1" lang="es-ES" sz="1600">
                <a:solidFill>
                  <a:schemeClr val="dk1"/>
                </a:solidFill>
                <a:latin typeface="Quattrocento Sans"/>
                <a:ea typeface="Quattrocento Sans"/>
                <a:cs typeface="Quattrocento Sans"/>
                <a:sym typeface="Quattrocento Sans"/>
              </a:rPr>
              <a:t>demostraciones </a:t>
            </a:r>
            <a:r>
              <a:rPr lang="es-ES" sz="1600">
                <a:solidFill>
                  <a:schemeClr val="dk1"/>
                </a:solidFill>
                <a:latin typeface="Quattrocento Sans"/>
                <a:ea typeface="Quattrocento Sans"/>
                <a:cs typeface="Quattrocento Sans"/>
                <a:sym typeface="Quattrocento Sans"/>
              </a:rPr>
              <a:t>fueron  valoradas por </a:t>
            </a:r>
            <a:r>
              <a:rPr b="1" lang="es-ES" sz="1600">
                <a:solidFill>
                  <a:schemeClr val="dk1"/>
                </a:solidFill>
                <a:latin typeface="Quattrocento Sans"/>
                <a:ea typeface="Quattrocento Sans"/>
                <a:cs typeface="Quattrocento Sans"/>
                <a:sym typeface="Quattrocento Sans"/>
              </a:rPr>
              <a:t>35 </a:t>
            </a:r>
            <a:r>
              <a:rPr lang="es-ES" sz="1600">
                <a:solidFill>
                  <a:schemeClr val="dk1"/>
                </a:solidFill>
                <a:latin typeface="Quattrocento Sans"/>
                <a:ea typeface="Quattrocento Sans"/>
                <a:cs typeface="Quattrocento Sans"/>
                <a:sym typeface="Quattrocento Sans"/>
              </a:rPr>
              <a:t>clientes (95% de la muestra). Obtuvieron un </a:t>
            </a:r>
            <a:r>
              <a:rPr b="1" lang="es-ES" sz="1600">
                <a:solidFill>
                  <a:schemeClr val="dk1"/>
                </a:solidFill>
                <a:latin typeface="Quattrocento Sans"/>
                <a:ea typeface="Quattrocento Sans"/>
                <a:cs typeface="Quattrocento Sans"/>
                <a:sym typeface="Quattrocento Sans"/>
              </a:rPr>
              <a:t>83%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2"/>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03" name="Google Shape;503;p52"/>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04" name="Google Shape;504;p52"/>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05" name="Google Shape;505;p52"/>
          <p:cNvSpPr txBox="1"/>
          <p:nvPr/>
        </p:nvSpPr>
        <p:spPr>
          <a:xfrm>
            <a:off x="940850"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Presentación</a:t>
            </a:r>
            <a:endParaRPr/>
          </a:p>
        </p:txBody>
      </p:sp>
      <p:sp>
        <p:nvSpPr>
          <p:cNvPr id="506" name="Google Shape;506;p52"/>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Temática de la Expo</a:t>
            </a:r>
            <a:endParaRPr/>
          </a:p>
        </p:txBody>
      </p:sp>
      <p:pic>
        <p:nvPicPr>
          <p:cNvPr id="507" name="Google Shape;507;p52"/>
          <p:cNvPicPr preferRelativeResize="0"/>
          <p:nvPr/>
        </p:nvPicPr>
        <p:blipFill rotWithShape="1">
          <a:blip r:embed="rId3">
            <a:alphaModFix/>
          </a:blip>
          <a:srcRect b="2207" l="0" r="0" t="2207"/>
          <a:stretch/>
        </p:blipFill>
        <p:spPr>
          <a:xfrm>
            <a:off x="10173250" y="164475"/>
            <a:ext cx="1466850" cy="1714500"/>
          </a:xfrm>
          <a:prstGeom prst="rect">
            <a:avLst/>
          </a:prstGeom>
          <a:noFill/>
          <a:ln>
            <a:noFill/>
          </a:ln>
        </p:spPr>
      </p:pic>
      <p:pic>
        <p:nvPicPr>
          <p:cNvPr id="508" name="Google Shape;508;p52"/>
          <p:cNvPicPr preferRelativeResize="0"/>
          <p:nvPr/>
        </p:nvPicPr>
        <p:blipFill rotWithShape="1">
          <a:blip r:embed="rId4">
            <a:alphaModFix/>
          </a:blip>
          <a:srcRect b="0" l="4371" r="4371" t="0"/>
          <a:stretch/>
        </p:blipFill>
        <p:spPr>
          <a:xfrm>
            <a:off x="4327788" y="2098241"/>
            <a:ext cx="1548605" cy="1696923"/>
          </a:xfrm>
          <a:prstGeom prst="rect">
            <a:avLst/>
          </a:prstGeom>
          <a:noFill/>
          <a:ln>
            <a:noFill/>
          </a:ln>
        </p:spPr>
      </p:pic>
      <p:sp>
        <p:nvSpPr>
          <p:cNvPr id="509" name="Google Shape;509;p52"/>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Tamaño de la Expo</a:t>
            </a:r>
            <a:endParaRPr/>
          </a:p>
        </p:txBody>
      </p:sp>
      <p:pic>
        <p:nvPicPr>
          <p:cNvPr id="510" name="Google Shape;510;p52" title="Gráfico"/>
          <p:cNvPicPr preferRelativeResize="0"/>
          <p:nvPr/>
        </p:nvPicPr>
        <p:blipFill>
          <a:blip r:embed="rId5">
            <a:alphaModFix/>
          </a:blip>
          <a:stretch>
            <a:fillRect/>
          </a:stretch>
        </p:blipFill>
        <p:spPr>
          <a:xfrm>
            <a:off x="346850" y="4580475"/>
            <a:ext cx="3150055" cy="1943650"/>
          </a:xfrm>
          <a:prstGeom prst="rect">
            <a:avLst/>
          </a:prstGeom>
          <a:noFill/>
          <a:ln>
            <a:noFill/>
          </a:ln>
        </p:spPr>
      </p:pic>
      <p:pic>
        <p:nvPicPr>
          <p:cNvPr id="511" name="Google Shape;511;p52" title="Gráfico"/>
          <p:cNvPicPr preferRelativeResize="0"/>
          <p:nvPr/>
        </p:nvPicPr>
        <p:blipFill>
          <a:blip r:embed="rId6">
            <a:alphaModFix/>
          </a:blip>
          <a:stretch>
            <a:fillRect/>
          </a:stretch>
        </p:blipFill>
        <p:spPr>
          <a:xfrm>
            <a:off x="3679200" y="4594475"/>
            <a:ext cx="3082463" cy="1902162"/>
          </a:xfrm>
          <a:prstGeom prst="rect">
            <a:avLst/>
          </a:prstGeom>
          <a:noFill/>
          <a:ln>
            <a:noFill/>
          </a:ln>
        </p:spPr>
      </p:pic>
      <p:pic>
        <p:nvPicPr>
          <p:cNvPr id="512" name="Google Shape;512;p52" title="Gráfico"/>
          <p:cNvPicPr preferRelativeResize="0"/>
          <p:nvPr/>
        </p:nvPicPr>
        <p:blipFill>
          <a:blip r:embed="rId7">
            <a:alphaModFix/>
          </a:blip>
          <a:stretch>
            <a:fillRect/>
          </a:stretch>
        </p:blipFill>
        <p:spPr>
          <a:xfrm>
            <a:off x="7004950" y="4621965"/>
            <a:ext cx="3082476" cy="1902160"/>
          </a:xfrm>
          <a:prstGeom prst="rect">
            <a:avLst/>
          </a:prstGeom>
          <a:noFill/>
          <a:ln>
            <a:noFill/>
          </a:ln>
        </p:spPr>
      </p:pic>
      <p:pic>
        <p:nvPicPr>
          <p:cNvPr descr="C:\Users\usuario\Pictures\exposición.jpg" id="513" name="Google Shape;513;p52"/>
          <p:cNvPicPr preferRelativeResize="0"/>
          <p:nvPr/>
        </p:nvPicPr>
        <p:blipFill rotWithShape="1">
          <a:blip r:embed="rId8">
            <a:alphaModFix/>
          </a:blip>
          <a:srcRect b="0" l="0" r="0" t="0"/>
          <a:stretch/>
        </p:blipFill>
        <p:spPr>
          <a:xfrm>
            <a:off x="940850" y="2173700"/>
            <a:ext cx="1588800" cy="1588775"/>
          </a:xfrm>
          <a:prstGeom prst="rect">
            <a:avLst/>
          </a:prstGeom>
          <a:noFill/>
          <a:ln>
            <a:noFill/>
          </a:ln>
        </p:spPr>
      </p:pic>
      <p:pic>
        <p:nvPicPr>
          <p:cNvPr descr="C:\Users\usuario\Dropbox\Capturas de pantalla\tamaño exposiciones.png" id="514" name="Google Shape;514;p52"/>
          <p:cNvPicPr preferRelativeResize="0"/>
          <p:nvPr/>
        </p:nvPicPr>
        <p:blipFill rotWithShape="1">
          <a:blip r:embed="rId9">
            <a:alphaModFix/>
          </a:blip>
          <a:srcRect b="0" l="0" r="0" t="0"/>
          <a:stretch/>
        </p:blipFill>
        <p:spPr>
          <a:xfrm>
            <a:off x="7674550" y="2135975"/>
            <a:ext cx="1785995" cy="1621475"/>
          </a:xfrm>
          <a:prstGeom prst="rect">
            <a:avLst/>
          </a:prstGeom>
          <a:noFill/>
          <a:ln>
            <a:noFill/>
          </a:ln>
        </p:spPr>
      </p:pic>
      <p:sp>
        <p:nvSpPr>
          <p:cNvPr id="515" name="Google Shape;515;p52"/>
          <p:cNvSpPr txBox="1"/>
          <p:nvPr/>
        </p:nvSpPr>
        <p:spPr>
          <a:xfrm>
            <a:off x="248425" y="952375"/>
            <a:ext cx="9644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disposición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(92% de la muestra). Obtuvo un </a:t>
            </a:r>
            <a:r>
              <a:rPr b="1" lang="es-ES" sz="1600">
                <a:solidFill>
                  <a:schemeClr val="dk1"/>
                </a:solidFill>
                <a:latin typeface="Quattrocento Sans"/>
                <a:ea typeface="Quattrocento Sans"/>
                <a:cs typeface="Quattrocento Sans"/>
                <a:sym typeface="Quattrocento Sans"/>
              </a:rPr>
              <a:t>87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temática</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(92% de la muestra). Obtuvo un </a:t>
            </a:r>
            <a:r>
              <a:rPr b="1" lang="es-ES" sz="1600">
                <a:solidFill>
                  <a:schemeClr val="dk1"/>
                </a:solidFill>
                <a:latin typeface="Quattrocento Sans"/>
                <a:ea typeface="Quattrocento Sans"/>
                <a:cs typeface="Quattrocento Sans"/>
                <a:sym typeface="Quattrocento Sans"/>
              </a:rPr>
              <a:t>83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 </a:t>
            </a:r>
            <a:r>
              <a:rPr b="1" lang="es-ES" sz="1600">
                <a:solidFill>
                  <a:schemeClr val="dk1"/>
                </a:solidFill>
                <a:latin typeface="Quattrocento Sans"/>
                <a:ea typeface="Quattrocento Sans"/>
                <a:cs typeface="Quattrocento Sans"/>
                <a:sym typeface="Quattrocento Sans"/>
              </a:rPr>
              <a:t>tamaño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valorado por </a:t>
            </a:r>
            <a:r>
              <a:rPr b="1" lang="es-ES" sz="1600">
                <a:solidFill>
                  <a:schemeClr val="dk1"/>
                </a:solidFill>
                <a:latin typeface="Quattrocento Sans"/>
                <a:ea typeface="Quattrocento Sans"/>
                <a:cs typeface="Quattrocento Sans"/>
                <a:sym typeface="Quattrocento Sans"/>
              </a:rPr>
              <a:t>23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(92% de la muestra). Obtuvo un </a:t>
            </a:r>
            <a:r>
              <a:rPr b="1" lang="es-ES" sz="1600">
                <a:solidFill>
                  <a:schemeClr val="dk1"/>
                </a:solidFill>
                <a:latin typeface="Quattrocento Sans"/>
                <a:ea typeface="Quattrocento Sans"/>
                <a:cs typeface="Quattrocento Sans"/>
                <a:sym typeface="Quattrocento Sans"/>
              </a:rPr>
              <a:t>57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3"/>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21" name="Google Shape;521;p53"/>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22" name="Google Shape;522;p53"/>
          <p:cNvSpPr txBox="1"/>
          <p:nvPr>
            <p:ph idx="12" type="sldNum"/>
          </p:nvPr>
        </p:nvSpPr>
        <p:spPr>
          <a:xfrm>
            <a:off x="8695664" y="616047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23" name="Google Shape;523;p53"/>
          <p:cNvSpPr txBox="1"/>
          <p:nvPr/>
        </p:nvSpPr>
        <p:spPr>
          <a:xfrm>
            <a:off x="821975"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Visita</a:t>
            </a:r>
            <a:endParaRPr/>
          </a:p>
        </p:txBody>
      </p:sp>
      <p:sp>
        <p:nvSpPr>
          <p:cNvPr id="524" name="Google Shape;524;p53"/>
          <p:cNvSpPr txBox="1"/>
          <p:nvPr/>
        </p:nvSpPr>
        <p:spPr>
          <a:xfrm>
            <a:off x="3606967" y="4278261"/>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Iluminación</a:t>
            </a:r>
            <a:endParaRPr/>
          </a:p>
        </p:txBody>
      </p:sp>
      <p:pic>
        <p:nvPicPr>
          <p:cNvPr id="525" name="Google Shape;525;p53"/>
          <p:cNvPicPr preferRelativeResize="0"/>
          <p:nvPr/>
        </p:nvPicPr>
        <p:blipFill rotWithShape="1">
          <a:blip r:embed="rId3">
            <a:alphaModFix/>
          </a:blip>
          <a:srcRect b="3609" l="0" r="0" t="3609"/>
          <a:stretch/>
        </p:blipFill>
        <p:spPr>
          <a:xfrm>
            <a:off x="10173250" y="164475"/>
            <a:ext cx="1466850" cy="1714500"/>
          </a:xfrm>
          <a:prstGeom prst="rect">
            <a:avLst/>
          </a:prstGeom>
          <a:noFill/>
          <a:ln>
            <a:noFill/>
          </a:ln>
        </p:spPr>
      </p:pic>
      <p:sp>
        <p:nvSpPr>
          <p:cNvPr id="526" name="Google Shape;526;p53"/>
          <p:cNvSpPr txBox="1"/>
          <p:nvPr/>
        </p:nvSpPr>
        <p:spPr>
          <a:xfrm>
            <a:off x="8868675" y="4099400"/>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Guía</a:t>
            </a:r>
            <a:endParaRPr/>
          </a:p>
        </p:txBody>
      </p:sp>
      <p:sp>
        <p:nvSpPr>
          <p:cNvPr id="527" name="Google Shape;527;p53"/>
          <p:cNvSpPr txBox="1"/>
          <p:nvPr/>
        </p:nvSpPr>
        <p:spPr>
          <a:xfrm>
            <a:off x="6371250"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Recibida</a:t>
            </a:r>
            <a:endParaRPr/>
          </a:p>
        </p:txBody>
      </p:sp>
      <p:pic>
        <p:nvPicPr>
          <p:cNvPr id="528" name="Google Shape;528;p53" title="Gráfico"/>
          <p:cNvPicPr preferRelativeResize="0"/>
          <p:nvPr/>
        </p:nvPicPr>
        <p:blipFill>
          <a:blip r:embed="rId4">
            <a:alphaModFix/>
          </a:blip>
          <a:stretch>
            <a:fillRect/>
          </a:stretch>
        </p:blipFill>
        <p:spPr>
          <a:xfrm>
            <a:off x="205825" y="4846450"/>
            <a:ext cx="2778349" cy="1714502"/>
          </a:xfrm>
          <a:prstGeom prst="rect">
            <a:avLst/>
          </a:prstGeom>
          <a:noFill/>
          <a:ln>
            <a:noFill/>
          </a:ln>
        </p:spPr>
      </p:pic>
      <p:pic>
        <p:nvPicPr>
          <p:cNvPr id="529" name="Google Shape;529;p53" title="Gráfico"/>
          <p:cNvPicPr preferRelativeResize="0"/>
          <p:nvPr/>
        </p:nvPicPr>
        <p:blipFill>
          <a:blip r:embed="rId5">
            <a:alphaModFix/>
          </a:blip>
          <a:stretch>
            <a:fillRect/>
          </a:stretch>
        </p:blipFill>
        <p:spPr>
          <a:xfrm>
            <a:off x="3051925" y="4846450"/>
            <a:ext cx="2778345" cy="1714500"/>
          </a:xfrm>
          <a:prstGeom prst="rect">
            <a:avLst/>
          </a:prstGeom>
          <a:noFill/>
          <a:ln>
            <a:noFill/>
          </a:ln>
        </p:spPr>
      </p:pic>
      <p:pic>
        <p:nvPicPr>
          <p:cNvPr id="530" name="Google Shape;530;p53" title="Gráfico"/>
          <p:cNvPicPr preferRelativeResize="0"/>
          <p:nvPr/>
        </p:nvPicPr>
        <p:blipFill>
          <a:blip r:embed="rId6">
            <a:alphaModFix/>
          </a:blip>
          <a:stretch>
            <a:fillRect/>
          </a:stretch>
        </p:blipFill>
        <p:spPr>
          <a:xfrm>
            <a:off x="5843685" y="4894025"/>
            <a:ext cx="2643940" cy="1631550"/>
          </a:xfrm>
          <a:prstGeom prst="rect">
            <a:avLst/>
          </a:prstGeom>
          <a:noFill/>
          <a:ln>
            <a:noFill/>
          </a:ln>
        </p:spPr>
      </p:pic>
      <p:pic>
        <p:nvPicPr>
          <p:cNvPr id="531" name="Google Shape;531;p53" title="Gráfico"/>
          <p:cNvPicPr preferRelativeResize="0"/>
          <p:nvPr/>
        </p:nvPicPr>
        <p:blipFill>
          <a:blip r:embed="rId7">
            <a:alphaModFix/>
          </a:blip>
          <a:stretch>
            <a:fillRect/>
          </a:stretch>
        </p:blipFill>
        <p:spPr>
          <a:xfrm>
            <a:off x="8429625" y="4894075"/>
            <a:ext cx="2643950" cy="1631569"/>
          </a:xfrm>
          <a:prstGeom prst="rect">
            <a:avLst/>
          </a:prstGeom>
          <a:noFill/>
          <a:ln>
            <a:noFill/>
          </a:ln>
        </p:spPr>
      </p:pic>
      <p:pic>
        <p:nvPicPr>
          <p:cNvPr descr="C:\Users\usuario\Desktop\time_icon.png" id="532" name="Google Shape;532;p53"/>
          <p:cNvPicPr preferRelativeResize="0"/>
          <p:nvPr/>
        </p:nvPicPr>
        <p:blipFill rotWithShape="1">
          <a:blip r:embed="rId8">
            <a:alphaModFix/>
          </a:blip>
          <a:srcRect b="0" l="0" r="0" t="0"/>
          <a:stretch/>
        </p:blipFill>
        <p:spPr>
          <a:xfrm>
            <a:off x="737750" y="2384925"/>
            <a:ext cx="1714500" cy="1714500"/>
          </a:xfrm>
          <a:prstGeom prst="rect">
            <a:avLst/>
          </a:prstGeom>
          <a:noFill/>
          <a:ln>
            <a:noFill/>
          </a:ln>
        </p:spPr>
      </p:pic>
      <p:pic>
        <p:nvPicPr>
          <p:cNvPr descr="C:\Users\usuario\Desktop\iluminación.jpg" id="533" name="Google Shape;533;p53"/>
          <p:cNvPicPr preferRelativeResize="0"/>
          <p:nvPr/>
        </p:nvPicPr>
        <p:blipFill rotWithShape="1">
          <a:blip r:embed="rId9">
            <a:alphaModFix/>
          </a:blip>
          <a:srcRect b="0" l="0" r="0" t="0"/>
          <a:stretch/>
        </p:blipFill>
        <p:spPr>
          <a:xfrm>
            <a:off x="3572350" y="2461923"/>
            <a:ext cx="1714500" cy="1714452"/>
          </a:xfrm>
          <a:prstGeom prst="rect">
            <a:avLst/>
          </a:prstGeom>
          <a:noFill/>
          <a:ln>
            <a:noFill/>
          </a:ln>
        </p:spPr>
      </p:pic>
      <p:pic>
        <p:nvPicPr>
          <p:cNvPr descr="C:\Users\usuario\Desktop\información del guía.png" id="534" name="Google Shape;534;p53"/>
          <p:cNvPicPr preferRelativeResize="0"/>
          <p:nvPr/>
        </p:nvPicPr>
        <p:blipFill rotWithShape="1">
          <a:blip r:embed="rId10">
            <a:alphaModFix/>
          </a:blip>
          <a:srcRect b="3824" l="23224" r="22243" t="5768"/>
          <a:stretch/>
        </p:blipFill>
        <p:spPr>
          <a:xfrm>
            <a:off x="6276028" y="2550800"/>
            <a:ext cx="1779235" cy="1548600"/>
          </a:xfrm>
          <a:prstGeom prst="rect">
            <a:avLst/>
          </a:prstGeom>
          <a:noFill/>
          <a:ln>
            <a:noFill/>
          </a:ln>
        </p:spPr>
      </p:pic>
      <p:pic>
        <p:nvPicPr>
          <p:cNvPr descr="C:\Users\usuario\Desktop\guia sola.jpg" id="535" name="Google Shape;535;p53"/>
          <p:cNvPicPr preferRelativeResize="0"/>
          <p:nvPr/>
        </p:nvPicPr>
        <p:blipFill rotWithShape="1">
          <a:blip r:embed="rId11">
            <a:alphaModFix/>
          </a:blip>
          <a:srcRect b="0" l="0" r="0" t="0"/>
          <a:stretch/>
        </p:blipFill>
        <p:spPr>
          <a:xfrm>
            <a:off x="9347501" y="2211066"/>
            <a:ext cx="808202" cy="1888322"/>
          </a:xfrm>
          <a:prstGeom prst="rect">
            <a:avLst/>
          </a:prstGeom>
          <a:noFill/>
          <a:ln>
            <a:noFill/>
          </a:ln>
        </p:spPr>
      </p:pic>
      <p:sp>
        <p:nvSpPr>
          <p:cNvPr id="536" name="Google Shape;536;p53"/>
          <p:cNvSpPr txBox="1"/>
          <p:nvPr/>
        </p:nvSpPr>
        <p:spPr>
          <a:xfrm>
            <a:off x="248425" y="952375"/>
            <a:ext cx="99072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a:t>
            </a:r>
            <a:r>
              <a:rPr lang="es-ES" sz="1600">
                <a:solidFill>
                  <a:schemeClr val="dk1"/>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tiempo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a:t>
            </a:r>
            <a:r>
              <a:rPr lang="es-ES" sz="1600">
                <a:solidFill>
                  <a:schemeClr val="dk1"/>
                </a:solidFill>
                <a:latin typeface="Quattrocento Sans"/>
                <a:ea typeface="Quattrocento Sans"/>
                <a:cs typeface="Quattrocento Sans"/>
                <a:sym typeface="Quattrocento Sans"/>
              </a:rPr>
              <a:t>valorado</a:t>
            </a:r>
            <a:r>
              <a:rPr lang="es-ES" sz="1600">
                <a:solidFill>
                  <a:schemeClr val="dk1"/>
                </a:solidFill>
                <a:latin typeface="Quattrocento Sans"/>
                <a:ea typeface="Quattrocento Sans"/>
                <a:cs typeface="Quattrocento Sans"/>
                <a:sym typeface="Quattrocento Sans"/>
              </a:rPr>
              <a:t> por </a:t>
            </a:r>
            <a:r>
              <a:rPr b="1" lang="es-ES" sz="1600">
                <a:solidFill>
                  <a:schemeClr val="dk1"/>
                </a:solidFill>
                <a:latin typeface="Quattrocento Sans"/>
                <a:ea typeface="Quattrocento Sans"/>
                <a:cs typeface="Quattrocento Sans"/>
                <a:sym typeface="Quattrocento Sans"/>
              </a:rPr>
              <a:t>70</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(99% de la muestra). Obtuvo un </a:t>
            </a:r>
            <a:r>
              <a:rPr b="1" lang="es-ES" sz="1600">
                <a:solidFill>
                  <a:schemeClr val="dk1"/>
                </a:solidFill>
                <a:latin typeface="Quattrocento Sans"/>
                <a:ea typeface="Quattrocento Sans"/>
                <a:cs typeface="Quattrocento Sans"/>
                <a:sym typeface="Quattrocento Sans"/>
              </a:rPr>
              <a:t>83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iluminación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68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(96% de la muestra). Obtuvo un </a:t>
            </a:r>
            <a:r>
              <a:rPr b="1" lang="es-ES" sz="1600">
                <a:solidFill>
                  <a:schemeClr val="dk1"/>
                </a:solidFill>
                <a:latin typeface="Quattrocento Sans"/>
                <a:ea typeface="Quattrocento Sans"/>
                <a:cs typeface="Quattrocento Sans"/>
                <a:sym typeface="Quattrocento Sans"/>
              </a:rPr>
              <a:t>82</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68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(96% de la muestra). Obtuvo un </a:t>
            </a:r>
            <a:r>
              <a:rPr b="1" lang="es-ES" sz="1600">
                <a:solidFill>
                  <a:schemeClr val="dk1"/>
                </a:solidFill>
                <a:latin typeface="Quattrocento Sans"/>
                <a:ea typeface="Quattrocento Sans"/>
                <a:cs typeface="Quattrocento Sans"/>
                <a:sym typeface="Quattrocento Sans"/>
              </a:rPr>
              <a:t>84</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68 </a:t>
            </a:r>
            <a:r>
              <a:rPr lang="es-ES" sz="1600">
                <a:solidFill>
                  <a:schemeClr val="dk1"/>
                </a:solidFill>
                <a:latin typeface="Quattrocento Sans"/>
                <a:ea typeface="Quattrocento Sans"/>
                <a:cs typeface="Quattrocento Sans"/>
                <a:sym typeface="Quattrocento Sans"/>
              </a:rPr>
              <a:t>clientes (96% de la muestra). Obtuvo un </a:t>
            </a:r>
            <a:r>
              <a:rPr b="1" lang="es-ES" sz="1600">
                <a:solidFill>
                  <a:schemeClr val="dk1"/>
                </a:solidFill>
                <a:latin typeface="Quattrocento Sans"/>
                <a:ea typeface="Quattrocento Sans"/>
                <a:cs typeface="Quattrocento Sans"/>
                <a:sym typeface="Quattrocento Sans"/>
              </a:rPr>
              <a:t>82%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42" name="Google Shape;542;p54"/>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543" name="Google Shape;543;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544" name="Google Shape;544;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5"/>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51" name="Google Shape;551;p55"/>
          <p:cNvSpPr txBox="1"/>
          <p:nvPr/>
        </p:nvSpPr>
        <p:spPr>
          <a:xfrm>
            <a:off x="320966" y="765498"/>
            <a:ext cx="11534880" cy="5801588"/>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2100">
                <a:solidFill>
                  <a:schemeClr val="dk1"/>
                </a:solidFill>
                <a:latin typeface="Calibri"/>
                <a:ea typeface="Calibri"/>
                <a:cs typeface="Calibri"/>
                <a:sym typeface="Calibri"/>
              </a:rPr>
              <a:t>La mayoría de clientes no realizan comentarios en las preguntas abiertas, </a:t>
            </a:r>
            <a:r>
              <a:rPr b="1" lang="es-ES" sz="2100">
                <a:solidFill>
                  <a:schemeClr val="dk1"/>
                </a:solidFill>
                <a:latin typeface="Calibri"/>
                <a:ea typeface="Calibri"/>
                <a:cs typeface="Calibri"/>
                <a:sym typeface="Calibri"/>
              </a:rPr>
              <a:t>27</a:t>
            </a:r>
            <a:r>
              <a:rPr b="1" lang="es-ES" sz="2100">
                <a:solidFill>
                  <a:schemeClr val="dk1"/>
                </a:solidFill>
                <a:latin typeface="Calibri"/>
                <a:ea typeface="Calibri"/>
                <a:cs typeface="Calibri"/>
                <a:sym typeface="Calibri"/>
              </a:rPr>
              <a:t> de 349</a:t>
            </a:r>
            <a:r>
              <a:rPr lang="es-ES" sz="2100">
                <a:solidFill>
                  <a:schemeClr val="dk1"/>
                </a:solidFill>
                <a:latin typeface="Calibri"/>
                <a:ea typeface="Calibri"/>
                <a:cs typeface="Calibri"/>
                <a:sym typeface="Calibri"/>
              </a:rPr>
              <a:t> (un 7.7% de los mismos), en conjunto se obtienen </a:t>
            </a:r>
            <a:r>
              <a:rPr b="1" lang="es-ES" sz="2100">
                <a:solidFill>
                  <a:schemeClr val="dk1"/>
                </a:solidFill>
                <a:latin typeface="Calibri"/>
                <a:ea typeface="Calibri"/>
                <a:cs typeface="Calibri"/>
                <a:sym typeface="Calibri"/>
              </a:rPr>
              <a:t>41</a:t>
            </a:r>
            <a:r>
              <a:rPr b="1" lang="es-ES" sz="2100">
                <a:solidFill>
                  <a:schemeClr val="dk1"/>
                </a:solidFill>
                <a:latin typeface="Calibri"/>
                <a:ea typeface="Calibri"/>
                <a:cs typeface="Calibri"/>
                <a:sym typeface="Calibri"/>
              </a:rPr>
              <a:t> menciones</a:t>
            </a:r>
            <a:r>
              <a:rPr lang="es-ES" sz="2100">
                <a:solidFill>
                  <a:schemeClr val="dk1"/>
                </a:solidFill>
                <a:latin typeface="Calibri"/>
                <a:ea typeface="Calibri"/>
                <a:cs typeface="Calibri"/>
                <a:sym typeface="Calibri"/>
              </a:rPr>
              <a:t>. El centro donde más muestra se recoge es Mirador del Río (9 clientes dan aportaciones). En general la queja más frecuente es la falta de</a:t>
            </a:r>
            <a:r>
              <a:rPr b="1" lang="es-ES" sz="2100">
                <a:solidFill>
                  <a:schemeClr val="dk1"/>
                </a:solidFill>
                <a:latin typeface="Calibri"/>
                <a:ea typeface="Calibri"/>
                <a:cs typeface="Calibri"/>
                <a:sym typeface="Calibri"/>
              </a:rPr>
              <a:t> información-idioma con 8 </a:t>
            </a:r>
            <a:r>
              <a:rPr lang="es-ES" sz="2100">
                <a:solidFill>
                  <a:schemeClr val="dk1"/>
                </a:solidFill>
                <a:latin typeface="Calibri"/>
                <a:ea typeface="Calibri"/>
                <a:cs typeface="Calibri"/>
                <a:sym typeface="Calibri"/>
              </a:rPr>
              <a:t>menciones </a:t>
            </a:r>
            <a:r>
              <a:rPr b="1" lang="es-ES" sz="21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y</a:t>
            </a:r>
            <a:r>
              <a:rPr b="1" lang="es-ES" sz="21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disconformidades con el</a:t>
            </a:r>
            <a:r>
              <a:rPr lang="es-ES" sz="2100">
                <a:solidFill>
                  <a:schemeClr val="dk1"/>
                </a:solidFill>
                <a:latin typeface="Calibri"/>
                <a:ea typeface="Calibri"/>
                <a:cs typeface="Calibri"/>
                <a:sym typeface="Calibri"/>
              </a:rPr>
              <a:t> </a:t>
            </a:r>
            <a:r>
              <a:rPr b="1" lang="es-ES" sz="2100">
                <a:solidFill>
                  <a:schemeClr val="dk1"/>
                </a:solidFill>
                <a:latin typeface="Calibri"/>
                <a:ea typeface="Calibri"/>
                <a:cs typeface="Calibri"/>
                <a:sym typeface="Calibri"/>
              </a:rPr>
              <a:t>precio con 8 menciones</a:t>
            </a:r>
            <a:r>
              <a:rPr lang="es-ES" sz="2100">
                <a:solidFill>
                  <a:schemeClr val="dk1"/>
                </a:solidFill>
                <a:latin typeface="Calibri"/>
                <a:ea typeface="Calibri"/>
                <a:cs typeface="Calibri"/>
                <a:sym typeface="Calibri"/>
              </a:rPr>
              <a:t> </a:t>
            </a:r>
            <a:r>
              <a:rPr b="1" lang="es-ES" sz="2100">
                <a:solidFill>
                  <a:schemeClr val="dk1"/>
                </a:solidFill>
                <a:latin typeface="Calibri"/>
                <a:ea typeface="Calibri"/>
                <a:cs typeface="Calibri"/>
                <a:sym typeface="Calibri"/>
              </a:rPr>
              <a:t>.</a:t>
            </a:r>
            <a:endParaRPr b="1"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5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53" name="Google Shape;553;p55" title="Gráfico"/>
          <p:cNvPicPr preferRelativeResize="0"/>
          <p:nvPr/>
        </p:nvPicPr>
        <p:blipFill>
          <a:blip r:embed="rId3">
            <a:alphaModFix/>
          </a:blip>
          <a:stretch>
            <a:fillRect/>
          </a:stretch>
        </p:blipFill>
        <p:spPr>
          <a:xfrm>
            <a:off x="2965700" y="2279148"/>
            <a:ext cx="6260601" cy="3871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6"/>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60" name="Google Shape;560;p56"/>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5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62" name="Google Shape;562;p56" title="Gráfico"/>
          <p:cNvPicPr preferRelativeResize="0"/>
          <p:nvPr/>
        </p:nvPicPr>
        <p:blipFill>
          <a:blip r:embed="rId3">
            <a:alphaModFix/>
          </a:blip>
          <a:stretch>
            <a:fillRect/>
          </a:stretch>
        </p:blipFill>
        <p:spPr>
          <a:xfrm>
            <a:off x="1577550" y="1014125"/>
            <a:ext cx="8526576" cy="51876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7"/>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69" name="Google Shape;569;p57"/>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70" name="Google Shape;570;p5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71" name="Google Shape;571;p57" title="Gráfico"/>
          <p:cNvPicPr preferRelativeResize="0"/>
          <p:nvPr/>
        </p:nvPicPr>
        <p:blipFill>
          <a:blip r:embed="rId3">
            <a:alphaModFix/>
          </a:blip>
          <a:stretch>
            <a:fillRect/>
          </a:stretch>
        </p:blipFill>
        <p:spPr>
          <a:xfrm>
            <a:off x="528850" y="1743775"/>
            <a:ext cx="5775026" cy="3562961"/>
          </a:xfrm>
          <a:prstGeom prst="rect">
            <a:avLst/>
          </a:prstGeom>
          <a:noFill/>
          <a:ln>
            <a:noFill/>
          </a:ln>
        </p:spPr>
      </p:pic>
      <p:pic>
        <p:nvPicPr>
          <p:cNvPr id="572" name="Google Shape;572;p57" title="Gráfico"/>
          <p:cNvPicPr preferRelativeResize="0"/>
          <p:nvPr/>
        </p:nvPicPr>
        <p:blipFill>
          <a:blip r:embed="rId4">
            <a:alphaModFix/>
          </a:blip>
          <a:stretch>
            <a:fillRect/>
          </a:stretch>
        </p:blipFill>
        <p:spPr>
          <a:xfrm>
            <a:off x="6370675" y="1974250"/>
            <a:ext cx="5485300" cy="3384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8"/>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79" name="Google Shape;579;p58"/>
          <p:cNvSpPr txBox="1"/>
          <p:nvPr/>
        </p:nvSpPr>
        <p:spPr>
          <a:xfrm>
            <a:off x="320975" y="765600"/>
            <a:ext cx="116211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80" name="Google Shape;580;p5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81" name="Google Shape;581;p58" title="Gráfico"/>
          <p:cNvPicPr preferRelativeResize="0"/>
          <p:nvPr/>
        </p:nvPicPr>
        <p:blipFill>
          <a:blip r:embed="rId3">
            <a:alphaModFix/>
          </a:blip>
          <a:stretch>
            <a:fillRect/>
          </a:stretch>
        </p:blipFill>
        <p:spPr>
          <a:xfrm>
            <a:off x="394150" y="1765875"/>
            <a:ext cx="5912499" cy="3647768"/>
          </a:xfrm>
          <a:prstGeom prst="rect">
            <a:avLst/>
          </a:prstGeom>
          <a:noFill/>
          <a:ln>
            <a:noFill/>
          </a:ln>
        </p:spPr>
      </p:pic>
      <p:pic>
        <p:nvPicPr>
          <p:cNvPr id="582" name="Google Shape;582;p58" title="Gráfico"/>
          <p:cNvPicPr preferRelativeResize="0"/>
          <p:nvPr/>
        </p:nvPicPr>
        <p:blipFill>
          <a:blip r:embed="rId4">
            <a:alphaModFix/>
          </a:blip>
          <a:stretch>
            <a:fillRect/>
          </a:stretch>
        </p:blipFill>
        <p:spPr>
          <a:xfrm>
            <a:off x="6184550" y="1813686"/>
            <a:ext cx="5757526" cy="35521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9"/>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89" name="Google Shape;589;p59"/>
          <p:cNvSpPr txBox="1"/>
          <p:nvPr/>
        </p:nvSpPr>
        <p:spPr>
          <a:xfrm>
            <a:off x="655391" y="925260"/>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90" name="Google Shape;590;p5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91" name="Google Shape;591;p59" title="Gráfico"/>
          <p:cNvPicPr preferRelativeResize="0"/>
          <p:nvPr/>
        </p:nvPicPr>
        <p:blipFill>
          <a:blip r:embed="rId3">
            <a:alphaModFix/>
          </a:blip>
          <a:stretch>
            <a:fillRect/>
          </a:stretch>
        </p:blipFill>
        <p:spPr>
          <a:xfrm>
            <a:off x="6479075" y="2160300"/>
            <a:ext cx="5637949" cy="3478375"/>
          </a:xfrm>
          <a:prstGeom prst="rect">
            <a:avLst/>
          </a:prstGeom>
          <a:noFill/>
          <a:ln>
            <a:noFill/>
          </a:ln>
        </p:spPr>
      </p:pic>
      <p:pic>
        <p:nvPicPr>
          <p:cNvPr id="592" name="Google Shape;592;p59" title="Gráfico"/>
          <p:cNvPicPr preferRelativeResize="0"/>
          <p:nvPr/>
        </p:nvPicPr>
        <p:blipFill>
          <a:blip r:embed="rId4">
            <a:alphaModFix/>
          </a:blip>
          <a:stretch>
            <a:fillRect/>
          </a:stretch>
        </p:blipFill>
        <p:spPr>
          <a:xfrm>
            <a:off x="762600" y="2138488"/>
            <a:ext cx="5470752" cy="337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sultado de imagen de iconos compras" id="302" name="Google Shape;30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3" name="Google Shape;303;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4" name="Google Shape;304;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5" name="Google Shape;305;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visitantes…….………………………………………….....………14</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Recomendaciones…………………………………………………….20</a:t>
            </a:r>
            <a:endParaRPr/>
          </a:p>
        </p:txBody>
      </p:sp>
      <p:sp>
        <p:nvSpPr>
          <p:cNvPr id="306" name="Google Shape;306;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60"/>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98" name="Google Shape;598;p60"/>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99" name="Google Shape;599;p60"/>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600" name="Google Shape;600;p6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7" name="Google Shape;607;p61"/>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8" name="Google Shape;608;p61"/>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09" name="Google Shape;609;p61"/>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disminuyen </a:t>
            </a:r>
            <a:r>
              <a:rPr lang="es-ES" sz="1900">
                <a:latin typeface="Calibri"/>
                <a:ea typeface="Calibri"/>
                <a:cs typeface="Calibri"/>
                <a:sym typeface="Calibri"/>
              </a:rPr>
              <a:t>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0" name="Google Shape;610;p61"/>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1" name="Google Shape;611;p61" title="Gráfico"/>
          <p:cNvPicPr preferRelativeResize="0"/>
          <p:nvPr/>
        </p:nvPicPr>
        <p:blipFill>
          <a:blip r:embed="rId3">
            <a:alphaModFix/>
          </a:blip>
          <a:stretch>
            <a:fillRect/>
          </a:stretch>
        </p:blipFill>
        <p:spPr>
          <a:xfrm>
            <a:off x="836950" y="2483926"/>
            <a:ext cx="4305749" cy="2666916"/>
          </a:xfrm>
          <a:prstGeom prst="rect">
            <a:avLst/>
          </a:prstGeom>
          <a:noFill/>
          <a:ln>
            <a:noFill/>
          </a:ln>
        </p:spPr>
      </p:pic>
      <p:sp>
        <p:nvSpPr>
          <p:cNvPr id="612" name="Google Shape;612;p61"/>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a:t>
            </a:r>
            <a:r>
              <a:rPr lang="es-ES" sz="1900">
                <a:latin typeface="Calibri"/>
                <a:ea typeface="Calibri"/>
                <a:cs typeface="Calibri"/>
                <a:sym typeface="Calibri"/>
              </a:rPr>
              <a:t>también disminuyen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baja respecto al equivalente.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13" name="Google Shape;613;p61" title="Gráfico"/>
          <p:cNvPicPr preferRelativeResize="0"/>
          <p:nvPr/>
        </p:nvPicPr>
        <p:blipFill>
          <a:blip r:embed="rId4">
            <a:alphaModFix/>
          </a:blip>
          <a:stretch>
            <a:fillRect/>
          </a:stretch>
        </p:blipFill>
        <p:spPr>
          <a:xfrm>
            <a:off x="6143950" y="1838388"/>
            <a:ext cx="4758594" cy="291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62"/>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20" name="Google Shape;620;p62"/>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1" name="Google Shape;621;p62"/>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2" name="Google Shape;622;p62"/>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Propuesta de Valor</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3" name="Google Shape;623;p62"/>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4" name="Google Shape;624;p62"/>
          <p:cNvSpPr txBox="1"/>
          <p:nvPr/>
        </p:nvSpPr>
        <p:spPr>
          <a:xfrm>
            <a:off x="5914275" y="1239300"/>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5" name="Google Shape;625;p62"/>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626" name="Google Shape;626;p62" title="Gráfico"/>
          <p:cNvPicPr preferRelativeResize="0"/>
          <p:nvPr/>
        </p:nvPicPr>
        <p:blipFill>
          <a:blip r:embed="rId3">
            <a:alphaModFix/>
          </a:blip>
          <a:stretch>
            <a:fillRect/>
          </a:stretch>
        </p:blipFill>
        <p:spPr>
          <a:xfrm>
            <a:off x="734387" y="2415400"/>
            <a:ext cx="4676374" cy="2896473"/>
          </a:xfrm>
          <a:prstGeom prst="rect">
            <a:avLst/>
          </a:prstGeom>
          <a:noFill/>
          <a:ln>
            <a:noFill/>
          </a:ln>
        </p:spPr>
      </p:pic>
      <p:pic>
        <p:nvPicPr>
          <p:cNvPr id="627" name="Google Shape;627;p62" title="Gráfico"/>
          <p:cNvPicPr preferRelativeResize="0"/>
          <p:nvPr/>
        </p:nvPicPr>
        <p:blipFill>
          <a:blip r:embed="rId4">
            <a:alphaModFix/>
          </a:blip>
          <a:stretch>
            <a:fillRect/>
          </a:stretch>
        </p:blipFill>
        <p:spPr>
          <a:xfrm>
            <a:off x="6093263" y="2468862"/>
            <a:ext cx="4676335" cy="28964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3"/>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34" name="Google Shape;634;p63"/>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5" name="Google Shape;635;p63"/>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36" name="Google Shape;636;p63"/>
          <p:cNvSpPr txBox="1"/>
          <p:nvPr/>
        </p:nvSpPr>
        <p:spPr>
          <a:xfrm>
            <a:off x="1265250" y="6072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37" name="Google Shape;637;p63"/>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38" name="Google Shape;638;p63" title="Gráfico"/>
          <p:cNvPicPr preferRelativeResize="0"/>
          <p:nvPr/>
        </p:nvPicPr>
        <p:blipFill>
          <a:blip r:embed="rId3">
            <a:alphaModFix/>
          </a:blip>
          <a:stretch>
            <a:fillRect/>
          </a:stretch>
        </p:blipFill>
        <p:spPr>
          <a:xfrm>
            <a:off x="2230013" y="1442501"/>
            <a:ext cx="7379874" cy="45618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4"/>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45" name="Google Shape;645;p64"/>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6" name="Google Shape;646;p64"/>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7" name="Google Shape;647;p64"/>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48" name="Google Shape;648;p64"/>
          <p:cNvSpPr txBox="1"/>
          <p:nvPr/>
        </p:nvSpPr>
        <p:spPr>
          <a:xfrm>
            <a:off x="328500" y="722350"/>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 en otros servicios</a:t>
            </a:r>
            <a:r>
              <a:rPr lang="es-ES" sz="1900">
                <a:latin typeface="Calibri"/>
                <a:ea typeface="Calibri"/>
                <a:cs typeface="Calibri"/>
                <a:sym typeface="Calibri"/>
              </a:rPr>
              <a:t>, se extraen estos datos por centro:</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sz="1900">
              <a:latin typeface="Calibri"/>
              <a:ea typeface="Calibri"/>
              <a:cs typeface="Calibri"/>
              <a:sym typeface="Calibri"/>
            </a:endParaRPr>
          </a:p>
        </p:txBody>
      </p:sp>
      <p:sp>
        <p:nvSpPr>
          <p:cNvPr id="649" name="Google Shape;649;p64"/>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0" name="Google Shape;650;p64"/>
          <p:cNvSpPr txBox="1"/>
          <p:nvPr/>
        </p:nvSpPr>
        <p:spPr>
          <a:xfrm>
            <a:off x="674500"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Montañas del Fuego</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51" name="Google Shape;651;p64"/>
          <p:cNvSpPr txBox="1"/>
          <p:nvPr/>
        </p:nvSpPr>
        <p:spPr>
          <a:xfrm>
            <a:off x="5763825"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Castillo de San José</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rPr lang="es-ES" sz="1900">
                <a:solidFill>
                  <a:schemeClr val="dk1"/>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52" name="Google Shape;652;p64" title="Gráfico"/>
          <p:cNvPicPr preferRelativeResize="0"/>
          <p:nvPr/>
        </p:nvPicPr>
        <p:blipFill>
          <a:blip r:embed="rId3">
            <a:alphaModFix/>
          </a:blip>
          <a:stretch>
            <a:fillRect/>
          </a:stretch>
        </p:blipFill>
        <p:spPr>
          <a:xfrm>
            <a:off x="751750" y="2448029"/>
            <a:ext cx="4655701" cy="2877912"/>
          </a:xfrm>
          <a:prstGeom prst="rect">
            <a:avLst/>
          </a:prstGeom>
          <a:noFill/>
          <a:ln>
            <a:noFill/>
          </a:ln>
        </p:spPr>
      </p:pic>
      <p:pic>
        <p:nvPicPr>
          <p:cNvPr id="653" name="Google Shape;653;p64" title="Gráfico"/>
          <p:cNvPicPr preferRelativeResize="0"/>
          <p:nvPr/>
        </p:nvPicPr>
        <p:blipFill>
          <a:blip r:embed="rId4">
            <a:alphaModFix/>
          </a:blip>
          <a:stretch>
            <a:fillRect/>
          </a:stretch>
        </p:blipFill>
        <p:spPr>
          <a:xfrm>
            <a:off x="5803125" y="2535338"/>
            <a:ext cx="4562125" cy="27913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60" name="Google Shape;660;p6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1" name="Google Shape;661;p6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2" name="Google Shape;662;p6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63" name="Google Shape;663;p65"/>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4" name="Google Shape;664;p65"/>
          <p:cNvSpPr txBox="1"/>
          <p:nvPr/>
        </p:nvSpPr>
        <p:spPr>
          <a:xfrm>
            <a:off x="1167475" y="1013950"/>
            <a:ext cx="8613300" cy="5507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Cueva de Los Verdes</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65" name="Google Shape;665;p65" title="Gráfico"/>
          <p:cNvPicPr preferRelativeResize="0"/>
          <p:nvPr/>
        </p:nvPicPr>
        <p:blipFill>
          <a:blip r:embed="rId3">
            <a:alphaModFix/>
          </a:blip>
          <a:stretch>
            <a:fillRect/>
          </a:stretch>
        </p:blipFill>
        <p:spPr>
          <a:xfrm>
            <a:off x="2066650" y="1963824"/>
            <a:ext cx="6914151" cy="4275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6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72" name="Google Shape;672;p6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3" name="Google Shape;673;p6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4" name="Google Shape;674;p66"/>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75" name="Google Shape;675;p66"/>
          <p:cNvSpPr txBox="1"/>
          <p:nvPr/>
        </p:nvSpPr>
        <p:spPr>
          <a:xfrm>
            <a:off x="328500" y="722350"/>
            <a:ext cx="11535000" cy="5699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Las </a:t>
            </a:r>
            <a:r>
              <a:rPr b="1" lang="es-ES" sz="1900">
                <a:latin typeface="Calibri"/>
                <a:ea typeface="Calibri"/>
                <a:cs typeface="Calibri"/>
                <a:sym typeface="Calibri"/>
              </a:rPr>
              <a:t>aportaciones de visitantes</a:t>
            </a:r>
            <a:r>
              <a:rPr lang="es-ES" sz="1900">
                <a:latin typeface="Calibri"/>
                <a:ea typeface="Calibri"/>
                <a:cs typeface="Calibri"/>
                <a:sym typeface="Calibri"/>
              </a:rPr>
              <a:t> se mantienen relativamente en cuanto a cantidad y temas trasladados:</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Total clientes/total menciones</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76" name="Google Shape;676;p66"/>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77" name="Google Shape;677;p66" title="Gráfico"/>
          <p:cNvPicPr preferRelativeResize="0"/>
          <p:nvPr/>
        </p:nvPicPr>
        <p:blipFill>
          <a:blip r:embed="rId3">
            <a:alphaModFix/>
          </a:blip>
          <a:stretch>
            <a:fillRect/>
          </a:stretch>
        </p:blipFill>
        <p:spPr>
          <a:xfrm>
            <a:off x="624125" y="1842488"/>
            <a:ext cx="5143674" cy="3180511"/>
          </a:xfrm>
          <a:prstGeom prst="rect">
            <a:avLst/>
          </a:prstGeom>
          <a:noFill/>
          <a:ln>
            <a:noFill/>
          </a:ln>
        </p:spPr>
      </p:pic>
      <p:pic>
        <p:nvPicPr>
          <p:cNvPr id="678" name="Google Shape;678;p66" title="Gráfico"/>
          <p:cNvPicPr preferRelativeResize="0"/>
          <p:nvPr/>
        </p:nvPicPr>
        <p:blipFill>
          <a:blip r:embed="rId4">
            <a:alphaModFix/>
          </a:blip>
          <a:stretch>
            <a:fillRect/>
          </a:stretch>
        </p:blipFill>
        <p:spPr>
          <a:xfrm>
            <a:off x="5718625" y="2604550"/>
            <a:ext cx="5736726" cy="3547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85" name="Google Shape;685;p6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86" name="Google Shape;686;p6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87" name="Google Shape;687;p67"/>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88" name="Google Shape;688;p67"/>
          <p:cNvSpPr txBox="1"/>
          <p:nvPr/>
        </p:nvSpPr>
        <p:spPr>
          <a:xfrm>
            <a:off x="328500" y="722350"/>
            <a:ext cx="11535000" cy="5785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Temática de las aportaciones</a:t>
            </a:r>
            <a:r>
              <a:rPr lang="es-ES" sz="1900">
                <a:latin typeface="Calibri"/>
                <a:ea typeface="Calibri"/>
                <a:cs typeface="Calibri"/>
                <a:sym typeface="Calibri"/>
              </a:rPr>
              <a:t>, en el global (5 principales):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89" name="Google Shape;689;p67"/>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90" name="Google Shape;690;p67" title="Gráfico"/>
          <p:cNvPicPr preferRelativeResize="0"/>
          <p:nvPr/>
        </p:nvPicPr>
        <p:blipFill>
          <a:blip r:embed="rId3">
            <a:alphaModFix/>
          </a:blip>
          <a:stretch>
            <a:fillRect/>
          </a:stretch>
        </p:blipFill>
        <p:spPr>
          <a:xfrm>
            <a:off x="2047625" y="1370225"/>
            <a:ext cx="8096749" cy="501545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6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97" name="Google Shape;697;p6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98" name="Google Shape;698;p6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99" name="Google Shape;699;p68"/>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700" name="Google Shape;700;p68"/>
          <p:cNvSpPr txBox="1"/>
          <p:nvPr/>
        </p:nvSpPr>
        <p:spPr>
          <a:xfrm>
            <a:off x="328500" y="722350"/>
            <a:ext cx="11535000" cy="5727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Las medias han bajado considerablemente pues hay varias encuestas donde no se rellenaron los campos “no obligatorios”. Aclarar que para estos informes los datos siempre se limpian, es decir, se eliminan  todas las pruebas realizadas para el mantenimiento del sistema de escucha (ya que las marcamos previamente como “</a:t>
            </a:r>
            <a:r>
              <a:rPr lang="es-ES" sz="1900">
                <a:latin typeface="Calibri"/>
                <a:ea typeface="Calibri"/>
                <a:cs typeface="Calibri"/>
                <a:sym typeface="Calibri"/>
              </a:rPr>
              <a:t>pruebas</a:t>
            </a:r>
            <a:r>
              <a:rPr lang="es-ES" sz="1900">
                <a:latin typeface="Calibri"/>
                <a:ea typeface="Calibri"/>
                <a:cs typeface="Calibri"/>
                <a:sym typeface="Calibri"/>
              </a:rPr>
              <a:t>”). Es probable que si desde el centro alguno de los trabajadores hizo pruebas no tuviera esto en cuenta y por tanto no se eliminaran ya que no podemos </a:t>
            </a:r>
            <a:r>
              <a:rPr lang="es-ES" sz="1900">
                <a:latin typeface="Calibri"/>
                <a:ea typeface="Calibri"/>
                <a:cs typeface="Calibri"/>
                <a:sym typeface="Calibri"/>
              </a:rPr>
              <a:t>identificarlas</a:t>
            </a:r>
            <a:r>
              <a:rPr lang="es-ES" sz="1900">
                <a:latin typeface="Calibri"/>
                <a:ea typeface="Calibri"/>
                <a:cs typeface="Calibri"/>
                <a:sym typeface="Calibri"/>
              </a:rPr>
              <a:t> (suele coincidir con estas encuestas semi “vacías”).</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Igualmente la muestra no es representativa, se </a:t>
            </a:r>
            <a:r>
              <a:rPr lang="es-ES" sz="1900">
                <a:latin typeface="Calibri"/>
                <a:ea typeface="Calibri"/>
                <a:cs typeface="Calibri"/>
                <a:sym typeface="Calibri"/>
              </a:rPr>
              <a:t>recomienda</a:t>
            </a:r>
            <a:r>
              <a:rPr lang="es-ES" sz="1900">
                <a:latin typeface="Calibri"/>
                <a:ea typeface="Calibri"/>
                <a:cs typeface="Calibri"/>
                <a:sym typeface="Calibri"/>
              </a:rPr>
              <a:t> no tener muy en cuenta las medias de este informe y trabajar en la mejora de la tasa de respuesta para poder hacer acciones de mejora respecto a las conclusiones obtenidas.</a:t>
            </a:r>
            <a:endParaRPr sz="1900">
              <a:latin typeface="Calibri"/>
              <a:ea typeface="Calibri"/>
              <a:cs typeface="Calibri"/>
              <a:sym typeface="Calibri"/>
            </a:endParaRPr>
          </a:p>
          <a:p>
            <a:pPr indent="0" lvl="0" marL="13716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701" name="Google Shape;701;p68"/>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2" name="Shape 312"/>
        <p:cNvGrpSpPr/>
        <p:nvPr/>
      </p:nvGrpSpPr>
      <p:grpSpPr>
        <a:xfrm>
          <a:off x="0" y="0"/>
          <a:ext cx="0" cy="0"/>
          <a:chOff x="0" y="0"/>
          <a:chExt cx="0" cy="0"/>
        </a:xfrm>
      </p:grpSpPr>
      <p:sp>
        <p:nvSpPr>
          <p:cNvPr id="313" name="Google Shape;313;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4" name="Google Shape;314;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5" name="Google Shape;315;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6" name="Google Shape;316;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18" name="Google Shape;318;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19" name="Google Shape;319;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1" name="Google Shape;321;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3" name="Google Shape;323;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4" name="Google Shape;324;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6" name="Google Shape;326;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7" name="Google Shape;327;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04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0</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06</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22</a:t>
            </a:r>
            <a:endParaRPr/>
          </a:p>
        </p:txBody>
      </p:sp>
      <p:sp>
        <p:nvSpPr>
          <p:cNvPr id="328" name="Google Shape;328;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29" name="Google Shape;329;p43"/>
          <p:cNvSpPr/>
          <p:nvPr/>
        </p:nvSpPr>
        <p:spPr>
          <a:xfrm>
            <a:off x="1296794" y="5228642"/>
            <a:ext cx="1354346" cy="61329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349</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0" name="Google Shape;330;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2" name="Google Shape;332;p43"/>
          <p:cNvSpPr/>
          <p:nvPr/>
        </p:nvSpPr>
        <p:spPr>
          <a:xfrm>
            <a:off x="1441170" y="443981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a:t>
            </a:r>
            <a:r>
              <a:rPr b="1" lang="es-ES" sz="1200">
                <a:solidFill>
                  <a:srgbClr val="0000FF"/>
                </a:solidFill>
                <a:latin typeface="Quattrocento Sans"/>
                <a:ea typeface="Quattrocento Sans"/>
                <a:cs typeface="Quattrocento Sans"/>
                <a:sym typeface="Quattrocento Sans"/>
              </a:rPr>
              <a:t>5</a:t>
            </a:r>
            <a:r>
              <a:rPr b="1" i="0" lang="es-ES" sz="1200" u="none" cap="none" strike="noStrike">
                <a:solidFill>
                  <a:srgbClr val="0000FF"/>
                </a:solidFill>
                <a:latin typeface="Quattrocento Sans"/>
                <a:ea typeface="Quattrocento Sans"/>
                <a:cs typeface="Quattrocento Sans"/>
                <a:sym typeface="Quattrocento Sans"/>
              </a:rPr>
              <a:t>,2 %  NC 95%</a:t>
            </a:r>
            <a:endParaRPr>
              <a:solidFill>
                <a:srgbClr val="0000FF"/>
              </a:solidFill>
            </a:endParaRPr>
          </a:p>
        </p:txBody>
      </p:sp>
      <p:grpSp>
        <p:nvGrpSpPr>
          <p:cNvPr id="333" name="Google Shape;333;p43"/>
          <p:cNvGrpSpPr/>
          <p:nvPr/>
        </p:nvGrpSpPr>
        <p:grpSpPr>
          <a:xfrm>
            <a:off x="3907795" y="3690150"/>
            <a:ext cx="7618328" cy="2123975"/>
            <a:chOff x="4093438" y="3717505"/>
            <a:chExt cx="7618328" cy="2123975"/>
          </a:xfrm>
        </p:grpSpPr>
        <p:sp>
          <p:nvSpPr>
            <p:cNvPr id="334" name="Google Shape;334;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13</a:t>
              </a:r>
              <a:endParaRPr b="1" i="0" sz="2100" u="none" cap="none" strike="noStrike">
                <a:solidFill>
                  <a:srgbClr val="0070C0"/>
                </a:solidFill>
                <a:latin typeface="Quattrocento Sans"/>
                <a:ea typeface="Quattrocento Sans"/>
                <a:cs typeface="Quattrocento Sans"/>
                <a:sym typeface="Quattrocento Sans"/>
              </a:endParaRPr>
            </a:p>
          </p:txBody>
        </p:sp>
        <p:sp>
          <p:nvSpPr>
            <p:cNvPr id="335" name="Google Shape;335;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25</a:t>
              </a:r>
              <a:endParaRPr b="1" i="0" sz="2100" u="none" cap="none" strike="noStrike">
                <a:solidFill>
                  <a:srgbClr val="0070C0"/>
                </a:solidFill>
                <a:latin typeface="Quattrocento Sans"/>
                <a:ea typeface="Quattrocento Sans"/>
                <a:cs typeface="Quattrocento Sans"/>
                <a:sym typeface="Quattrocento Sans"/>
              </a:endParaRPr>
            </a:p>
          </p:txBody>
        </p:sp>
        <p:sp>
          <p:nvSpPr>
            <p:cNvPr id="336" name="Google Shape;336;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19.6</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7" name="Google Shape;337;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38" name="Google Shape;338;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39" name="Google Shape;339;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40</a:t>
              </a:r>
              <a:endParaRPr b="1" i="0" sz="2100" u="none" cap="none" strike="noStrike">
                <a:solidFill>
                  <a:srgbClr val="0070C0"/>
                </a:solidFill>
                <a:latin typeface="Quattrocento Sans"/>
                <a:ea typeface="Quattrocento Sans"/>
                <a:cs typeface="Quattrocento Sans"/>
                <a:sym typeface="Quattrocento Sans"/>
              </a:endParaRPr>
            </a:p>
          </p:txBody>
        </p:sp>
        <p:sp>
          <p:nvSpPr>
            <p:cNvPr id="341" name="Google Shape;341;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2" name="Google Shape;342;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37</a:t>
              </a:r>
              <a:endParaRPr b="1" i="0" sz="2100" u="none" cap="none" strike="noStrike">
                <a:solidFill>
                  <a:srgbClr val="0070C0"/>
                </a:solidFill>
                <a:latin typeface="Quattrocento Sans"/>
                <a:ea typeface="Quattrocento Sans"/>
                <a:cs typeface="Quattrocento Sans"/>
                <a:sym typeface="Quattrocento Sans"/>
              </a:endParaRPr>
            </a:p>
          </p:txBody>
        </p:sp>
        <p:sp>
          <p:nvSpPr>
            <p:cNvPr id="343" name="Google Shape;343;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4" name="Google Shape;344;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11.6%</a:t>
              </a:r>
              <a:endParaRPr>
                <a:solidFill>
                  <a:srgbClr val="FF0000"/>
                </a:solidFill>
              </a:endParaRPr>
            </a:p>
          </p:txBody>
        </p:sp>
        <p:sp>
          <p:nvSpPr>
            <p:cNvPr id="345" name="Google Shape;345;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27.2</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6" name="Google Shape;346;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15.5%</a:t>
              </a:r>
              <a:endParaRPr/>
            </a:p>
          </p:txBody>
        </p:sp>
        <p:sp>
          <p:nvSpPr>
            <p:cNvPr id="347" name="Google Shape;347;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16.1%</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48" name="Google Shape;348;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163</a:t>
              </a:r>
              <a:endParaRPr b="1" sz="2100">
                <a:solidFill>
                  <a:srgbClr val="0070C0"/>
                </a:solidFill>
                <a:latin typeface="Quattrocento Sans"/>
                <a:ea typeface="Quattrocento Sans"/>
                <a:cs typeface="Quattrocento Sans"/>
                <a:sym typeface="Quattrocento Sans"/>
              </a:endParaRPr>
            </a:p>
          </p:txBody>
        </p:sp>
        <p:sp>
          <p:nvSpPr>
            <p:cNvPr id="349" name="Google Shape;349;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0" name="Google Shape;350;p43"/>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7.7%</a:t>
              </a:r>
              <a:endParaRPr>
                <a:solidFill>
                  <a:srgbClr val="FF0000"/>
                </a:solidFill>
              </a:endParaRPr>
            </a:p>
          </p:txBody>
        </p:sp>
        <p:sp>
          <p:nvSpPr>
            <p:cNvPr id="351" name="Google Shape;351;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71</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7" name="Google Shape;357;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58" name="Google Shape;358;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59" name="Google Shape;359;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0" name="Google Shape;360;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46%</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60 %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1" name="Google Shape;361;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2" name="Google Shape;362;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3" name="Google Shape;363;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0" name="Google Shape;370;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1" name="Google Shape;371;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2" name="Google Shape;372;p45"/>
          <p:cNvGrpSpPr/>
          <p:nvPr/>
        </p:nvGrpSpPr>
        <p:grpSpPr>
          <a:xfrm>
            <a:off x="653744" y="1500968"/>
            <a:ext cx="12720121" cy="1077187"/>
            <a:chOff x="-2471174" y="3370787"/>
            <a:chExt cx="14552931" cy="2913619"/>
          </a:xfrm>
        </p:grpSpPr>
        <p:sp>
          <p:nvSpPr>
            <p:cNvPr id="373" name="Google Shape;373;p45"/>
            <p:cNvSpPr txBox="1"/>
            <p:nvPr/>
          </p:nvSpPr>
          <p:spPr>
            <a:xfrm>
              <a:off x="-2471174" y="3370806"/>
              <a:ext cx="99126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33%,</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4" name="Google Shape;374;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5" name="Google Shape;375;p45"/>
          <p:cNvSpPr/>
          <p:nvPr/>
        </p:nvSpPr>
        <p:spPr>
          <a:xfrm>
            <a:off x="1802975" y="1921525"/>
            <a:ext cx="10327800" cy="50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000">
                <a:solidFill>
                  <a:srgbClr val="00B0F0"/>
                </a:solidFill>
                <a:latin typeface="Calibri"/>
                <a:ea typeface="Calibri"/>
                <a:cs typeface="Calibri"/>
                <a:sym typeface="Calibri"/>
              </a:rPr>
              <a:t>(Montañas,  Cueva </a:t>
            </a:r>
            <a:r>
              <a:rPr b="1" lang="es-ES" sz="2000">
                <a:solidFill>
                  <a:srgbClr val="00B0F0"/>
                </a:solidFill>
                <a:latin typeface="Calibri"/>
                <a:ea typeface="Calibri"/>
                <a:cs typeface="Calibri"/>
                <a:sym typeface="Calibri"/>
              </a:rPr>
              <a:t>y Castillo superan la media CACT)</a:t>
            </a:r>
            <a:endParaRPr sz="2000">
              <a:solidFill>
                <a:schemeClr val="dk1"/>
              </a:solidFill>
              <a:latin typeface="Calibri"/>
              <a:ea typeface="Calibri"/>
              <a:cs typeface="Calibri"/>
              <a:sym typeface="Calibri"/>
            </a:endParaRPr>
          </a:p>
        </p:txBody>
      </p:sp>
      <p:pic>
        <p:nvPicPr>
          <p:cNvPr id="376" name="Google Shape;376;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2" name="Google Shape;382;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3" name="Google Shape;383;p46"/>
          <p:cNvGraphicFramePr/>
          <p:nvPr/>
        </p:nvGraphicFramePr>
        <p:xfrm>
          <a:off x="8210070" y="2076472"/>
          <a:ext cx="3000000" cy="3000000"/>
        </p:xfrm>
        <a:graphic>
          <a:graphicData uri="http://schemas.openxmlformats.org/drawingml/2006/table">
            <a:tbl>
              <a:tblPr>
                <a:noFill/>
                <a:tableStyleId>{8C88521B-9623-449A-B23A-A65706A89A87}</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47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47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475">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72%</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16%</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12%</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73%</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18%</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8%</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8%</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31%</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62%</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30%</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26%</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59%</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54%</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24%</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lang="es-ES" sz="1000">
                          <a:solidFill>
                            <a:schemeClr val="dk1"/>
                          </a:solidFill>
                        </a:rPr>
                        <a:t>Monumento</a:t>
                      </a:r>
                      <a:endParaRPr/>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0%</a:t>
                      </a:r>
                      <a:endParaRPr b="1"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100%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100">
                          <a:solidFill>
                            <a:schemeClr val="dk1"/>
                          </a:solidFill>
                        </a:rPr>
                        <a:t>CACT</a:t>
                      </a:r>
                      <a:endParaRPr b="1" sz="1100">
                        <a:solidFill>
                          <a:schemeClr val="dk1"/>
                        </a:solidFill>
                      </a:endParaRPr>
                    </a:p>
                  </a:txBody>
                  <a:tcPr marT="0" marB="0" marR="0" marL="0" anchor="ctr">
                    <a:lnL cap="flat" cmpd="sng" w="9525">
                      <a:solidFill>
                        <a:srgbClr val="000000">
                          <a:alpha val="0"/>
                        </a:srgbClr>
                      </a:solidFill>
                      <a:prstDash val="solid"/>
                      <a:round/>
                      <a:headEnd len="sm" w="sm" type="none"/>
                      <a:tailEnd len="sm" w="sm" type="none"/>
                    </a:lnL>
                    <a:lnR cap="flat" cmpd="sng" w="9475">
                      <a:solidFill>
                        <a:srgbClr val="CC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100"/>
                        <a:t>36%</a:t>
                      </a:r>
                      <a:endParaRPr b="1" sz="11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ES" sz="1100"/>
                        <a:t>23%</a:t>
                      </a:r>
                      <a:endParaRPr b="1" sz="11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ES" sz="1100"/>
                        <a:t>41%</a:t>
                      </a:r>
                      <a:endParaRPr b="1" sz="11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bl>
          </a:graphicData>
        </a:graphic>
      </p:graphicFrame>
      <p:sp>
        <p:nvSpPr>
          <p:cNvPr id="384" name="Google Shape;384;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a:t>
            </a:r>
            <a:r>
              <a:rPr lang="es-ES">
                <a:solidFill>
                  <a:srgbClr val="888888"/>
                </a:solidFill>
                <a:latin typeface="Quattrocento Sans"/>
                <a:ea typeface="Quattrocento Sans"/>
                <a:cs typeface="Quattrocento Sans"/>
                <a:sym typeface="Quattrocento Sans"/>
              </a:rPr>
              <a:t>Es el</a:t>
            </a:r>
            <a:r>
              <a:rPr b="0" i="0" lang="es-ES" sz="1400" u="none" cap="none" strike="noStrike">
                <a:solidFill>
                  <a:srgbClr val="888888"/>
                </a:solidFill>
                <a:latin typeface="Quattrocento Sans"/>
                <a:ea typeface="Quattrocento Sans"/>
                <a:cs typeface="Quattrocento Sans"/>
                <a:sym typeface="Quattrocento Sans"/>
              </a:rPr>
              <a:t>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5" name="Google Shape;385;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6" name="Google Shape;386;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800">
                <a:solidFill>
                  <a:srgbClr val="00B0F0"/>
                </a:solidFill>
                <a:latin typeface="Calibri"/>
                <a:ea typeface="Calibri"/>
                <a:cs typeface="Calibri"/>
                <a:sym typeface="Calibri"/>
              </a:rPr>
              <a:t>36</a:t>
            </a:r>
            <a:r>
              <a:rPr b="1" lang="es-ES" sz="28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2" name="Google Shape;392;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3" name="Google Shape;393;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4" name="Google Shape;394;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5" name="Google Shape;395;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6" name="Google Shape;396;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7" name="Google Shape;397;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398" name="Google Shape;398;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399" name="Google Shape;399;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0" name="Google Shape;400;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1" name="Google Shape;401;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2" name="Google Shape;402;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3" name="Google Shape;403;p47"/>
          <p:cNvGrpSpPr/>
          <p:nvPr/>
        </p:nvGrpSpPr>
        <p:grpSpPr>
          <a:xfrm>
            <a:off x="11014118" y="906945"/>
            <a:ext cx="855584" cy="765369"/>
            <a:chOff x="10708002" y="295397"/>
            <a:chExt cx="1271721" cy="1365789"/>
          </a:xfrm>
        </p:grpSpPr>
        <p:pic>
          <p:nvPicPr>
            <p:cNvPr id="404" name="Google Shape;404;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5" name="Google Shape;405;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6" name="Google Shape;406;p47"/>
          <p:cNvGrpSpPr/>
          <p:nvPr/>
        </p:nvGrpSpPr>
        <p:grpSpPr>
          <a:xfrm>
            <a:off x="10973371" y="2781722"/>
            <a:ext cx="810467" cy="711932"/>
            <a:chOff x="322748" y="5161581"/>
            <a:chExt cx="1033108" cy="1157295"/>
          </a:xfrm>
        </p:grpSpPr>
        <p:pic>
          <p:nvPicPr>
            <p:cNvPr id="407" name="Google Shape;407;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08" name="Google Shape;408;p47"/>
            <p:cNvGrpSpPr/>
            <p:nvPr/>
          </p:nvGrpSpPr>
          <p:grpSpPr>
            <a:xfrm>
              <a:off x="322748" y="5161581"/>
              <a:ext cx="1033108" cy="689927"/>
              <a:chOff x="322748" y="5161581"/>
              <a:chExt cx="1033108" cy="689927"/>
            </a:xfrm>
          </p:grpSpPr>
          <p:pic>
            <p:nvPicPr>
              <p:cNvPr id="409" name="Google Shape;409;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0" name="Google Shape;410;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1" name="Google Shape;411;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2" name="Google Shape;412;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3" name="Google Shape;413;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4" name="Google Shape;414;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5" name="Google Shape;415;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6" name="Google Shape;416;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7" name="Google Shape;417;p47"/>
          <p:cNvGrpSpPr/>
          <p:nvPr/>
        </p:nvGrpSpPr>
        <p:grpSpPr>
          <a:xfrm>
            <a:off x="10991754" y="4365897"/>
            <a:ext cx="1035431" cy="943247"/>
            <a:chOff x="12985607" y="5027210"/>
            <a:chExt cx="1223254" cy="1086123"/>
          </a:xfrm>
        </p:grpSpPr>
        <p:pic>
          <p:nvPicPr>
            <p:cNvPr descr="Resultado de imagen de icono queue" id="418" name="Google Shape;418;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19" name="Google Shape;419;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6" name="Google Shape;426;p48"/>
          <p:cNvSpPr txBox="1"/>
          <p:nvPr/>
        </p:nvSpPr>
        <p:spPr>
          <a:xfrm>
            <a:off x="330375" y="0"/>
            <a:ext cx="77931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lang="es-ES" sz="3200">
                <a:solidFill>
                  <a:srgbClr val="003794"/>
                </a:solidFill>
                <a:latin typeface="Quattrocento Sans"/>
                <a:ea typeface="Quattrocento Sans"/>
                <a:cs typeface="Quattrocento Sans"/>
                <a:sym typeface="Quattrocento Sans"/>
              </a:rPr>
              <a:t>🡪 PROPUESTA DE VALOR</a:t>
            </a:r>
            <a:endParaRPr b="1" sz="3200">
              <a:solidFill>
                <a:srgbClr val="003794"/>
              </a:solidFill>
              <a:latin typeface="Quattrocento Sans"/>
              <a:ea typeface="Quattrocento Sans"/>
              <a:cs typeface="Quattrocento Sans"/>
              <a:sym typeface="Quattrocento Sans"/>
            </a:endParaRPr>
          </a:p>
        </p:txBody>
      </p:sp>
      <p:sp>
        <p:nvSpPr>
          <p:cNvPr id="427" name="Google Shape;427;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b="1" i="0" sz="1600" u="none" cap="none" strike="noStrike">
              <a:solidFill>
                <a:srgbClr val="000000"/>
              </a:solidFill>
              <a:latin typeface="Quattrocento Sans"/>
              <a:ea typeface="Quattrocento Sans"/>
              <a:cs typeface="Quattrocento Sans"/>
              <a:sym typeface="Quattrocento Sans"/>
            </a:endParaRPr>
          </a:p>
        </p:txBody>
      </p:sp>
      <p:sp>
        <p:nvSpPr>
          <p:cNvPr id="428" name="Google Shape;428;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29" name="Google Shape;429;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0" name="Google Shape;430;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1" name="Google Shape;431;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2" name="Google Shape;432;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en menor medida que el trimestre precedente. Con valores medios de </a:t>
            </a:r>
            <a:r>
              <a:rPr b="1" lang="es-ES" sz="2800">
                <a:solidFill>
                  <a:srgbClr val="00B0F0"/>
                </a:solidFill>
                <a:latin typeface="Calibri"/>
                <a:ea typeface="Calibri"/>
                <a:cs typeface="Calibri"/>
                <a:sym typeface="Calibri"/>
              </a:rPr>
              <a:t>37%</a:t>
            </a:r>
            <a:r>
              <a:rPr lang="es-ES" sz="2300">
                <a:solidFill>
                  <a:schemeClr val="dk1"/>
                </a:solidFill>
                <a:latin typeface="Quattrocento Sans"/>
                <a:ea typeface="Quattrocento Sans"/>
                <a:cs typeface="Quattrocento Sans"/>
                <a:sym typeface="Quattrocento Sans"/>
              </a:rPr>
              <a:t> y </a:t>
            </a:r>
            <a:r>
              <a:rPr b="1" lang="es-ES" sz="2800">
                <a:solidFill>
                  <a:srgbClr val="00B0F0"/>
                </a:solidFill>
                <a:latin typeface="Calibri"/>
                <a:ea typeface="Calibri"/>
                <a:cs typeface="Calibri"/>
                <a:sym typeface="Calibri"/>
              </a:rPr>
              <a:t>36%</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3" name="Google Shape;433;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4" name="Google Shape;434;p48" title="Gráfico"/>
          <p:cNvPicPr preferRelativeResize="0"/>
          <p:nvPr/>
        </p:nvPicPr>
        <p:blipFill>
          <a:blip r:embed="rId6">
            <a:alphaModFix/>
          </a:blip>
          <a:stretch>
            <a:fillRect/>
          </a:stretch>
        </p:blipFill>
        <p:spPr>
          <a:xfrm>
            <a:off x="1567075" y="1104725"/>
            <a:ext cx="4154800" cy="2709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0" name="Google Shape;440;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a:p>
        </p:txBody>
      </p:sp>
      <p:sp>
        <p:nvSpPr>
          <p:cNvPr id="441" name="Google Shape;441;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2" name="Google Shape;442;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3" name="Google Shape;443;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4" name="Google Shape;444;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5" name="Google Shape;445;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6" name="Google Shape;446;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7" name="Google Shape;447;p49"/>
          <p:cNvGrpSpPr/>
          <p:nvPr/>
        </p:nvGrpSpPr>
        <p:grpSpPr>
          <a:xfrm>
            <a:off x="271070" y="4221882"/>
            <a:ext cx="855584" cy="943903"/>
            <a:chOff x="2298508" y="6236042"/>
            <a:chExt cx="1271721" cy="1418477"/>
          </a:xfrm>
        </p:grpSpPr>
        <p:pic>
          <p:nvPicPr>
            <p:cNvPr id="448" name="Google Shape;448;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49" name="Google Shape;449;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0" name="Google Shape;450;p49"/>
          <p:cNvSpPr txBox="1"/>
          <p:nvPr/>
        </p:nvSpPr>
        <p:spPr>
          <a:xfrm>
            <a:off x="6180194" y="3458658"/>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a:t>
            </a:r>
            <a:r>
              <a:rPr b="1" lang="es-ES" sz="2800">
                <a:solidFill>
                  <a:srgbClr val="00B0F0"/>
                </a:solidFill>
                <a:latin typeface="Calibri"/>
                <a:ea typeface="Calibri"/>
                <a:cs typeface="Calibri"/>
                <a:sym typeface="Calibri"/>
              </a:rPr>
              <a:t> 38%</a:t>
            </a:r>
            <a:r>
              <a:rPr b="1" lang="es-ES" sz="2300">
                <a:solidFill>
                  <a:schemeClr val="dk1"/>
                </a:solidFill>
                <a:latin typeface="Quattrocento Sans"/>
                <a:ea typeface="Quattrocento Sans"/>
                <a:cs typeface="Quattrocento Sans"/>
                <a:sym typeface="Quattrocento Sans"/>
              </a:rPr>
              <a:t> y</a:t>
            </a:r>
            <a:r>
              <a:rPr b="1" lang="es-ES" sz="2800">
                <a:solidFill>
                  <a:srgbClr val="00B0F0"/>
                </a:solidFill>
                <a:latin typeface="Calibri"/>
                <a:ea typeface="Calibri"/>
                <a:cs typeface="Calibri"/>
                <a:sym typeface="Calibri"/>
              </a:rPr>
              <a:t> 37%</a:t>
            </a:r>
            <a:r>
              <a:rPr lang="es-ES" sz="2300">
                <a:solidFill>
                  <a:schemeClr val="dk1"/>
                </a:solidFill>
                <a:latin typeface="Quattrocento Sans"/>
                <a:ea typeface="Quattrocento Sans"/>
                <a:cs typeface="Quattrocento Sans"/>
                <a:sym typeface="Quattrocento Sans"/>
              </a:rPr>
              <a:t> de las valoraciones respectivamente. </a:t>
            </a:r>
            <a:endParaRPr sz="23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algo  inferiores (</a:t>
            </a:r>
            <a:r>
              <a:rPr b="1" lang="es-ES" sz="2800">
                <a:solidFill>
                  <a:srgbClr val="00B0F0"/>
                </a:solidFill>
                <a:latin typeface="Calibri"/>
                <a:ea typeface="Calibri"/>
                <a:cs typeface="Calibri"/>
                <a:sym typeface="Calibri"/>
              </a:rPr>
              <a:t>34%</a:t>
            </a:r>
            <a:r>
              <a:rPr b="1" lang="es-ES" sz="2300">
                <a:solidFill>
                  <a:schemeClr val="dk1"/>
                </a:solidFill>
                <a:latin typeface="Quattrocento Sans"/>
                <a:ea typeface="Quattrocento Sans"/>
                <a:cs typeface="Quattrocento Sans"/>
                <a:sym typeface="Quattrocento Sans"/>
              </a:rPr>
              <a:t>).</a:t>
            </a:r>
            <a:endParaRPr b="1" i="0" sz="2000" u="none" cap="none" strike="noStrike">
              <a:solidFill>
                <a:schemeClr val="dk1"/>
              </a:solidFill>
              <a:latin typeface="Quattrocento Sans"/>
              <a:ea typeface="Quattrocento Sans"/>
              <a:cs typeface="Quattrocento Sans"/>
              <a:sym typeface="Quattrocento Sans"/>
            </a:endParaRPr>
          </a:p>
        </p:txBody>
      </p:sp>
      <p:pic>
        <p:nvPicPr>
          <p:cNvPr id="451" name="Google Shape;451;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2" name="Google Shape;452;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3" name="Google Shape;453;p49" title="Gráfico"/>
          <p:cNvPicPr preferRelativeResize="0"/>
          <p:nvPr/>
        </p:nvPicPr>
        <p:blipFill>
          <a:blip r:embed="rId9">
            <a:alphaModFix/>
          </a:blip>
          <a:stretch>
            <a:fillRect/>
          </a:stretch>
        </p:blipFill>
        <p:spPr>
          <a:xfrm>
            <a:off x="7532449" y="837025"/>
            <a:ext cx="4505551" cy="278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