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y="6859575" cx="12190400"/>
  <p:notesSz cx="6808775" cy="9940925"/>
  <p:embeddedFontLs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62D2E9-63BD-4433-B921-716C56925320}">
  <a:tblStyle styleId="{6B62D2E9-63BD-4433-B921-716C5692532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QuattrocentoSans-regular.fntdata"/><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QuattrocentoSans-italic.fntdata"/><Relationship Id="rId16" Type="http://schemas.openxmlformats.org/officeDocument/2006/relationships/slide" Target="slides/slide8.xml"/><Relationship Id="rId38" Type="http://schemas.openxmlformats.org/officeDocument/2006/relationships/font" Target="fonts/QuattrocentoSans-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6" name="Google Shape;456;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fd6ea75598_0_0: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2" name="Google Shape;482;gfd6ea75598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0" name="Google Shape;500;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18" name="Google Shape;518;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48" name="Google Shape;548;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7" name="Google Shape;557;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361381f04e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g1361381f04e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66" name="Google Shape;566;g1361381f04e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fe181a1204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fe181a1204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76" name="Google Shape;576;gfe181a1204_0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fe181a1204_0_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fe181a1204_0_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86" name="Google Shape;586;gfe181a1204_0_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3" name="Google Shape;603;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37c481f421_0_1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137c481f421_0_1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6" name="Google Shape;616;g137c481f421_0_1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37c481f421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137c481f421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30" name="Google Shape;630;g137c481f421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41" name="Google Shape;641;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37c481f421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g137c481f421_0_5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56" name="Google Shape;656;g137c481f421_0_5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68" name="Google Shape;668;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37c481f421_0_6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g137c481f421_0_6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81" name="Google Shape;681;g137c481f421_0_6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93" name="Google Shape;693;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4" name="Google Shape;354;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7" name="Google Shape;367;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79" name="Google Shape;379;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3" name="Google Shape;423;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7" name="Google Shape;437;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1.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2.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1.png"/><Relationship Id="rId13" Type="http://schemas.openxmlformats.org/officeDocument/2006/relationships/image" Target="../media/image39.png"/><Relationship Id="rId12" Type="http://schemas.openxmlformats.org/officeDocument/2006/relationships/image" Target="../media/image44.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0.png"/><Relationship Id="rId7" Type="http://schemas.openxmlformats.org/officeDocument/2006/relationships/image" Target="../media/image18.jpg"/><Relationship Id="rId8"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42.png"/><Relationship Id="rId5" Type="http://schemas.openxmlformats.org/officeDocument/2006/relationships/image" Target="../media/image47.png"/><Relationship Id="rId6" Type="http://schemas.openxmlformats.org/officeDocument/2006/relationships/image" Target="../media/image36.png"/><Relationship Id="rId7" Type="http://schemas.openxmlformats.org/officeDocument/2006/relationships/image" Target="../media/image53.png"/><Relationship Id="rId8"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55.png"/><Relationship Id="rId4" Type="http://schemas.openxmlformats.org/officeDocument/2006/relationships/image" Target="../media/image80.png"/><Relationship Id="rId5" Type="http://schemas.openxmlformats.org/officeDocument/2006/relationships/image" Target="../media/image57.png"/><Relationship Id="rId6" Type="http://schemas.openxmlformats.org/officeDocument/2006/relationships/image" Target="../media/image45.png"/><Relationship Id="rId7" Type="http://schemas.openxmlformats.org/officeDocument/2006/relationships/image" Target="../media/image37.jpg"/><Relationship Id="rId8" Type="http://schemas.openxmlformats.org/officeDocument/2006/relationships/image" Target="../media/image51.png"/></Relationships>
</file>

<file path=ppt/slides/_rels/slide13.xml.rels><?xml version="1.0" encoding="UTF-8" standalone="yes"?><Relationships xmlns="http://schemas.openxmlformats.org/package/2006/relationships"><Relationship Id="rId10" Type="http://schemas.openxmlformats.org/officeDocument/2006/relationships/image" Target="../media/image58.jp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56.png"/><Relationship Id="rId9" Type="http://schemas.openxmlformats.org/officeDocument/2006/relationships/image" Target="../media/image46.png"/><Relationship Id="rId5" Type="http://schemas.openxmlformats.org/officeDocument/2006/relationships/image" Target="../media/image49.png"/><Relationship Id="rId6" Type="http://schemas.openxmlformats.org/officeDocument/2006/relationships/image" Target="../media/image61.png"/><Relationship Id="rId7" Type="http://schemas.openxmlformats.org/officeDocument/2006/relationships/image" Target="../media/image69.png"/><Relationship Id="rId8"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4.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5.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0.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2.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6.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15.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0.png"/></Relationships>
</file>

<file path=ppt/slides/_rels/slide7.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8.png"/><Relationship Id="rId13" Type="http://schemas.openxmlformats.org/officeDocument/2006/relationships/image" Target="../media/image16.jpg"/><Relationship Id="rId12" Type="http://schemas.openxmlformats.org/officeDocument/2006/relationships/image" Target="../media/image18.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5" Type="http://schemas.openxmlformats.org/officeDocument/2006/relationships/image" Target="../media/image30.png"/><Relationship Id="rId6" Type="http://schemas.openxmlformats.org/officeDocument/2006/relationships/image" Target="../media/image14.png"/><Relationship Id="rId7" Type="http://schemas.openxmlformats.org/officeDocument/2006/relationships/image" Target="../media/image23.png"/><Relationship Id="rId8"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image" Target="../media/image54.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43.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32.png"/><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3</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2022</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59" name="Google Shape;459;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0" name="Google Shape;460;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1" name="Google Shape;461;p50"/>
          <p:cNvGrpSpPr/>
          <p:nvPr/>
        </p:nvGrpSpPr>
        <p:grpSpPr>
          <a:xfrm>
            <a:off x="330065" y="1177264"/>
            <a:ext cx="928661" cy="803956"/>
            <a:chOff x="309570" y="5205826"/>
            <a:chExt cx="1033108" cy="1113050"/>
          </a:xfrm>
        </p:grpSpPr>
        <p:pic>
          <p:nvPicPr>
            <p:cNvPr id="462" name="Google Shape;462;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3" name="Google Shape;463;p50"/>
            <p:cNvGrpSpPr/>
            <p:nvPr/>
          </p:nvGrpSpPr>
          <p:grpSpPr>
            <a:xfrm>
              <a:off x="309570" y="5205826"/>
              <a:ext cx="1033108" cy="689927"/>
              <a:chOff x="309570" y="5205826"/>
              <a:chExt cx="1033108" cy="689927"/>
            </a:xfrm>
          </p:grpSpPr>
          <p:pic>
            <p:nvPicPr>
              <p:cNvPr id="464" name="Google Shape;464;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5" name="Google Shape;465;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6" name="Google Shape;466;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7" name="Google Shape;467;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8" name="Google Shape;468;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69" name="Google Shape;469;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0" name="Google Shape;470;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1" name="Google Shape;471;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2" name="Google Shape;472;p50"/>
          <p:cNvGrpSpPr/>
          <p:nvPr/>
        </p:nvGrpSpPr>
        <p:grpSpPr>
          <a:xfrm>
            <a:off x="6376027" y="3302945"/>
            <a:ext cx="1203582" cy="1086123"/>
            <a:chOff x="159715" y="4832860"/>
            <a:chExt cx="1203582" cy="1086123"/>
          </a:xfrm>
        </p:grpSpPr>
        <p:pic>
          <p:nvPicPr>
            <p:cNvPr descr="Resultado de imagen de icono queue" id="473" name="Google Shape;473;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4" name="Google Shape;474;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5" name="Google Shape;475;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6" name="Google Shape;476;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7" name="Google Shape;477;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8" name="Google Shape;478;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79" name="Google Shape;479;p50"/>
          <p:cNvSpPr txBox="1"/>
          <p:nvPr/>
        </p:nvSpPr>
        <p:spPr>
          <a:xfrm>
            <a:off x="443625" y="5487350"/>
            <a:ext cx="98397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del </a:t>
            </a:r>
            <a:r>
              <a:rPr b="1" lang="es-ES" sz="1800">
                <a:solidFill>
                  <a:schemeClr val="dk1"/>
                </a:solidFill>
                <a:latin typeface="Quattrocento Sans"/>
                <a:ea typeface="Quattrocento Sans"/>
                <a:cs typeface="Quattrocento Sans"/>
                <a:sym typeface="Quattrocento Sans"/>
              </a:rPr>
              <a:t>83%</a:t>
            </a:r>
            <a:r>
              <a:rPr lang="es-ES" sz="1800">
                <a:solidFill>
                  <a:schemeClr val="dk1"/>
                </a:solidFill>
                <a:latin typeface="Quattrocento Sans"/>
                <a:ea typeface="Quattrocento Sans"/>
                <a:cs typeface="Quattrocento Sans"/>
                <a:sym typeface="Quattrocento Sans"/>
              </a:rPr>
              <a:t>,</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algo por debajo con un </a:t>
            </a:r>
            <a:r>
              <a:rPr b="1" lang="es-ES" sz="1800">
                <a:solidFill>
                  <a:schemeClr val="dk1"/>
                </a:solidFill>
                <a:latin typeface="Quattrocento Sans"/>
                <a:ea typeface="Quattrocento Sans"/>
                <a:cs typeface="Quattrocento Sans"/>
                <a:sym typeface="Quattrocento Sans"/>
              </a:rPr>
              <a:t>78%, </a:t>
            </a:r>
            <a:r>
              <a:rPr lang="es-ES" sz="1800">
                <a:solidFill>
                  <a:schemeClr val="dk1"/>
                </a:solidFill>
                <a:latin typeface="Quattrocento Sans"/>
                <a:ea typeface="Quattrocento Sans"/>
                <a:cs typeface="Quattrocento Sans"/>
                <a:sym typeface="Quattrocento Sans"/>
              </a:rPr>
              <a:t> seguido de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con un </a:t>
            </a:r>
            <a:r>
              <a:rPr b="1" lang="es-ES" sz="1800">
                <a:solidFill>
                  <a:schemeClr val="dk1"/>
                </a:solidFill>
                <a:latin typeface="Quattrocento Sans"/>
                <a:ea typeface="Quattrocento Sans"/>
                <a:cs typeface="Quattrocento Sans"/>
                <a:sym typeface="Quattrocento Sans"/>
              </a:rPr>
              <a:t>69% de casos </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52% </a:t>
            </a:r>
            <a:r>
              <a:rPr lang="es-ES" sz="1800">
                <a:solidFill>
                  <a:schemeClr val="dk1"/>
                </a:solidFill>
                <a:latin typeface="Quattrocento Sans"/>
                <a:ea typeface="Quattrocento Sans"/>
                <a:cs typeface="Quattrocento Sans"/>
                <a:sym typeface="Quattrocento Sans"/>
              </a:rPr>
              <a:t>siendo este el parámetro peor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5" name="Google Shape;485;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6" name="Google Shape;486;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7" name="Google Shape;487;p51"/>
          <p:cNvSpPr txBox="1"/>
          <p:nvPr/>
        </p:nvSpPr>
        <p:spPr>
          <a:xfrm>
            <a:off x="821975"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Tour-Bus</a:t>
            </a:r>
            <a:endParaRPr/>
          </a:p>
        </p:txBody>
      </p:sp>
      <p:sp>
        <p:nvSpPr>
          <p:cNvPr id="488" name="Google Shape;488;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Chófer</a:t>
            </a:r>
            <a:endParaRPr/>
          </a:p>
        </p:txBody>
      </p:sp>
      <p:pic>
        <p:nvPicPr>
          <p:cNvPr id="489" name="Google Shape;489;p51"/>
          <p:cNvPicPr preferRelativeResize="0"/>
          <p:nvPr/>
        </p:nvPicPr>
        <p:blipFill rotWithShape="1">
          <a:blip r:embed="rId3">
            <a:alphaModFix/>
          </a:blip>
          <a:srcRect b="2950" l="0" r="0" t="8444"/>
          <a:stretch/>
        </p:blipFill>
        <p:spPr>
          <a:xfrm>
            <a:off x="10173250" y="164475"/>
            <a:ext cx="1466850" cy="1714500"/>
          </a:xfrm>
          <a:prstGeom prst="rect">
            <a:avLst/>
          </a:prstGeom>
          <a:noFill/>
          <a:ln>
            <a:noFill/>
          </a:ln>
        </p:spPr>
      </p:pic>
      <p:pic>
        <p:nvPicPr>
          <p:cNvPr descr="C:\Users\usuario\Desktop\bus-parking-sign_318-51295.jpg" id="490" name="Google Shape;490;p51"/>
          <p:cNvPicPr preferRelativeResize="0"/>
          <p:nvPr/>
        </p:nvPicPr>
        <p:blipFill>
          <a:blip r:embed="rId4">
            <a:alphaModFix/>
          </a:blip>
          <a:stretch>
            <a:fillRect/>
          </a:stretch>
        </p:blipFill>
        <p:spPr>
          <a:xfrm>
            <a:off x="821975" y="2098286"/>
            <a:ext cx="1631550" cy="1631550"/>
          </a:xfrm>
          <a:prstGeom prst="rect">
            <a:avLst/>
          </a:prstGeom>
          <a:noFill/>
          <a:ln>
            <a:noFill/>
          </a:ln>
        </p:spPr>
      </p:pic>
      <p:pic>
        <p:nvPicPr>
          <p:cNvPr descr="C:\Users\usuario\Desktop\ICONOS informe visita 2017\Captura de pantalla 2017-04-04 14.38.56.png" id="491" name="Google Shape;491;p51"/>
          <p:cNvPicPr preferRelativeResize="0"/>
          <p:nvPr/>
        </p:nvPicPr>
        <p:blipFill rotWithShape="1">
          <a:blip r:embed="rId5">
            <a:alphaModFix/>
          </a:blip>
          <a:srcRect b="0" l="0" r="0" t="0"/>
          <a:stretch/>
        </p:blipFill>
        <p:spPr>
          <a:xfrm>
            <a:off x="4327788" y="2098241"/>
            <a:ext cx="1548605" cy="1696922"/>
          </a:xfrm>
          <a:prstGeom prst="rect">
            <a:avLst/>
          </a:prstGeom>
          <a:noFill/>
          <a:ln>
            <a:noFill/>
          </a:ln>
        </p:spPr>
      </p:pic>
      <p:pic>
        <p:nvPicPr>
          <p:cNvPr id="492" name="Google Shape;492;p51"/>
          <p:cNvPicPr preferRelativeResize="0"/>
          <p:nvPr/>
        </p:nvPicPr>
        <p:blipFill>
          <a:blip r:embed="rId6">
            <a:alphaModFix/>
          </a:blip>
          <a:stretch>
            <a:fillRect/>
          </a:stretch>
        </p:blipFill>
        <p:spPr>
          <a:xfrm>
            <a:off x="7750675" y="2172388"/>
            <a:ext cx="1548600" cy="1548600"/>
          </a:xfrm>
          <a:prstGeom prst="rect">
            <a:avLst/>
          </a:prstGeom>
          <a:noFill/>
          <a:ln>
            <a:noFill/>
          </a:ln>
        </p:spPr>
      </p:pic>
      <p:sp>
        <p:nvSpPr>
          <p:cNvPr id="493" name="Google Shape;493;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Demostraciones</a:t>
            </a:r>
            <a:endParaRPr/>
          </a:p>
        </p:txBody>
      </p:sp>
      <p:pic>
        <p:nvPicPr>
          <p:cNvPr id="494" name="Google Shape;494;p51" title="Gráfico"/>
          <p:cNvPicPr preferRelativeResize="0"/>
          <p:nvPr/>
        </p:nvPicPr>
        <p:blipFill>
          <a:blip r:embed="rId7">
            <a:alphaModFix/>
          </a:blip>
          <a:stretch>
            <a:fillRect/>
          </a:stretch>
        </p:blipFill>
        <p:spPr>
          <a:xfrm>
            <a:off x="346850" y="4580475"/>
            <a:ext cx="3138852" cy="1934925"/>
          </a:xfrm>
          <a:prstGeom prst="rect">
            <a:avLst/>
          </a:prstGeom>
          <a:noFill/>
          <a:ln>
            <a:noFill/>
          </a:ln>
        </p:spPr>
      </p:pic>
      <p:pic>
        <p:nvPicPr>
          <p:cNvPr id="495" name="Google Shape;495;p51" title="Gráfico"/>
          <p:cNvPicPr preferRelativeResize="0"/>
          <p:nvPr/>
        </p:nvPicPr>
        <p:blipFill>
          <a:blip r:embed="rId7">
            <a:alphaModFix/>
          </a:blip>
          <a:stretch>
            <a:fillRect/>
          </a:stretch>
        </p:blipFill>
        <p:spPr>
          <a:xfrm>
            <a:off x="3674700" y="4580475"/>
            <a:ext cx="3131124" cy="1930159"/>
          </a:xfrm>
          <a:prstGeom prst="rect">
            <a:avLst/>
          </a:prstGeom>
          <a:noFill/>
          <a:ln>
            <a:noFill/>
          </a:ln>
        </p:spPr>
      </p:pic>
      <p:pic>
        <p:nvPicPr>
          <p:cNvPr id="496" name="Google Shape;496;p51" title="Gráfico"/>
          <p:cNvPicPr preferRelativeResize="0"/>
          <p:nvPr/>
        </p:nvPicPr>
        <p:blipFill>
          <a:blip r:embed="rId8">
            <a:alphaModFix/>
          </a:blip>
          <a:stretch>
            <a:fillRect/>
          </a:stretch>
        </p:blipFill>
        <p:spPr>
          <a:xfrm>
            <a:off x="7107077" y="4580475"/>
            <a:ext cx="3131149" cy="1930159"/>
          </a:xfrm>
          <a:prstGeom prst="rect">
            <a:avLst/>
          </a:prstGeom>
          <a:noFill/>
          <a:ln>
            <a:noFill/>
          </a:ln>
        </p:spPr>
      </p:pic>
      <p:sp>
        <p:nvSpPr>
          <p:cNvPr id="497" name="Google Shape;497;p51"/>
          <p:cNvSpPr txBox="1"/>
          <p:nvPr/>
        </p:nvSpPr>
        <p:spPr>
          <a:xfrm>
            <a:off x="330375" y="979400"/>
            <a:ext cx="9843000" cy="93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9 </a:t>
            </a:r>
            <a:r>
              <a:rPr lang="es-ES" sz="1600">
                <a:solidFill>
                  <a:schemeClr val="dk1"/>
                </a:solidFill>
                <a:latin typeface="Quattrocento Sans"/>
                <a:ea typeface="Quattrocento Sans"/>
                <a:cs typeface="Quattrocento Sans"/>
                <a:sym typeface="Quattrocento Sans"/>
              </a:rPr>
              <a:t>clientes (75% de la </a:t>
            </a:r>
            <a:r>
              <a:rPr lang="es-ES" sz="1600">
                <a:solidFill>
                  <a:schemeClr val="dk1"/>
                </a:solidFill>
                <a:latin typeface="Quattrocento Sans"/>
                <a:ea typeface="Quattrocento Sans"/>
                <a:cs typeface="Quattrocento Sans"/>
                <a:sym typeface="Quattrocento Sans"/>
              </a:rPr>
              <a:t>muestra</a:t>
            </a:r>
            <a:r>
              <a:rPr lang="es-ES" sz="1600">
                <a:solidFill>
                  <a:schemeClr val="dk1"/>
                </a:solidFill>
                <a:latin typeface="Quattrocento Sans"/>
                <a:ea typeface="Quattrocento Sans"/>
                <a:cs typeface="Quattrocento Sans"/>
                <a:sym typeface="Quattrocento Sans"/>
              </a:rPr>
              <a:t>). Obtuvo un </a:t>
            </a:r>
            <a:r>
              <a:rPr b="1" lang="es-ES" sz="1600">
                <a:solidFill>
                  <a:schemeClr val="dk1"/>
                </a:solidFill>
                <a:latin typeface="Quattrocento Sans"/>
                <a:ea typeface="Quattrocento Sans"/>
                <a:cs typeface="Quattrocento Sans"/>
                <a:sym typeface="Quattrocento Sans"/>
              </a:rPr>
              <a:t>78%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9 </a:t>
            </a:r>
            <a:r>
              <a:rPr lang="es-ES" sz="1600">
                <a:solidFill>
                  <a:schemeClr val="dk1"/>
                </a:solidFill>
                <a:latin typeface="Quattrocento Sans"/>
                <a:ea typeface="Quattrocento Sans"/>
                <a:cs typeface="Quattrocento Sans"/>
                <a:sym typeface="Quattrocento Sans"/>
              </a:rPr>
              <a:t>clientes (75% de la muestra). Obtuvo un </a:t>
            </a:r>
            <a:r>
              <a:rPr b="1" lang="es-ES" sz="1600">
                <a:solidFill>
                  <a:schemeClr val="dk1"/>
                </a:solidFill>
                <a:latin typeface="Quattrocento Sans"/>
                <a:ea typeface="Quattrocento Sans"/>
                <a:cs typeface="Quattrocento Sans"/>
                <a:sym typeface="Quattrocento Sans"/>
              </a:rPr>
              <a:t>78%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Las </a:t>
            </a:r>
            <a:r>
              <a:rPr b="1" lang="es-ES" sz="1600">
                <a:solidFill>
                  <a:schemeClr val="dk1"/>
                </a:solidFill>
                <a:latin typeface="Quattrocento Sans"/>
                <a:ea typeface="Quattrocento Sans"/>
                <a:cs typeface="Quattrocento Sans"/>
                <a:sym typeface="Quattrocento Sans"/>
              </a:rPr>
              <a:t>demostraciones </a:t>
            </a:r>
            <a:r>
              <a:rPr lang="es-ES" sz="1600">
                <a:solidFill>
                  <a:schemeClr val="dk1"/>
                </a:solidFill>
                <a:latin typeface="Quattrocento Sans"/>
                <a:ea typeface="Quattrocento Sans"/>
                <a:cs typeface="Quattrocento Sans"/>
                <a:sym typeface="Quattrocento Sans"/>
              </a:rPr>
              <a:t>fueron  valoradas por </a:t>
            </a:r>
            <a:r>
              <a:rPr b="1" lang="es-ES" sz="1600">
                <a:solidFill>
                  <a:schemeClr val="dk1"/>
                </a:solidFill>
                <a:latin typeface="Quattrocento Sans"/>
                <a:ea typeface="Quattrocento Sans"/>
                <a:cs typeface="Quattrocento Sans"/>
                <a:sym typeface="Quattrocento Sans"/>
              </a:rPr>
              <a:t>9 </a:t>
            </a:r>
            <a:r>
              <a:rPr lang="es-ES" sz="1600">
                <a:solidFill>
                  <a:schemeClr val="dk1"/>
                </a:solidFill>
                <a:latin typeface="Quattrocento Sans"/>
                <a:ea typeface="Quattrocento Sans"/>
                <a:cs typeface="Quattrocento Sans"/>
                <a:sym typeface="Quattrocento Sans"/>
              </a:rPr>
              <a:t>clientes (75% de la muestra). Obtuvieron un </a:t>
            </a:r>
            <a:r>
              <a:rPr b="1" lang="es-ES" sz="1600">
                <a:solidFill>
                  <a:schemeClr val="dk1"/>
                </a:solidFill>
                <a:latin typeface="Quattrocento Sans"/>
                <a:ea typeface="Quattrocento Sans"/>
                <a:cs typeface="Quattrocento Sans"/>
                <a:sym typeface="Quattrocento Sans"/>
              </a:rPr>
              <a:t>67%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3" name="Google Shape;503;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4" name="Google Shape;504;p52"/>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5" name="Google Shape;505;p52"/>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506" name="Google Shape;506;p52"/>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507" name="Google Shape;507;p52"/>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508" name="Google Shape;508;p52"/>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509" name="Google Shape;509;p52"/>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pic>
        <p:nvPicPr>
          <p:cNvPr id="510" name="Google Shape;510;p52"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511" name="Google Shape;511;p52"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512" name="Google Shape;512;p52" title="Gráfico"/>
          <p:cNvPicPr preferRelativeResize="0"/>
          <p:nvPr/>
        </p:nvPicPr>
        <p:blipFill>
          <a:blip r:embed="rId6">
            <a:alphaModFix/>
          </a:blip>
          <a:stretch>
            <a:fillRect/>
          </a:stretch>
        </p:blipFill>
        <p:spPr>
          <a:xfrm>
            <a:off x="7004950" y="4621965"/>
            <a:ext cx="3082476" cy="1902160"/>
          </a:xfrm>
          <a:prstGeom prst="rect">
            <a:avLst/>
          </a:prstGeom>
          <a:noFill/>
          <a:ln>
            <a:noFill/>
          </a:ln>
        </p:spPr>
      </p:pic>
      <p:pic>
        <p:nvPicPr>
          <p:cNvPr descr="C:\Users\usuario\Pictures\exposición.jpg" id="513" name="Google Shape;513;p52"/>
          <p:cNvPicPr preferRelativeResize="0"/>
          <p:nvPr/>
        </p:nvPicPr>
        <p:blipFill rotWithShape="1">
          <a:blip r:embed="rId7">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514" name="Google Shape;514;p52"/>
          <p:cNvPicPr preferRelativeResize="0"/>
          <p:nvPr/>
        </p:nvPicPr>
        <p:blipFill rotWithShape="1">
          <a:blip r:embed="rId8">
            <a:alphaModFix/>
          </a:blip>
          <a:srcRect b="0" l="0" r="0" t="0"/>
          <a:stretch/>
        </p:blipFill>
        <p:spPr>
          <a:xfrm>
            <a:off x="7674550" y="2135975"/>
            <a:ext cx="1785995" cy="1621475"/>
          </a:xfrm>
          <a:prstGeom prst="rect">
            <a:avLst/>
          </a:prstGeom>
          <a:noFill/>
          <a:ln>
            <a:noFill/>
          </a:ln>
        </p:spPr>
      </p:pic>
      <p:sp>
        <p:nvSpPr>
          <p:cNvPr id="515" name="Google Shape;515;p52"/>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disposición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63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temática</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63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 </a:t>
            </a:r>
            <a:r>
              <a:rPr b="1" lang="es-ES" sz="1600">
                <a:solidFill>
                  <a:schemeClr val="dk1"/>
                </a:solidFill>
                <a:latin typeface="Quattrocento Sans"/>
                <a:ea typeface="Quattrocento Sans"/>
                <a:cs typeface="Quattrocento Sans"/>
                <a:sym typeface="Quattrocento Sans"/>
              </a:rPr>
              <a:t>tamaño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valorado por </a:t>
            </a:r>
            <a:r>
              <a:rPr b="1" lang="es-ES" sz="1600">
                <a:solidFill>
                  <a:schemeClr val="dk1"/>
                </a:solidFill>
                <a:latin typeface="Quattrocento Sans"/>
                <a:ea typeface="Quattrocento Sans"/>
                <a:cs typeface="Quattrocento Sans"/>
                <a:sym typeface="Quattrocento Sans"/>
              </a:rPr>
              <a:t>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63</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3"/>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21" name="Google Shape;521;p53"/>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22" name="Google Shape;522;p53"/>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23" name="Google Shape;523;p53"/>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24" name="Google Shape;524;p53"/>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25" name="Google Shape;525;p53"/>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26" name="Google Shape;526;p53"/>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27" name="Google Shape;527;p53"/>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28" name="Google Shape;528;p53"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29" name="Google Shape;529;p53"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30" name="Google Shape;530;p53" title="Gráfico"/>
          <p:cNvPicPr preferRelativeResize="0"/>
          <p:nvPr/>
        </p:nvPicPr>
        <p:blipFill>
          <a:blip r:embed="rId5">
            <a:alphaModFix/>
          </a:blip>
          <a:stretch>
            <a:fillRect/>
          </a:stretch>
        </p:blipFill>
        <p:spPr>
          <a:xfrm>
            <a:off x="5843685" y="4894025"/>
            <a:ext cx="2643940" cy="1631550"/>
          </a:xfrm>
          <a:prstGeom prst="rect">
            <a:avLst/>
          </a:prstGeom>
          <a:noFill/>
          <a:ln>
            <a:noFill/>
          </a:ln>
        </p:spPr>
      </p:pic>
      <p:pic>
        <p:nvPicPr>
          <p:cNvPr id="531" name="Google Shape;531;p53" title="Gráfico"/>
          <p:cNvPicPr preferRelativeResize="0"/>
          <p:nvPr/>
        </p:nvPicPr>
        <p:blipFill>
          <a:blip r:embed="rId6">
            <a:alphaModFix/>
          </a:blip>
          <a:stretch>
            <a:fillRect/>
          </a:stretch>
        </p:blipFill>
        <p:spPr>
          <a:xfrm>
            <a:off x="8429625" y="4894075"/>
            <a:ext cx="2643950" cy="1631569"/>
          </a:xfrm>
          <a:prstGeom prst="rect">
            <a:avLst/>
          </a:prstGeom>
          <a:noFill/>
          <a:ln>
            <a:noFill/>
          </a:ln>
        </p:spPr>
      </p:pic>
      <p:pic>
        <p:nvPicPr>
          <p:cNvPr descr="C:\Users\usuario\Desktop\time_icon.png" id="532" name="Google Shape;532;p53"/>
          <p:cNvPicPr preferRelativeResize="0"/>
          <p:nvPr/>
        </p:nvPicPr>
        <p:blipFill rotWithShape="1">
          <a:blip r:embed="rId7">
            <a:alphaModFix/>
          </a:blip>
          <a:srcRect b="0" l="0" r="0" t="0"/>
          <a:stretch/>
        </p:blipFill>
        <p:spPr>
          <a:xfrm>
            <a:off x="737750" y="2384925"/>
            <a:ext cx="1714500" cy="1714500"/>
          </a:xfrm>
          <a:prstGeom prst="rect">
            <a:avLst/>
          </a:prstGeom>
          <a:noFill/>
          <a:ln>
            <a:noFill/>
          </a:ln>
        </p:spPr>
      </p:pic>
      <p:pic>
        <p:nvPicPr>
          <p:cNvPr descr="C:\Users\usuario\Desktop\iluminación.jpg" id="533" name="Google Shape;533;p53"/>
          <p:cNvPicPr preferRelativeResize="0"/>
          <p:nvPr/>
        </p:nvPicPr>
        <p:blipFill rotWithShape="1">
          <a:blip r:embed="rId8">
            <a:alphaModFix/>
          </a:blip>
          <a:srcRect b="0" l="0" r="0" t="0"/>
          <a:stretch/>
        </p:blipFill>
        <p:spPr>
          <a:xfrm>
            <a:off x="3572350" y="2461923"/>
            <a:ext cx="1714500" cy="1714452"/>
          </a:xfrm>
          <a:prstGeom prst="rect">
            <a:avLst/>
          </a:prstGeom>
          <a:noFill/>
          <a:ln>
            <a:noFill/>
          </a:ln>
        </p:spPr>
      </p:pic>
      <p:pic>
        <p:nvPicPr>
          <p:cNvPr descr="C:\Users\usuario\Desktop\información del guía.png" id="534" name="Google Shape;534;p53"/>
          <p:cNvPicPr preferRelativeResize="0"/>
          <p:nvPr/>
        </p:nvPicPr>
        <p:blipFill rotWithShape="1">
          <a:blip r:embed="rId9">
            <a:alphaModFix/>
          </a:blip>
          <a:srcRect b="3824" l="23224" r="22243" t="5768"/>
          <a:stretch/>
        </p:blipFill>
        <p:spPr>
          <a:xfrm>
            <a:off x="6276028" y="2550800"/>
            <a:ext cx="1779235" cy="1548600"/>
          </a:xfrm>
          <a:prstGeom prst="rect">
            <a:avLst/>
          </a:prstGeom>
          <a:noFill/>
          <a:ln>
            <a:noFill/>
          </a:ln>
        </p:spPr>
      </p:pic>
      <p:pic>
        <p:nvPicPr>
          <p:cNvPr descr="C:\Users\usuario\Desktop\guia sola.jpg" id="535" name="Google Shape;535;p53"/>
          <p:cNvPicPr preferRelativeResize="0"/>
          <p:nvPr/>
        </p:nvPicPr>
        <p:blipFill rotWithShape="1">
          <a:blip r:embed="rId10">
            <a:alphaModFix/>
          </a:blip>
          <a:srcRect b="0" l="0" r="0" t="0"/>
          <a:stretch/>
        </p:blipFill>
        <p:spPr>
          <a:xfrm>
            <a:off x="9347501" y="2211066"/>
            <a:ext cx="808202" cy="1888322"/>
          </a:xfrm>
          <a:prstGeom prst="rect">
            <a:avLst/>
          </a:prstGeom>
          <a:noFill/>
          <a:ln>
            <a:noFill/>
          </a:ln>
        </p:spPr>
      </p:pic>
      <p:sp>
        <p:nvSpPr>
          <p:cNvPr id="536" name="Google Shape;536;p53"/>
          <p:cNvSpPr txBox="1"/>
          <p:nvPr/>
        </p:nvSpPr>
        <p:spPr>
          <a:xfrm>
            <a:off x="248425" y="952375"/>
            <a:ext cx="99072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a:t>
            </a:r>
            <a:r>
              <a:rPr lang="es-ES" sz="1600">
                <a:solidFill>
                  <a:schemeClr val="dk1"/>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tiempo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a:t>
            </a:r>
            <a:r>
              <a:rPr lang="es-ES" sz="1600">
                <a:solidFill>
                  <a:schemeClr val="dk1"/>
                </a:solidFill>
                <a:latin typeface="Quattrocento Sans"/>
                <a:ea typeface="Quattrocento Sans"/>
                <a:cs typeface="Quattrocento Sans"/>
                <a:sym typeface="Quattrocento Sans"/>
              </a:rPr>
              <a:t>valorado</a:t>
            </a:r>
            <a:r>
              <a:rPr lang="es-ES" sz="1600">
                <a:solidFill>
                  <a:schemeClr val="dk1"/>
                </a:solidFill>
                <a:latin typeface="Quattrocento Sans"/>
                <a:ea typeface="Quattrocento Sans"/>
                <a:cs typeface="Quattrocento Sans"/>
                <a:sym typeface="Quattrocento Sans"/>
              </a:rPr>
              <a:t> por </a:t>
            </a:r>
            <a:r>
              <a:rPr b="1" lang="es-ES" sz="1600">
                <a:solidFill>
                  <a:schemeClr val="dk1"/>
                </a:solidFill>
                <a:latin typeface="Quattrocento Sans"/>
                <a:ea typeface="Quattrocento Sans"/>
                <a:cs typeface="Quattrocento Sans"/>
                <a:sym typeface="Quattrocento Sans"/>
              </a:rPr>
              <a:t>21</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(84% de la muestra). Obtuvo un </a:t>
            </a:r>
            <a:r>
              <a:rPr b="1" lang="es-ES" sz="1600">
                <a:solidFill>
                  <a:schemeClr val="dk1"/>
                </a:solidFill>
                <a:latin typeface="Quattrocento Sans"/>
                <a:ea typeface="Quattrocento Sans"/>
                <a:cs typeface="Quattrocento Sans"/>
                <a:sym typeface="Quattrocento Sans"/>
              </a:rPr>
              <a:t>76</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iluminación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20</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(80% de la muestra). Obtuvo un </a:t>
            </a:r>
            <a:r>
              <a:rPr b="1" lang="es-ES" sz="1600">
                <a:solidFill>
                  <a:schemeClr val="dk1"/>
                </a:solidFill>
                <a:latin typeface="Quattrocento Sans"/>
                <a:ea typeface="Quattrocento Sans"/>
                <a:cs typeface="Quattrocento Sans"/>
                <a:sym typeface="Quattrocento Sans"/>
              </a:rPr>
              <a:t>65</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20</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(80% de la muestra). Obtuvo un </a:t>
            </a:r>
            <a:r>
              <a:rPr b="1" lang="es-ES" sz="1600">
                <a:solidFill>
                  <a:schemeClr val="dk1"/>
                </a:solidFill>
                <a:latin typeface="Quattrocento Sans"/>
                <a:ea typeface="Quattrocento Sans"/>
                <a:cs typeface="Quattrocento Sans"/>
                <a:sym typeface="Quattrocento Sans"/>
              </a:rPr>
              <a:t>65</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19 </a:t>
            </a:r>
            <a:r>
              <a:rPr lang="es-ES" sz="1600">
                <a:solidFill>
                  <a:schemeClr val="dk1"/>
                </a:solidFill>
                <a:latin typeface="Quattrocento Sans"/>
                <a:ea typeface="Quattrocento Sans"/>
                <a:cs typeface="Quattrocento Sans"/>
                <a:sym typeface="Quattrocento Sans"/>
              </a:rPr>
              <a:t>clientes (76% de la muestra). Obtuvo un </a:t>
            </a:r>
            <a:r>
              <a:rPr b="1" lang="es-ES" sz="1600">
                <a:solidFill>
                  <a:schemeClr val="dk1"/>
                </a:solidFill>
                <a:latin typeface="Quattrocento Sans"/>
                <a:ea typeface="Quattrocento Sans"/>
                <a:cs typeface="Quattrocento Sans"/>
                <a:sym typeface="Quattrocento Sans"/>
              </a:rPr>
              <a:t>63%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42" name="Google Shape;542;p54"/>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43" name="Google Shape;543;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44" name="Google Shape;544;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51" name="Google Shape;551;p55"/>
          <p:cNvSpPr txBox="1"/>
          <p:nvPr/>
        </p:nvSpPr>
        <p:spPr>
          <a:xfrm>
            <a:off x="320966" y="765498"/>
            <a:ext cx="11534880" cy="5801588"/>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La mayoría de clientes no realizan comentarios en las preguntas abiertas, </a:t>
            </a:r>
            <a:r>
              <a:rPr b="1" lang="es-ES" sz="1800">
                <a:solidFill>
                  <a:schemeClr val="dk1"/>
                </a:solidFill>
                <a:latin typeface="Calibri"/>
                <a:ea typeface="Calibri"/>
                <a:cs typeface="Calibri"/>
                <a:sym typeface="Calibri"/>
              </a:rPr>
              <a:t>71</a:t>
            </a:r>
            <a:r>
              <a:rPr b="1" lang="es-ES" sz="1800">
                <a:solidFill>
                  <a:schemeClr val="dk1"/>
                </a:solidFill>
                <a:latin typeface="Calibri"/>
                <a:ea typeface="Calibri"/>
                <a:cs typeface="Calibri"/>
                <a:sym typeface="Calibri"/>
              </a:rPr>
              <a:t> de 803</a:t>
            </a:r>
            <a:r>
              <a:rPr lang="es-ES" sz="1800">
                <a:solidFill>
                  <a:schemeClr val="dk1"/>
                </a:solidFill>
                <a:latin typeface="Calibri"/>
                <a:ea typeface="Calibri"/>
                <a:cs typeface="Calibri"/>
                <a:sym typeface="Calibri"/>
              </a:rPr>
              <a:t> (un 8.8% de los mismos), en conjunto se obtienen </a:t>
            </a:r>
            <a:r>
              <a:rPr b="1" lang="es-ES" sz="1800">
                <a:solidFill>
                  <a:schemeClr val="dk1"/>
                </a:solidFill>
                <a:latin typeface="Calibri"/>
                <a:ea typeface="Calibri"/>
                <a:cs typeface="Calibri"/>
                <a:sym typeface="Calibri"/>
              </a:rPr>
              <a:t>99</a:t>
            </a:r>
            <a:r>
              <a:rPr b="1" lang="es-ES" sz="1800">
                <a:solidFill>
                  <a:schemeClr val="dk1"/>
                </a:solidFill>
                <a:latin typeface="Calibri"/>
                <a:ea typeface="Calibri"/>
                <a:cs typeface="Calibri"/>
                <a:sym typeface="Calibri"/>
              </a:rPr>
              <a:t> menciones</a:t>
            </a:r>
            <a:r>
              <a:rPr lang="es-ES" sz="1800">
                <a:solidFill>
                  <a:schemeClr val="dk1"/>
                </a:solidFill>
                <a:latin typeface="Calibri"/>
                <a:ea typeface="Calibri"/>
                <a:cs typeface="Calibri"/>
                <a:sym typeface="Calibri"/>
              </a:rPr>
              <a:t>. El centro donde más muestra se recoge es Mirador del Río (39 clientes/58 aportaciones). En general (teniendo en cuenta todos los centros) la queja más frecuente es la falta de</a:t>
            </a:r>
            <a:r>
              <a:rPr b="1" lang="es-ES" sz="1800">
                <a:solidFill>
                  <a:schemeClr val="dk1"/>
                </a:solidFill>
                <a:latin typeface="Calibri"/>
                <a:ea typeface="Calibri"/>
                <a:cs typeface="Calibri"/>
                <a:sym typeface="Calibri"/>
              </a:rPr>
              <a:t> información-idioma con 23 </a:t>
            </a:r>
            <a:r>
              <a:rPr lang="es-ES" sz="1800">
                <a:solidFill>
                  <a:schemeClr val="dk1"/>
                </a:solidFill>
                <a:latin typeface="Calibri"/>
                <a:ea typeface="Calibri"/>
                <a:cs typeface="Calibri"/>
                <a:sym typeface="Calibri"/>
              </a:rPr>
              <a:t>menciones </a:t>
            </a:r>
            <a:r>
              <a:rPr b="1" lang="es-ES" sz="1800">
                <a:solidFill>
                  <a:schemeClr val="dk1"/>
                </a:solidFill>
                <a:latin typeface="Calibri"/>
                <a:ea typeface="Calibri"/>
                <a:cs typeface="Calibri"/>
                <a:sym typeface="Calibri"/>
              </a:rPr>
              <a:t> </a:t>
            </a:r>
            <a:r>
              <a:rPr lang="es-ES" sz="1800">
                <a:solidFill>
                  <a:schemeClr val="dk1"/>
                </a:solidFill>
                <a:latin typeface="Calibri"/>
                <a:ea typeface="Calibri"/>
                <a:cs typeface="Calibri"/>
                <a:sym typeface="Calibri"/>
              </a:rPr>
              <a:t>y</a:t>
            </a:r>
            <a:r>
              <a:rPr b="1" lang="es-ES" sz="1800">
                <a:solidFill>
                  <a:schemeClr val="dk1"/>
                </a:solidFill>
                <a:latin typeface="Calibri"/>
                <a:ea typeface="Calibri"/>
                <a:cs typeface="Calibri"/>
                <a:sym typeface="Calibri"/>
              </a:rPr>
              <a:t> </a:t>
            </a:r>
            <a:r>
              <a:rPr lang="es-ES" sz="1800">
                <a:solidFill>
                  <a:schemeClr val="dk1"/>
                </a:solidFill>
                <a:latin typeface="Calibri"/>
                <a:ea typeface="Calibri"/>
                <a:cs typeface="Calibri"/>
                <a:sym typeface="Calibri"/>
              </a:rPr>
              <a:t>disconformidades con el</a:t>
            </a:r>
            <a:r>
              <a:rPr lang="es-ES" sz="1800">
                <a:solidFill>
                  <a:schemeClr val="dk1"/>
                </a:solidFill>
                <a:latin typeface="Calibri"/>
                <a:ea typeface="Calibri"/>
                <a:cs typeface="Calibri"/>
                <a:sym typeface="Calibri"/>
              </a:rPr>
              <a:t> </a:t>
            </a:r>
            <a:r>
              <a:rPr b="1" lang="es-ES" sz="1800">
                <a:solidFill>
                  <a:schemeClr val="dk1"/>
                </a:solidFill>
                <a:latin typeface="Calibri"/>
                <a:ea typeface="Calibri"/>
                <a:cs typeface="Calibri"/>
                <a:sym typeface="Calibri"/>
              </a:rPr>
              <a:t>precio con 22 menciones</a:t>
            </a:r>
            <a:r>
              <a:rPr lang="es-ES" sz="1800">
                <a:solidFill>
                  <a:schemeClr val="dk1"/>
                </a:solidFill>
                <a:latin typeface="Calibri"/>
                <a:ea typeface="Calibri"/>
                <a:cs typeface="Calibri"/>
                <a:sym typeface="Calibri"/>
              </a:rPr>
              <a:t>. El tercer aspecto más mencionado es el relativo a la </a:t>
            </a:r>
            <a:r>
              <a:rPr b="1" lang="es-ES" sz="1800">
                <a:solidFill>
                  <a:schemeClr val="dk1"/>
                </a:solidFill>
                <a:latin typeface="Calibri"/>
                <a:ea typeface="Calibri"/>
                <a:cs typeface="Calibri"/>
                <a:sym typeface="Calibri"/>
              </a:rPr>
              <a:t>seguridad-confort ambiental</a:t>
            </a:r>
            <a:r>
              <a:rPr lang="es-ES" sz="1800">
                <a:solidFill>
                  <a:schemeClr val="dk1"/>
                </a:solidFill>
                <a:latin typeface="Calibri"/>
                <a:ea typeface="Calibri"/>
                <a:cs typeface="Calibri"/>
                <a:sym typeface="Calibri"/>
              </a:rPr>
              <a:t>, ganando gran peso en Mirador del Río donde se hace referencia al ruido ambiental, falta de pasamanos en las escaleras, mal estado de conservación en las barandillas de las terrazas externas entre otros.</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5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53" name="Google Shape;553;p55" title="Gráfico"/>
          <p:cNvPicPr preferRelativeResize="0"/>
          <p:nvPr/>
        </p:nvPicPr>
        <p:blipFill>
          <a:blip r:embed="rId3">
            <a:alphaModFix/>
          </a:blip>
          <a:stretch>
            <a:fillRect/>
          </a:stretch>
        </p:blipFill>
        <p:spPr>
          <a:xfrm>
            <a:off x="2986525" y="2670125"/>
            <a:ext cx="6218949" cy="3845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60" name="Google Shape;560;p56"/>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5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62" name="Google Shape;562;p56" title="Gráfico"/>
          <p:cNvPicPr preferRelativeResize="0"/>
          <p:nvPr/>
        </p:nvPicPr>
        <p:blipFill>
          <a:blip r:embed="rId3">
            <a:alphaModFix/>
          </a:blip>
          <a:stretch>
            <a:fillRect/>
          </a:stretch>
        </p:blipFill>
        <p:spPr>
          <a:xfrm>
            <a:off x="1542950" y="970388"/>
            <a:ext cx="8302525" cy="5118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7"/>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69" name="Google Shape;569;p57"/>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70" name="Google Shape;570;p5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71" name="Google Shape;571;p57" title="Gráfico"/>
          <p:cNvPicPr preferRelativeResize="0"/>
          <p:nvPr/>
        </p:nvPicPr>
        <p:blipFill>
          <a:blip r:embed="rId3">
            <a:alphaModFix/>
          </a:blip>
          <a:stretch>
            <a:fillRect/>
          </a:stretch>
        </p:blipFill>
        <p:spPr>
          <a:xfrm>
            <a:off x="528850" y="1743775"/>
            <a:ext cx="5775026" cy="3562961"/>
          </a:xfrm>
          <a:prstGeom prst="rect">
            <a:avLst/>
          </a:prstGeom>
          <a:noFill/>
          <a:ln>
            <a:noFill/>
          </a:ln>
        </p:spPr>
      </p:pic>
      <p:pic>
        <p:nvPicPr>
          <p:cNvPr id="572" name="Google Shape;572;p57" title="Gráfico"/>
          <p:cNvPicPr preferRelativeResize="0"/>
          <p:nvPr/>
        </p:nvPicPr>
        <p:blipFill>
          <a:blip r:embed="rId4">
            <a:alphaModFix/>
          </a:blip>
          <a:stretch>
            <a:fillRect/>
          </a:stretch>
        </p:blipFill>
        <p:spPr>
          <a:xfrm>
            <a:off x="6370675" y="1974250"/>
            <a:ext cx="5485300" cy="3384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8"/>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79" name="Google Shape;579;p58"/>
          <p:cNvSpPr txBox="1"/>
          <p:nvPr/>
        </p:nvSpPr>
        <p:spPr>
          <a:xfrm>
            <a:off x="320975" y="765600"/>
            <a:ext cx="116211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80" name="Google Shape;580;p5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81" name="Google Shape;581;p58" title="Gráfico"/>
          <p:cNvPicPr preferRelativeResize="0"/>
          <p:nvPr/>
        </p:nvPicPr>
        <p:blipFill>
          <a:blip r:embed="rId3">
            <a:alphaModFix/>
          </a:blip>
          <a:stretch>
            <a:fillRect/>
          </a:stretch>
        </p:blipFill>
        <p:spPr>
          <a:xfrm>
            <a:off x="394150" y="1765875"/>
            <a:ext cx="5912499" cy="3647768"/>
          </a:xfrm>
          <a:prstGeom prst="rect">
            <a:avLst/>
          </a:prstGeom>
          <a:noFill/>
          <a:ln>
            <a:noFill/>
          </a:ln>
        </p:spPr>
      </p:pic>
      <p:pic>
        <p:nvPicPr>
          <p:cNvPr id="582" name="Google Shape;582;p58" title="Gráfico"/>
          <p:cNvPicPr preferRelativeResize="0"/>
          <p:nvPr/>
        </p:nvPicPr>
        <p:blipFill>
          <a:blip r:embed="rId4">
            <a:alphaModFix/>
          </a:blip>
          <a:stretch>
            <a:fillRect/>
          </a:stretch>
        </p:blipFill>
        <p:spPr>
          <a:xfrm>
            <a:off x="6184550" y="1813686"/>
            <a:ext cx="5757526" cy="35521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9"/>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89" name="Google Shape;589;p59"/>
          <p:cNvSpPr txBox="1"/>
          <p:nvPr/>
        </p:nvSpPr>
        <p:spPr>
          <a:xfrm>
            <a:off x="655391" y="925260"/>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90" name="Google Shape;590;p5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91" name="Google Shape;591;p59" title="Gráfico"/>
          <p:cNvPicPr preferRelativeResize="0"/>
          <p:nvPr/>
        </p:nvPicPr>
        <p:blipFill>
          <a:blip r:embed="rId3">
            <a:alphaModFix/>
          </a:blip>
          <a:stretch>
            <a:fillRect/>
          </a:stretch>
        </p:blipFill>
        <p:spPr>
          <a:xfrm>
            <a:off x="762600" y="2138488"/>
            <a:ext cx="5470752" cy="337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Recomendaciones…………………………………………………….20</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0"/>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97" name="Google Shape;597;p60"/>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98" name="Google Shape;598;p60"/>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99" name="Google Shape;599;p6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6" name="Google Shape;606;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7" name="Google Shape;607;p61"/>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08" name="Google Shape;608;p61"/>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aumentan</a:t>
            </a:r>
            <a:r>
              <a:rPr lang="es-ES" sz="1900">
                <a:latin typeface="Calibri"/>
                <a:ea typeface="Calibri"/>
                <a:cs typeface="Calibri"/>
                <a:sym typeface="Calibri"/>
              </a:rPr>
              <a:t> </a:t>
            </a:r>
            <a:r>
              <a:rPr lang="es-ES" sz="1900">
                <a:latin typeface="Calibri"/>
                <a:ea typeface="Calibri"/>
                <a:cs typeface="Calibri"/>
                <a:sym typeface="Calibri"/>
              </a:rPr>
              <a:t>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9" name="Google Shape;609;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0" name="Google Shape;610;p61" title="Gráfico"/>
          <p:cNvPicPr preferRelativeResize="0"/>
          <p:nvPr/>
        </p:nvPicPr>
        <p:blipFill>
          <a:blip r:embed="rId3">
            <a:alphaModFix/>
          </a:blip>
          <a:stretch>
            <a:fillRect/>
          </a:stretch>
        </p:blipFill>
        <p:spPr>
          <a:xfrm>
            <a:off x="836950" y="2483926"/>
            <a:ext cx="4305749" cy="2666916"/>
          </a:xfrm>
          <a:prstGeom prst="rect">
            <a:avLst/>
          </a:prstGeom>
          <a:noFill/>
          <a:ln>
            <a:noFill/>
          </a:ln>
        </p:spPr>
      </p:pic>
      <p:sp>
        <p:nvSpPr>
          <p:cNvPr id="611" name="Google Shape;611;p61"/>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disminuyen</a:t>
            </a:r>
            <a:r>
              <a:rPr lang="es-ES" sz="1900">
                <a:latin typeface="Calibri"/>
                <a:ea typeface="Calibri"/>
                <a:cs typeface="Calibri"/>
                <a:sym typeface="Calibri"/>
              </a:rPr>
              <a:t>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sube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12" name="Google Shape;612;p61" title="Gráfico"/>
          <p:cNvPicPr preferRelativeResize="0"/>
          <p:nvPr/>
        </p:nvPicPr>
        <p:blipFill>
          <a:blip r:embed="rId4">
            <a:alphaModFix/>
          </a:blip>
          <a:stretch>
            <a:fillRect/>
          </a:stretch>
        </p:blipFill>
        <p:spPr>
          <a:xfrm>
            <a:off x="6143950" y="1838388"/>
            <a:ext cx="4758594" cy="291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2"/>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9" name="Google Shape;619;p62"/>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0" name="Google Shape;620;p62"/>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1" name="Google Shape;621;p62"/>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Propuesta de Valor</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2" name="Google Shape;622;p62"/>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3" name="Google Shape;623;p62"/>
          <p:cNvSpPr txBox="1"/>
          <p:nvPr/>
        </p:nvSpPr>
        <p:spPr>
          <a:xfrm>
            <a:off x="5914275" y="1239300"/>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4" name="Google Shape;624;p62"/>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625" name="Google Shape;625;p62" title="Gráfico"/>
          <p:cNvPicPr preferRelativeResize="0"/>
          <p:nvPr/>
        </p:nvPicPr>
        <p:blipFill>
          <a:blip r:embed="rId3">
            <a:alphaModFix/>
          </a:blip>
          <a:stretch>
            <a:fillRect/>
          </a:stretch>
        </p:blipFill>
        <p:spPr>
          <a:xfrm>
            <a:off x="734387" y="2415400"/>
            <a:ext cx="4676374" cy="2896473"/>
          </a:xfrm>
          <a:prstGeom prst="rect">
            <a:avLst/>
          </a:prstGeom>
          <a:noFill/>
          <a:ln>
            <a:noFill/>
          </a:ln>
        </p:spPr>
      </p:pic>
      <p:pic>
        <p:nvPicPr>
          <p:cNvPr id="626" name="Google Shape;626;p62" title="Gráfico"/>
          <p:cNvPicPr preferRelativeResize="0"/>
          <p:nvPr/>
        </p:nvPicPr>
        <p:blipFill>
          <a:blip r:embed="rId4">
            <a:alphaModFix/>
          </a:blip>
          <a:stretch>
            <a:fillRect/>
          </a:stretch>
        </p:blipFill>
        <p:spPr>
          <a:xfrm>
            <a:off x="6052312" y="2631375"/>
            <a:ext cx="4758225" cy="2947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3"/>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33" name="Google Shape;633;p63"/>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4" name="Google Shape;634;p63"/>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35" name="Google Shape;635;p63"/>
          <p:cNvSpPr txBox="1"/>
          <p:nvPr/>
        </p:nvSpPr>
        <p:spPr>
          <a:xfrm>
            <a:off x="1265250" y="6072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36" name="Google Shape;636;p63"/>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37" name="Google Shape;637;p63" title="Gráfico"/>
          <p:cNvPicPr preferRelativeResize="0"/>
          <p:nvPr/>
        </p:nvPicPr>
        <p:blipFill>
          <a:blip r:embed="rId3">
            <a:alphaModFix/>
          </a:blip>
          <a:stretch>
            <a:fillRect/>
          </a:stretch>
        </p:blipFill>
        <p:spPr>
          <a:xfrm>
            <a:off x="2230013" y="1442501"/>
            <a:ext cx="7379874" cy="45618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4"/>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44" name="Google Shape;644;p64"/>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5" name="Google Shape;645;p64"/>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6" name="Google Shape;646;p6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47" name="Google Shape;647;p64"/>
          <p:cNvSpPr txBox="1"/>
          <p:nvPr/>
        </p:nvSpPr>
        <p:spPr>
          <a:xfrm>
            <a:off x="328500" y="722350"/>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sz="1900">
              <a:latin typeface="Calibri"/>
              <a:ea typeface="Calibri"/>
              <a:cs typeface="Calibri"/>
              <a:sym typeface="Calibri"/>
            </a:endParaRPr>
          </a:p>
        </p:txBody>
      </p:sp>
      <p:sp>
        <p:nvSpPr>
          <p:cNvPr id="648" name="Google Shape;648;p64"/>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9" name="Google Shape;649;p64"/>
          <p:cNvSpPr txBox="1"/>
          <p:nvPr/>
        </p:nvSpPr>
        <p:spPr>
          <a:xfrm>
            <a:off x="674500"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Montañas del Fuego</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50" name="Google Shape;650;p64"/>
          <p:cNvSpPr txBox="1"/>
          <p:nvPr/>
        </p:nvSpPr>
        <p:spPr>
          <a:xfrm>
            <a:off x="5763825"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Castillo de San José</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51" name="Google Shape;651;p64" title="Gráfico"/>
          <p:cNvPicPr preferRelativeResize="0"/>
          <p:nvPr/>
        </p:nvPicPr>
        <p:blipFill>
          <a:blip r:embed="rId3">
            <a:alphaModFix/>
          </a:blip>
          <a:stretch>
            <a:fillRect/>
          </a:stretch>
        </p:blipFill>
        <p:spPr>
          <a:xfrm>
            <a:off x="751750" y="2448029"/>
            <a:ext cx="4655701" cy="2877912"/>
          </a:xfrm>
          <a:prstGeom prst="rect">
            <a:avLst/>
          </a:prstGeom>
          <a:noFill/>
          <a:ln>
            <a:noFill/>
          </a:ln>
        </p:spPr>
      </p:pic>
      <p:pic>
        <p:nvPicPr>
          <p:cNvPr id="652" name="Google Shape;652;p64" title="Gráfico"/>
          <p:cNvPicPr preferRelativeResize="0"/>
          <p:nvPr/>
        </p:nvPicPr>
        <p:blipFill>
          <a:blip r:embed="rId4">
            <a:alphaModFix/>
          </a:blip>
          <a:stretch>
            <a:fillRect/>
          </a:stretch>
        </p:blipFill>
        <p:spPr>
          <a:xfrm>
            <a:off x="5803125" y="2535338"/>
            <a:ext cx="4562125" cy="27913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59" name="Google Shape;659;p6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0" name="Google Shape;660;p6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1" name="Google Shape;661;p6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62" name="Google Shape;662;p65"/>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3" name="Google Shape;663;p65"/>
          <p:cNvSpPr txBox="1"/>
          <p:nvPr/>
        </p:nvSpPr>
        <p:spPr>
          <a:xfrm>
            <a:off x="1167475" y="1013950"/>
            <a:ext cx="8613300" cy="5507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Cueva de Los Verdes</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64" name="Google Shape;664;p65" title="Gráfico"/>
          <p:cNvPicPr preferRelativeResize="0"/>
          <p:nvPr/>
        </p:nvPicPr>
        <p:blipFill>
          <a:blip r:embed="rId3">
            <a:alphaModFix/>
          </a:blip>
          <a:stretch>
            <a:fillRect/>
          </a:stretch>
        </p:blipFill>
        <p:spPr>
          <a:xfrm>
            <a:off x="2066650" y="1963824"/>
            <a:ext cx="6914151" cy="4275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6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71" name="Google Shape;671;p6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2" name="Google Shape;672;p6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3" name="Google Shape;673;p6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74" name="Google Shape;674;p66"/>
          <p:cNvSpPr txBox="1"/>
          <p:nvPr/>
        </p:nvSpPr>
        <p:spPr>
          <a:xfrm>
            <a:off x="328500" y="722350"/>
            <a:ext cx="11535000" cy="5699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Total clientes/total menciones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75" name="Google Shape;675;p66"/>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76" name="Google Shape;676;p66" title="Gráfico"/>
          <p:cNvPicPr preferRelativeResize="0"/>
          <p:nvPr/>
        </p:nvPicPr>
        <p:blipFill>
          <a:blip r:embed="rId3">
            <a:alphaModFix/>
          </a:blip>
          <a:stretch>
            <a:fillRect/>
          </a:stretch>
        </p:blipFill>
        <p:spPr>
          <a:xfrm>
            <a:off x="624125" y="1842488"/>
            <a:ext cx="5143674" cy="3180511"/>
          </a:xfrm>
          <a:prstGeom prst="rect">
            <a:avLst/>
          </a:prstGeom>
          <a:noFill/>
          <a:ln>
            <a:noFill/>
          </a:ln>
        </p:spPr>
      </p:pic>
      <p:pic>
        <p:nvPicPr>
          <p:cNvPr id="677" name="Google Shape;677;p66" title="Gráfico"/>
          <p:cNvPicPr preferRelativeResize="0"/>
          <p:nvPr/>
        </p:nvPicPr>
        <p:blipFill>
          <a:blip r:embed="rId4">
            <a:alphaModFix/>
          </a:blip>
          <a:stretch>
            <a:fillRect/>
          </a:stretch>
        </p:blipFill>
        <p:spPr>
          <a:xfrm>
            <a:off x="5718625" y="2604550"/>
            <a:ext cx="5736726" cy="3547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6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84" name="Google Shape;684;p6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5" name="Google Shape;685;p6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86" name="Google Shape;686;p67"/>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87" name="Google Shape;687;p67"/>
          <p:cNvSpPr txBox="1"/>
          <p:nvPr/>
        </p:nvSpPr>
        <p:spPr>
          <a:xfrm>
            <a:off x="328500" y="722350"/>
            <a:ext cx="11535000" cy="5785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 de las aportaciones</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88" name="Google Shape;688;p67"/>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89" name="Google Shape;689;p67" title="Gráfico"/>
          <p:cNvPicPr preferRelativeResize="0"/>
          <p:nvPr/>
        </p:nvPicPr>
        <p:blipFill>
          <a:blip r:embed="rId3">
            <a:alphaModFix/>
          </a:blip>
          <a:stretch>
            <a:fillRect/>
          </a:stretch>
        </p:blipFill>
        <p:spPr>
          <a:xfrm>
            <a:off x="2047625" y="1370225"/>
            <a:ext cx="8096749" cy="501545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6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96" name="Google Shape;696;p6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97" name="Google Shape;697;p6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98" name="Google Shape;698;p68"/>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99" name="Google Shape;699;p68"/>
          <p:cNvSpPr txBox="1"/>
          <p:nvPr/>
        </p:nvSpPr>
        <p:spPr>
          <a:xfrm>
            <a:off x="328500" y="722350"/>
            <a:ext cx="11535000" cy="5727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Para este trimestre se ha obtenido </a:t>
            </a:r>
            <a:r>
              <a:rPr b="1" lang="es-ES" sz="1900">
                <a:latin typeface="Calibri"/>
                <a:ea typeface="Calibri"/>
                <a:cs typeface="Calibri"/>
                <a:sym typeface="Calibri"/>
              </a:rPr>
              <a:t>muestra representativa en el global de la red CACT y en Mirador del Río</a:t>
            </a:r>
            <a:r>
              <a:rPr lang="es-ES" sz="1900">
                <a:latin typeface="Calibri"/>
                <a:ea typeface="Calibri"/>
                <a:cs typeface="Calibri"/>
                <a:sym typeface="Calibri"/>
              </a:rPr>
              <a:t>, pudiendo también considerar como una buena muestra la de Jardín de Cactus.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considera oportuno revisar las aportaciones que se citan en referencia a ello para realizar acciones de mejora.</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En general igualmente las conclusiones obtenidas se mantienen en la línea del histórico y </a:t>
            </a:r>
            <a:r>
              <a:rPr b="1" lang="es-ES" sz="1900">
                <a:latin typeface="Calibri"/>
                <a:ea typeface="Calibri"/>
                <a:cs typeface="Calibri"/>
                <a:sym typeface="Calibri"/>
              </a:rPr>
              <a:t>uno de los datos peor valorados sigue siendo la información que se recibe</a:t>
            </a:r>
            <a:r>
              <a:rPr lang="es-ES" sz="1900">
                <a:latin typeface="Calibri"/>
                <a:ea typeface="Calibri"/>
                <a:cs typeface="Calibri"/>
                <a:sym typeface="Calibri"/>
              </a:rPr>
              <a:t> (pudiéndose referir esta tanto a la cartelería, a la aportada por los trabajadores, relacionada con idiomas etc…).</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Tener en cuenta que la representatividad se extrae directamente de los tickets (número de clientes) que pasan/compran en las taquillas, y que hay una pequeña desviación en cuanto a aquellos bonos que no sabemos con </a:t>
            </a:r>
            <a:r>
              <a:rPr lang="es-ES" sz="1900">
                <a:latin typeface="Calibri"/>
                <a:ea typeface="Calibri"/>
                <a:cs typeface="Calibri"/>
                <a:sym typeface="Calibri"/>
              </a:rPr>
              <a:t>exactitud</a:t>
            </a:r>
            <a:r>
              <a:rPr lang="es-ES" sz="1900">
                <a:latin typeface="Calibri"/>
                <a:ea typeface="Calibri"/>
                <a:cs typeface="Calibri"/>
                <a:sym typeface="Calibri"/>
              </a:rPr>
              <a:t> en </a:t>
            </a:r>
            <a:r>
              <a:rPr lang="es-ES" sz="1900">
                <a:latin typeface="Calibri"/>
                <a:ea typeface="Calibri"/>
                <a:cs typeface="Calibri"/>
                <a:sym typeface="Calibri"/>
              </a:rPr>
              <a:t>qué</a:t>
            </a:r>
            <a:r>
              <a:rPr lang="es-ES" sz="1900">
                <a:latin typeface="Calibri"/>
                <a:ea typeface="Calibri"/>
                <a:cs typeface="Calibri"/>
                <a:sym typeface="Calibri"/>
              </a:rPr>
              <a:t> centros se usan.</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recomienda </a:t>
            </a:r>
            <a:r>
              <a:rPr b="1" lang="es-ES" sz="1900">
                <a:latin typeface="Calibri"/>
                <a:ea typeface="Calibri"/>
                <a:cs typeface="Calibri"/>
                <a:sym typeface="Calibri"/>
              </a:rPr>
              <a:t>seguir trabajando en la mejora de tasa de respuesta</a:t>
            </a:r>
            <a:r>
              <a:rPr lang="es-ES" sz="1900">
                <a:latin typeface="Calibri"/>
                <a:ea typeface="Calibri"/>
                <a:cs typeface="Calibri"/>
                <a:sym typeface="Calibri"/>
              </a:rPr>
              <a:t> para aquellos centros en los que no se consigue </a:t>
            </a:r>
            <a:r>
              <a:rPr lang="es-ES" sz="1900">
                <a:latin typeface="Calibri"/>
                <a:ea typeface="Calibri"/>
                <a:cs typeface="Calibri"/>
                <a:sym typeface="Calibri"/>
              </a:rPr>
              <a:t>representatividad</a:t>
            </a:r>
            <a:r>
              <a:rPr lang="es-ES" sz="1900">
                <a:latin typeface="Calibri"/>
                <a:ea typeface="Calibri"/>
                <a:cs typeface="Calibri"/>
                <a:sym typeface="Calibri"/>
              </a:rPr>
              <a:t>.</a:t>
            </a:r>
            <a:endParaRPr sz="1900">
              <a:latin typeface="Calibri"/>
              <a:ea typeface="Calibri"/>
              <a:cs typeface="Calibri"/>
              <a:sym typeface="Calibri"/>
            </a:endParaRPr>
          </a:p>
          <a:p>
            <a:pPr indent="0" lvl="0" marL="13716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700" name="Google Shape;700;p68"/>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07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0</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09</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22</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296794" y="5228642"/>
            <a:ext cx="1354346" cy="61329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803</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441170" y="443981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a:t>
            </a:r>
            <a:r>
              <a:rPr b="1" lang="es-ES" sz="1200">
                <a:solidFill>
                  <a:srgbClr val="0000FF"/>
                </a:solidFill>
                <a:latin typeface="Quattrocento Sans"/>
                <a:ea typeface="Quattrocento Sans"/>
                <a:cs typeface="Quattrocento Sans"/>
                <a:sym typeface="Quattrocento Sans"/>
              </a:rPr>
              <a:t>3.4</a:t>
            </a:r>
            <a:r>
              <a:rPr b="1" i="0" lang="es-ES" sz="1200" u="none" cap="none" strike="noStrike">
                <a:solidFill>
                  <a:srgbClr val="0000FF"/>
                </a:solidFill>
                <a:latin typeface="Quattrocento Sans"/>
                <a:ea typeface="Quattrocento Sans"/>
                <a:cs typeface="Quattrocento Sans"/>
                <a:sym typeface="Quattrocento Sans"/>
              </a:rPr>
              <a:t>%  NC 95%</a:t>
            </a:r>
            <a:endParaRPr>
              <a:solidFill>
                <a:srgbClr val="0000FF"/>
              </a:solidFill>
            </a:endParaRPr>
          </a:p>
        </p:txBody>
      </p:sp>
      <p:grpSp>
        <p:nvGrpSpPr>
          <p:cNvPr id="333" name="Google Shape;333;p43"/>
          <p:cNvGrpSpPr/>
          <p:nvPr/>
        </p:nvGrpSpPr>
        <p:grpSpPr>
          <a:xfrm>
            <a:off x="3907795" y="3690150"/>
            <a:ext cx="7618328" cy="2123975"/>
            <a:chOff x="4093438" y="3717505"/>
            <a:chExt cx="7618328" cy="2123975"/>
          </a:xfrm>
        </p:grpSpPr>
        <p:sp>
          <p:nvSpPr>
            <p:cNvPr id="334" name="Google Shape;334;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60</a:t>
              </a:r>
              <a:endParaRPr b="1" i="0" sz="2100" u="none" cap="none" strike="noStrike">
                <a:solidFill>
                  <a:srgbClr val="0070C0"/>
                </a:solidFill>
                <a:latin typeface="Quattrocento Sans"/>
                <a:ea typeface="Quattrocento Sans"/>
                <a:cs typeface="Quattrocento Sans"/>
                <a:sym typeface="Quattrocento Sans"/>
              </a:endParaRPr>
            </a:p>
          </p:txBody>
        </p:sp>
        <p:sp>
          <p:nvSpPr>
            <p:cNvPr id="335" name="Google Shape;335;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8</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34.8</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7" name="Google Shape;337;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8" name="Google Shape;338;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286</a:t>
              </a:r>
              <a:endParaRPr b="1" i="0" sz="2100" u="none" cap="none" strike="noStrike">
                <a:solidFill>
                  <a:srgbClr val="0070C0"/>
                </a:solidFill>
                <a:latin typeface="Quattrocento Sans"/>
                <a:ea typeface="Quattrocento Sans"/>
                <a:cs typeface="Quattrocento Sans"/>
                <a:sym typeface="Quattrocento Sans"/>
              </a:endParaRPr>
            </a:p>
          </p:txBody>
        </p:sp>
        <p:sp>
          <p:nvSpPr>
            <p:cNvPr id="341" name="Google Shape;341;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2" name="Google Shape;342;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12</a:t>
              </a:r>
              <a:endParaRPr b="1" i="0" sz="2100" u="none" cap="none" strike="noStrike">
                <a:solidFill>
                  <a:srgbClr val="0070C0"/>
                </a:solidFill>
                <a:latin typeface="Quattrocento Sans"/>
                <a:ea typeface="Quattrocento Sans"/>
                <a:cs typeface="Quattrocento Sans"/>
                <a:sym typeface="Quattrocento Sans"/>
              </a:endParaRPr>
            </a:p>
          </p:txBody>
        </p:sp>
        <p:sp>
          <p:nvSpPr>
            <p:cNvPr id="343" name="Google Shape;343;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4" name="Google Shape;344;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19.6%</a:t>
              </a:r>
              <a:endParaRPr>
                <a:solidFill>
                  <a:srgbClr val="FF0000"/>
                </a:solidFill>
              </a:endParaRPr>
            </a:p>
          </p:txBody>
        </p:sp>
        <p:sp>
          <p:nvSpPr>
            <p:cNvPr id="345" name="Google Shape;345;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12.6</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6" name="Google Shape;346;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5.8%</a:t>
              </a:r>
              <a:endParaRPr/>
            </a:p>
          </p:txBody>
        </p:sp>
        <p:sp>
          <p:nvSpPr>
            <p:cNvPr id="347" name="Google Shape;347;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28.3%</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8" name="Google Shape;348;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412</a:t>
              </a:r>
              <a:endParaRPr b="1" sz="2100">
                <a:solidFill>
                  <a:srgbClr val="0070C0"/>
                </a:solidFill>
                <a:latin typeface="Quattrocento Sans"/>
                <a:ea typeface="Quattrocento Sans"/>
                <a:cs typeface="Quattrocento Sans"/>
                <a:sym typeface="Quattrocento Sans"/>
              </a:endParaRPr>
            </a:p>
          </p:txBody>
        </p:sp>
        <p:sp>
          <p:nvSpPr>
            <p:cNvPr id="349" name="Google Shape;349;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0" name="Google Shape;350;p43"/>
            <p:cNvSpPr/>
            <p:nvPr/>
          </p:nvSpPr>
          <p:spPr>
            <a:xfrm>
              <a:off x="10646166" y="4509914"/>
              <a:ext cx="1065600" cy="611700"/>
            </a:xfrm>
            <a:prstGeom prst="roundRect">
              <a:avLst>
                <a:gd fmla="val 16667" name="adj"/>
              </a:avLst>
            </a:prstGeom>
            <a:solidFill>
              <a:srgbClr val="BFBFBF"/>
            </a:solidFill>
            <a:ln cap="flat" cmpd="sng" w="9525">
              <a:solidFill>
                <a:srgbClr val="0000F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lang="es-ES" sz="1200">
                  <a:solidFill>
                    <a:srgbClr val="0000FF"/>
                  </a:solidFill>
                  <a:latin typeface="Quattrocento Sans"/>
                  <a:ea typeface="Quattrocento Sans"/>
                  <a:cs typeface="Quattrocento Sans"/>
                  <a:sym typeface="Quattrocento Sans"/>
                </a:rPr>
                <a:t>∓ 4.8%</a:t>
              </a:r>
              <a:endParaRPr>
                <a:solidFill>
                  <a:srgbClr val="FF0000"/>
                </a:solidFill>
              </a:endParaRPr>
            </a:p>
          </p:txBody>
        </p:sp>
        <p:sp>
          <p:nvSpPr>
            <p:cNvPr id="351" name="Google Shape;351;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25</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7" name="Google Shape;357;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8" name="Google Shape;358;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59" name="Google Shape;359;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0" name="Google Shape;360;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37%</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55 %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1" name="Google Shape;361;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2" name="Google Shape;362;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3" name="Google Shape;363;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0" name="Google Shape;370;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1" name="Google Shape;371;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2" name="Google Shape;372;p45"/>
          <p:cNvGrpSpPr/>
          <p:nvPr/>
        </p:nvGrpSpPr>
        <p:grpSpPr>
          <a:xfrm>
            <a:off x="1743638" y="1411025"/>
            <a:ext cx="12006098" cy="1077158"/>
            <a:chOff x="-1653625" y="2867087"/>
            <a:chExt cx="13735383" cy="2913600"/>
          </a:xfrm>
        </p:grpSpPr>
        <p:sp>
          <p:nvSpPr>
            <p:cNvPr id="373" name="Google Shape;373;p45"/>
            <p:cNvSpPr txBox="1"/>
            <p:nvPr/>
          </p:nvSpPr>
          <p:spPr>
            <a:xfrm>
              <a:off x="-1653625" y="2867087"/>
              <a:ext cx="93453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61% de casos,</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4" name="Google Shape;374;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5" name="Google Shape;375;p45"/>
          <p:cNvSpPr/>
          <p:nvPr/>
        </p:nvSpPr>
        <p:spPr>
          <a:xfrm>
            <a:off x="2762388"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 Cueva, Jameos,</a:t>
            </a:r>
            <a:r>
              <a:rPr b="1" lang="es-ES" sz="2000">
                <a:solidFill>
                  <a:srgbClr val="00B0F0"/>
                </a:solidFill>
                <a:latin typeface="Calibri"/>
                <a:ea typeface="Calibri"/>
                <a:cs typeface="Calibri"/>
                <a:sym typeface="Calibri"/>
              </a:rPr>
              <a:t> Jardín y Montañas superan la media CACT)</a:t>
            </a:r>
            <a:endParaRPr sz="2000">
              <a:solidFill>
                <a:schemeClr val="dk1"/>
              </a:solidFill>
              <a:latin typeface="Calibri"/>
              <a:ea typeface="Calibri"/>
              <a:cs typeface="Calibri"/>
              <a:sym typeface="Calibri"/>
            </a:endParaRPr>
          </a:p>
        </p:txBody>
      </p:sp>
      <p:pic>
        <p:nvPicPr>
          <p:cNvPr id="376" name="Google Shape;376;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2" name="Google Shape;382;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3" name="Google Shape;383;p46"/>
          <p:cNvGraphicFramePr/>
          <p:nvPr/>
        </p:nvGraphicFramePr>
        <p:xfrm>
          <a:off x="8210070" y="2076472"/>
          <a:ext cx="3000000" cy="3000000"/>
        </p:xfrm>
        <a:graphic>
          <a:graphicData uri="http://schemas.openxmlformats.org/drawingml/2006/table">
            <a:tbl>
              <a:tblPr>
                <a:noFill/>
                <a:tableStyleId>{6B62D2E9-63BD-4433-B921-716C56925320}</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7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7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475">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63%</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38%</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60%</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55%</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65%</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58%</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50%</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33%</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17%</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lang="es-ES" sz="1000">
                          <a:solidFill>
                            <a:schemeClr val="dk1"/>
                          </a:solidFill>
                        </a:rPr>
                        <a:t>Monumento</a:t>
                      </a:r>
                      <a:endParaRPr/>
                    </a:p>
                  </a:txBody>
                  <a:tcPr marT="0" marB="0" marR="0" marL="0" anchor="ctr">
                    <a:lnL cap="flat" cmpd="sng" w="9525">
                      <a:solidFill>
                        <a:srgbClr val="000000">
                          <a:alpha val="0"/>
                        </a:srgbClr>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63%</a:t>
                      </a:r>
                      <a:endParaRPr sz="1000"/>
                    </a:p>
                  </a:txBody>
                  <a:tcPr marT="91425" marB="91425" marR="28575" marL="28575" anchor="ctr">
                    <a:lnL cap="flat" cmpd="sng" w="9475">
                      <a:solidFill>
                        <a:srgbClr val="000000"/>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38%</a:t>
                      </a:r>
                      <a:endParaRPr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100">
                          <a:solidFill>
                            <a:schemeClr val="dk1"/>
                          </a:solidFill>
                        </a:rPr>
                        <a:t>CACT</a:t>
                      </a:r>
                      <a:endParaRPr b="1" sz="1100">
                        <a:solidFill>
                          <a:schemeClr val="dk1"/>
                        </a:solidFill>
                      </a:endParaRPr>
                    </a:p>
                  </a:txBody>
                  <a:tcPr marT="0" marB="0" marR="0" marL="0" anchor="ctr">
                    <a:lnL cap="flat" cmpd="sng" w="9525">
                      <a:solidFill>
                        <a:srgbClr val="000000">
                          <a:alpha val="0"/>
                        </a:srgbClr>
                      </a:solidFill>
                      <a:prstDash val="solid"/>
                      <a:round/>
                      <a:headEnd len="sm" w="sm" type="none"/>
                      <a:tailEnd len="sm" w="sm" type="none"/>
                    </a:lnL>
                    <a:lnR cap="flat" cmpd="sng" w="9475">
                      <a:solidFill>
                        <a:srgbClr val="CC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60%</a:t>
                      </a:r>
                      <a:endParaRPr b="1"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ES" sz="1000"/>
                        <a:t>23%</a:t>
                      </a:r>
                      <a:endParaRPr b="1"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ES" sz="1000"/>
                        <a:t>17%</a:t>
                      </a:r>
                      <a:endParaRPr b="1" sz="1000"/>
                    </a:p>
                  </a:txBody>
                  <a:tcPr marT="91425" marB="91425"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bl>
          </a:graphicData>
        </a:graphic>
      </p:graphicFrame>
      <p:sp>
        <p:nvSpPr>
          <p:cNvPr id="384" name="Google Shape;384;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a:t>
            </a:r>
            <a:r>
              <a:rPr lang="es-ES">
                <a:solidFill>
                  <a:srgbClr val="888888"/>
                </a:solidFill>
                <a:latin typeface="Quattrocento Sans"/>
                <a:ea typeface="Quattrocento Sans"/>
                <a:cs typeface="Quattrocento Sans"/>
                <a:sym typeface="Quattrocento Sans"/>
              </a:rPr>
              <a:t>Es el</a:t>
            </a:r>
            <a:r>
              <a:rPr b="0" i="0" lang="es-ES" sz="1400" u="none" cap="none" strike="noStrike">
                <a:solidFill>
                  <a:srgbClr val="888888"/>
                </a:solidFill>
                <a:latin typeface="Quattrocento Sans"/>
                <a:ea typeface="Quattrocento Sans"/>
                <a:cs typeface="Quattrocento Sans"/>
                <a:sym typeface="Quattrocento Sans"/>
              </a:rPr>
              <a:t>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5" name="Google Shape;385;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6" name="Google Shape;386;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60</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2" name="Google Shape;392;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3" name="Google Shape;393;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4" name="Google Shape;394;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5" name="Google Shape;395;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6" name="Google Shape;396;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7" name="Google Shape;397;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8" name="Google Shape;398;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399" name="Google Shape;399;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0" name="Google Shape;400;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1" name="Google Shape;401;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2" name="Google Shape;402;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3" name="Google Shape;403;p47"/>
          <p:cNvGrpSpPr/>
          <p:nvPr/>
        </p:nvGrpSpPr>
        <p:grpSpPr>
          <a:xfrm>
            <a:off x="11014118" y="906945"/>
            <a:ext cx="855584" cy="765369"/>
            <a:chOff x="10708002" y="295397"/>
            <a:chExt cx="1271721" cy="1365789"/>
          </a:xfrm>
        </p:grpSpPr>
        <p:pic>
          <p:nvPicPr>
            <p:cNvPr id="404" name="Google Shape;404;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5" name="Google Shape;405;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6" name="Google Shape;406;p47"/>
          <p:cNvGrpSpPr/>
          <p:nvPr/>
        </p:nvGrpSpPr>
        <p:grpSpPr>
          <a:xfrm>
            <a:off x="10973371" y="2781722"/>
            <a:ext cx="810467" cy="711932"/>
            <a:chOff x="322748" y="5161581"/>
            <a:chExt cx="1033108" cy="1157295"/>
          </a:xfrm>
        </p:grpSpPr>
        <p:pic>
          <p:nvPicPr>
            <p:cNvPr id="407" name="Google Shape;407;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8" name="Google Shape;408;p47"/>
            <p:cNvGrpSpPr/>
            <p:nvPr/>
          </p:nvGrpSpPr>
          <p:grpSpPr>
            <a:xfrm>
              <a:off x="322748" y="5161581"/>
              <a:ext cx="1033108" cy="689927"/>
              <a:chOff x="322748" y="5161581"/>
              <a:chExt cx="1033108" cy="689927"/>
            </a:xfrm>
          </p:grpSpPr>
          <p:pic>
            <p:nvPicPr>
              <p:cNvPr id="409" name="Google Shape;409;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0" name="Google Shape;410;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1" name="Google Shape;411;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2" name="Google Shape;412;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3" name="Google Shape;413;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4" name="Google Shape;414;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5" name="Google Shape;415;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6" name="Google Shape;416;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7" name="Google Shape;417;p47"/>
          <p:cNvGrpSpPr/>
          <p:nvPr/>
        </p:nvGrpSpPr>
        <p:grpSpPr>
          <a:xfrm>
            <a:off x="10991754" y="4365897"/>
            <a:ext cx="1035431" cy="943247"/>
            <a:chOff x="12985607" y="5027210"/>
            <a:chExt cx="1223254" cy="1086123"/>
          </a:xfrm>
        </p:grpSpPr>
        <p:pic>
          <p:nvPicPr>
            <p:cNvPr descr="Resultado de imagen de icono queue" id="418" name="Google Shape;418;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19" name="Google Shape;419;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6" name="Google Shape;426;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7" name="Google Shape;427;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28" name="Google Shape;428;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29" name="Google Shape;429;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0" name="Google Shape;430;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1" name="Google Shape;431;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2" name="Google Shape;432;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subiendo la media respecto al trimestre precedente. Con valores medios de </a:t>
            </a:r>
            <a:r>
              <a:rPr b="1" lang="es-ES" sz="2800">
                <a:solidFill>
                  <a:srgbClr val="00B0F0"/>
                </a:solidFill>
                <a:latin typeface="Calibri"/>
                <a:ea typeface="Calibri"/>
                <a:cs typeface="Calibri"/>
                <a:sym typeface="Calibri"/>
              </a:rPr>
              <a:t>89%</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87%</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3" name="Google Shape;433;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4" name="Google Shape;434;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0" name="Google Shape;440;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1" name="Google Shape;441;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2" name="Google Shape;442;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3" name="Google Shape;443;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4" name="Google Shape;444;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5" name="Google Shape;445;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6" name="Google Shape;446;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7" name="Google Shape;447;p49"/>
          <p:cNvGrpSpPr/>
          <p:nvPr/>
        </p:nvGrpSpPr>
        <p:grpSpPr>
          <a:xfrm>
            <a:off x="271070" y="4221882"/>
            <a:ext cx="855584" cy="943903"/>
            <a:chOff x="2298508" y="6236042"/>
            <a:chExt cx="1271721" cy="1418477"/>
          </a:xfrm>
        </p:grpSpPr>
        <p:pic>
          <p:nvPicPr>
            <p:cNvPr id="448" name="Google Shape;448;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49" name="Google Shape;449;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0" name="Google Shape;450;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93%</a:t>
            </a:r>
            <a:r>
              <a:rPr lang="es-ES" sz="2300">
                <a:solidFill>
                  <a:schemeClr val="dk1"/>
                </a:solidFill>
                <a:latin typeface="Quattrocento Sans"/>
                <a:ea typeface="Quattrocento Sans"/>
                <a:cs typeface="Quattrocento Sans"/>
                <a:sym typeface="Quattrocento Sans"/>
              </a:rPr>
              <a:t> de las valoraciones respectivamente. </a:t>
            </a:r>
            <a:endParaRPr sz="23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algo  inferiores (</a:t>
            </a:r>
            <a:r>
              <a:rPr b="1" lang="es-ES" sz="2800">
                <a:solidFill>
                  <a:srgbClr val="00B0F0"/>
                </a:solidFill>
                <a:latin typeface="Calibri"/>
                <a:ea typeface="Calibri"/>
                <a:cs typeface="Calibri"/>
                <a:sym typeface="Calibri"/>
              </a:rPr>
              <a:t>81%</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1" name="Google Shape;451;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2" name="Google Shape;452;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3" name="Google Shape;453;p49" title="Gráfico"/>
          <p:cNvPicPr preferRelativeResize="0"/>
          <p:nvPr/>
        </p:nvPicPr>
        <p:blipFill>
          <a:blip r:embed="rId9">
            <a:alphaModFix/>
          </a:blip>
          <a:stretch>
            <a:fillRect/>
          </a:stretch>
        </p:blipFill>
        <p:spPr>
          <a:xfrm>
            <a:off x="7392750" y="616075"/>
            <a:ext cx="4593524" cy="283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