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6859575" cx="12190400"/>
  <p:notesSz cx="6808775" cy="9940925"/>
  <p:embeddedFontLst>
    <p:embeddedFont>
      <p:font typeface="Quattrocento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19A4A4-6E02-4E1B-BA77-B597D8199357}">
  <a:tblStyle styleId="{FC19A4A4-6E02-4E1B-BA77-B597D819935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QuattrocentoSans-bold.fntdata"/><Relationship Id="rId14" Type="http://schemas.openxmlformats.org/officeDocument/2006/relationships/slide" Target="slides/slide6.xml"/><Relationship Id="rId36" Type="http://schemas.openxmlformats.org/officeDocument/2006/relationships/font" Target="fonts/QuattrocentoSans-regular.fntdata"/><Relationship Id="rId17" Type="http://schemas.openxmlformats.org/officeDocument/2006/relationships/slide" Target="slides/slide9.xml"/><Relationship Id="rId39" Type="http://schemas.openxmlformats.org/officeDocument/2006/relationships/font" Target="fonts/QuattrocentoSans-boldItalic.fntdata"/><Relationship Id="rId16" Type="http://schemas.openxmlformats.org/officeDocument/2006/relationships/slide" Target="slides/slide8.xml"/><Relationship Id="rId38" Type="http://schemas.openxmlformats.org/officeDocument/2006/relationships/font" Target="fonts/QuattrocentoSans-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8" name="Google Shape;458;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fd6ea75598_0_0: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4" name="Google Shape;484;gfd6ea75598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2" name="Google Shape;502;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20" name="Google Shape;520;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0" name="Google Shape;550;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59" name="Google Shape;559;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361381f04e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1361381f04e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68" name="Google Shape;568;g1361381f04e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fe181a1204_0_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gfe181a1204_0_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78" name="Google Shape;578;gfe181a1204_0_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6" name="Google Shape;596;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37c481f421_0_17: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137c481f421_0_17: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9" name="Google Shape;609;g137c481f421_0_17: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37c481f421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137c481f421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23" name="Google Shape;623;g137c481f421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34" name="Google Shape;634;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37c481f421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137c481f421_0_5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49" name="Google Shape;649;g137c481f421_0_5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61" name="Google Shape;661;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37c481f421_0_6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g137c481f421_0_6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74" name="Google Shape;674;g137c481f421_0_6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86" name="Google Shape;686;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2" name="Google Shape;312;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3" name="Google Shape;313;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9" name="Google Shape;369;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1" name="Google Shape;381;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5" name="Google Shape;425;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9" name="Google Shape;439;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4.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22.png"/></Relationships>
</file>

<file path=ppt/slides/_rels/slide10.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3.png"/><Relationship Id="rId13" Type="http://schemas.openxmlformats.org/officeDocument/2006/relationships/image" Target="../media/image40.png"/><Relationship Id="rId12" Type="http://schemas.openxmlformats.org/officeDocument/2006/relationships/image" Target="../media/image45.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4.png"/><Relationship Id="rId5" Type="http://schemas.openxmlformats.org/officeDocument/2006/relationships/image" Target="../media/image43.png"/><Relationship Id="rId6" Type="http://schemas.openxmlformats.org/officeDocument/2006/relationships/image" Target="../media/image48.png"/><Relationship Id="rId7" Type="http://schemas.openxmlformats.org/officeDocument/2006/relationships/image" Target="../media/image27.jp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51.png"/><Relationship Id="rId5" Type="http://schemas.openxmlformats.org/officeDocument/2006/relationships/image" Target="../media/image42.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81.png"/><Relationship Id="rId9" Type="http://schemas.openxmlformats.org/officeDocument/2006/relationships/image" Target="../media/image56.png"/><Relationship Id="rId5" Type="http://schemas.openxmlformats.org/officeDocument/2006/relationships/image" Target="../media/image38.png"/><Relationship Id="rId6" Type="http://schemas.openxmlformats.org/officeDocument/2006/relationships/image" Target="../media/image41.png"/><Relationship Id="rId7" Type="http://schemas.openxmlformats.org/officeDocument/2006/relationships/image" Target="../media/image58.png"/><Relationship Id="rId8" Type="http://schemas.openxmlformats.org/officeDocument/2006/relationships/image" Target="../media/image55.jpg"/></Relationships>
</file>

<file path=ppt/slides/_rels/slide13.xml.rels><?xml version="1.0" encoding="UTF-8" standalone="yes"?><Relationships xmlns="http://schemas.openxmlformats.org/package/2006/relationships"><Relationship Id="rId11" Type="http://schemas.openxmlformats.org/officeDocument/2006/relationships/image" Target="../media/image57.jpg"/><Relationship Id="rId10" Type="http://schemas.openxmlformats.org/officeDocument/2006/relationships/image" Target="../media/image65.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64.png"/><Relationship Id="rId5" Type="http://schemas.openxmlformats.org/officeDocument/2006/relationships/image" Target="../media/image50.png"/><Relationship Id="rId6" Type="http://schemas.openxmlformats.org/officeDocument/2006/relationships/image" Target="../media/image54.png"/><Relationship Id="rId7" Type="http://schemas.openxmlformats.org/officeDocument/2006/relationships/image" Target="../media/image62.png"/><Relationship Id="rId8" Type="http://schemas.openxmlformats.org/officeDocument/2006/relationships/image" Target="../media/image7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7.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6.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8.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3.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18.png"/><Relationship Id="rId13" Type="http://schemas.openxmlformats.org/officeDocument/2006/relationships/image" Target="../media/image28.jpg"/><Relationship Id="rId12" Type="http://schemas.openxmlformats.org/officeDocument/2006/relationships/image" Target="../media/image27.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26.png"/><Relationship Id="rId14" Type="http://schemas.openxmlformats.org/officeDocument/2006/relationships/image" Target="../media/image31.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52.png"/><Relationship Id="rId6"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35.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9.png"/><Relationship Id="rId8"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small" strike="noStrike">
                <a:solidFill>
                  <a:schemeClr val="dk1"/>
                </a:solidFill>
                <a:latin typeface="Calibri"/>
                <a:ea typeface="Calibri"/>
                <a:cs typeface="Calibri"/>
                <a:sym typeface="Calibri"/>
              </a:rPr>
              <a:t>Análisis de Resultados.</a:t>
            </a:r>
            <a:endParaRPr sz="1100"/>
          </a:p>
          <a:p>
            <a:pPr indent="0" lvl="0" marL="0" marR="0" rtl="0" algn="ctr">
              <a:spcBef>
                <a:spcPts val="0"/>
              </a:spcBef>
              <a:spcAft>
                <a:spcPts val="0"/>
              </a:spcAft>
              <a:buNone/>
            </a:pPr>
            <a:r>
              <a:rPr b="0" i="0" lang="es-ES" sz="2100" u="none" cap="small" strike="noStrike">
                <a:solidFill>
                  <a:schemeClr val="dk1"/>
                </a:solidFill>
                <a:latin typeface="Calibri"/>
                <a:ea typeface="Calibri"/>
                <a:cs typeface="Calibri"/>
                <a:sym typeface="Calibri"/>
              </a:rPr>
              <a:t> Modelo de Escucha de Visitas </a:t>
            </a:r>
            <a:endParaRPr sz="1100"/>
          </a:p>
          <a:p>
            <a:pPr indent="0" lvl="0" marL="0" marR="0" rtl="0" algn="ctr">
              <a:spcBef>
                <a:spcPts val="0"/>
              </a:spcBef>
              <a:spcAft>
                <a:spcPts val="0"/>
              </a:spcAft>
              <a:buNone/>
            </a:pPr>
            <a:r>
              <a:rPr b="1" i="0" lang="es-ES" sz="2100" u="none" cap="small" strike="noStrike">
                <a:solidFill>
                  <a:schemeClr val="dk1"/>
                </a:solidFill>
                <a:latin typeface="Calibri"/>
                <a:ea typeface="Calibri"/>
                <a:cs typeface="Calibri"/>
                <a:sym typeface="Calibri"/>
              </a:rPr>
              <a:t>Informe Operativo. Q</a:t>
            </a:r>
            <a:r>
              <a:rPr b="1" lang="es-ES" sz="2100" cap="small">
                <a:solidFill>
                  <a:schemeClr val="dk1"/>
                </a:solidFill>
                <a:latin typeface="Calibri"/>
                <a:ea typeface="Calibri"/>
                <a:cs typeface="Calibri"/>
                <a:sym typeface="Calibri"/>
              </a:rPr>
              <a:t>4</a:t>
            </a:r>
            <a:r>
              <a:rPr b="1" i="0" lang="es-ES" sz="2100" u="none" cap="small" strike="noStrike">
                <a:solidFill>
                  <a:schemeClr val="dk1"/>
                </a:solidFill>
                <a:latin typeface="Calibri"/>
                <a:ea typeface="Calibri"/>
                <a:cs typeface="Calibri"/>
                <a:sym typeface="Calibri"/>
              </a:rPr>
              <a:t> </a:t>
            </a:r>
            <a:r>
              <a:rPr b="1" lang="es-ES" sz="2100" cap="small">
                <a:solidFill>
                  <a:schemeClr val="dk1"/>
                </a:solidFill>
                <a:latin typeface="Calibri"/>
                <a:ea typeface="Calibri"/>
                <a:cs typeface="Calibri"/>
                <a:sym typeface="Calibri"/>
              </a:rPr>
              <a:t>2022</a:t>
            </a:r>
            <a:endParaRPr sz="1100"/>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5045787" y="4572800"/>
            <a:ext cx="2050401" cy="593549"/>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pic>
        <p:nvPicPr>
          <p:cNvPr id="298" name="Google Shape;298;p41"/>
          <p:cNvPicPr preferRelativeResize="0"/>
          <p:nvPr/>
        </p:nvPicPr>
        <p:blipFill>
          <a:blip r:embed="rId6">
            <a:alphaModFix/>
          </a:blip>
          <a:stretch>
            <a:fillRect/>
          </a:stretch>
        </p:blipFill>
        <p:spPr>
          <a:xfrm>
            <a:off x="4039275" y="6061550"/>
            <a:ext cx="3247360" cy="615225"/>
          </a:xfrm>
          <a:prstGeom prst="rect">
            <a:avLst/>
          </a:prstGeom>
          <a:noFill/>
          <a:ln>
            <a:noFill/>
          </a:ln>
        </p:spPr>
      </p:pic>
      <p:pic>
        <p:nvPicPr>
          <p:cNvPr id="299" name="Google Shape;299;p41"/>
          <p:cNvPicPr preferRelativeResize="0"/>
          <p:nvPr/>
        </p:nvPicPr>
        <p:blipFill>
          <a:blip r:embed="rId7">
            <a:alphaModFix/>
          </a:blip>
          <a:stretch>
            <a:fillRect/>
          </a:stretch>
        </p:blipFill>
        <p:spPr>
          <a:xfrm>
            <a:off x="7309652" y="6061550"/>
            <a:ext cx="782372" cy="6152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1" name="Google Shape;461;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2" name="Google Shape;462;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3" name="Google Shape;463;p50"/>
          <p:cNvGrpSpPr/>
          <p:nvPr/>
        </p:nvGrpSpPr>
        <p:grpSpPr>
          <a:xfrm>
            <a:off x="330065" y="1177264"/>
            <a:ext cx="928661" cy="803956"/>
            <a:chOff x="309570" y="5205826"/>
            <a:chExt cx="1033108" cy="1113050"/>
          </a:xfrm>
        </p:grpSpPr>
        <p:pic>
          <p:nvPicPr>
            <p:cNvPr id="464" name="Google Shape;464;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5" name="Google Shape;465;p50"/>
            <p:cNvGrpSpPr/>
            <p:nvPr/>
          </p:nvGrpSpPr>
          <p:grpSpPr>
            <a:xfrm>
              <a:off x="309570" y="5205826"/>
              <a:ext cx="1033108" cy="689927"/>
              <a:chOff x="309570" y="5205826"/>
              <a:chExt cx="1033108" cy="689927"/>
            </a:xfrm>
          </p:grpSpPr>
          <p:pic>
            <p:nvPicPr>
              <p:cNvPr id="466" name="Google Shape;466;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7" name="Google Shape;467;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8" name="Google Shape;468;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9" name="Google Shape;469;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70" name="Google Shape;470;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1" name="Google Shape;471;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2" name="Google Shape;472;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3" name="Google Shape;473;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4" name="Google Shape;474;p50"/>
          <p:cNvGrpSpPr/>
          <p:nvPr/>
        </p:nvGrpSpPr>
        <p:grpSpPr>
          <a:xfrm>
            <a:off x="6376027" y="3302945"/>
            <a:ext cx="1203582" cy="1086123"/>
            <a:chOff x="159715" y="4832860"/>
            <a:chExt cx="1203582" cy="1086123"/>
          </a:xfrm>
        </p:grpSpPr>
        <p:pic>
          <p:nvPicPr>
            <p:cNvPr descr="Resultado de imagen de icono queue" id="475" name="Google Shape;475;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6" name="Google Shape;476;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7" name="Google Shape;477;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8" name="Google Shape;478;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9" name="Google Shape;479;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80" name="Google Shape;480;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1" name="Google Shape;481;p50"/>
          <p:cNvSpPr txBox="1"/>
          <p:nvPr/>
        </p:nvSpPr>
        <p:spPr>
          <a:xfrm>
            <a:off x="443625" y="5487350"/>
            <a:ext cx="98397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del </a:t>
            </a:r>
            <a:r>
              <a:rPr b="1" lang="es-ES" sz="1800">
                <a:solidFill>
                  <a:schemeClr val="dk1"/>
                </a:solidFill>
                <a:latin typeface="Quattrocento Sans"/>
                <a:ea typeface="Quattrocento Sans"/>
                <a:cs typeface="Quattrocento Sans"/>
                <a:sym typeface="Quattrocento Sans"/>
              </a:rPr>
              <a:t>88%</a:t>
            </a:r>
            <a:r>
              <a:rPr lang="es-ES" sz="1800">
                <a:solidFill>
                  <a:schemeClr val="dk1"/>
                </a:solidFill>
                <a:latin typeface="Quattrocento Sans"/>
                <a:ea typeface="Quattrocento Sans"/>
                <a:cs typeface="Quattrocento Sans"/>
                <a:sym typeface="Quattrocento Sans"/>
              </a:rPr>
              <a:t>,</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algo por debajo con un </a:t>
            </a:r>
            <a:r>
              <a:rPr b="1" lang="es-ES" sz="1800">
                <a:solidFill>
                  <a:schemeClr val="dk1"/>
                </a:solidFill>
                <a:latin typeface="Quattrocento Sans"/>
                <a:ea typeface="Quattrocento Sans"/>
                <a:cs typeface="Quattrocento Sans"/>
                <a:sym typeface="Quattrocento Sans"/>
              </a:rPr>
              <a:t>84%, </a:t>
            </a:r>
            <a:r>
              <a:rPr lang="es-ES" sz="1800">
                <a:solidFill>
                  <a:schemeClr val="dk1"/>
                </a:solidFill>
                <a:latin typeface="Quattrocento Sans"/>
                <a:ea typeface="Quattrocento Sans"/>
                <a:cs typeface="Quattrocento Sans"/>
                <a:sym typeface="Quattrocento Sans"/>
              </a:rPr>
              <a:t> seguido de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con un </a:t>
            </a:r>
            <a:r>
              <a:rPr b="1" lang="es-ES" sz="1800">
                <a:solidFill>
                  <a:schemeClr val="dk1"/>
                </a:solidFill>
                <a:latin typeface="Quattrocento Sans"/>
                <a:ea typeface="Quattrocento Sans"/>
                <a:cs typeface="Quattrocento Sans"/>
                <a:sym typeface="Quattrocento Sans"/>
              </a:rPr>
              <a:t>77% de casos </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57% </a:t>
            </a:r>
            <a:r>
              <a:rPr lang="es-ES" sz="1800">
                <a:solidFill>
                  <a:schemeClr val="dk1"/>
                </a:solidFill>
                <a:latin typeface="Quattrocento Sans"/>
                <a:ea typeface="Quattrocento Sans"/>
                <a:cs typeface="Quattrocento Sans"/>
                <a:sym typeface="Quattrocento Sans"/>
              </a:rPr>
              <a:t>siendo este el parámetro peor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7" name="Google Shape;487;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8" name="Google Shape;488;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9" name="Google Shape;489;p51"/>
          <p:cNvSpPr txBox="1"/>
          <p:nvPr/>
        </p:nvSpPr>
        <p:spPr>
          <a:xfrm>
            <a:off x="821975"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Tour-Bus</a:t>
            </a:r>
            <a:endParaRPr/>
          </a:p>
        </p:txBody>
      </p:sp>
      <p:sp>
        <p:nvSpPr>
          <p:cNvPr id="490" name="Google Shape;490;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Chófer</a:t>
            </a:r>
            <a:endParaRPr/>
          </a:p>
        </p:txBody>
      </p:sp>
      <p:pic>
        <p:nvPicPr>
          <p:cNvPr id="491" name="Google Shape;491;p51"/>
          <p:cNvPicPr preferRelativeResize="0"/>
          <p:nvPr/>
        </p:nvPicPr>
        <p:blipFill rotWithShape="1">
          <a:blip r:embed="rId3">
            <a:alphaModFix/>
          </a:blip>
          <a:srcRect b="2950" l="0" r="0" t="8444"/>
          <a:stretch/>
        </p:blipFill>
        <p:spPr>
          <a:xfrm>
            <a:off x="10173250" y="164475"/>
            <a:ext cx="1466850" cy="1714500"/>
          </a:xfrm>
          <a:prstGeom prst="rect">
            <a:avLst/>
          </a:prstGeom>
          <a:noFill/>
          <a:ln>
            <a:noFill/>
          </a:ln>
        </p:spPr>
      </p:pic>
      <p:pic>
        <p:nvPicPr>
          <p:cNvPr descr="C:\Users\usuario\Desktop\bus-parking-sign_318-51295.jpg" id="492" name="Google Shape;492;p51"/>
          <p:cNvPicPr preferRelativeResize="0"/>
          <p:nvPr/>
        </p:nvPicPr>
        <p:blipFill>
          <a:blip r:embed="rId4">
            <a:alphaModFix/>
          </a:blip>
          <a:stretch>
            <a:fillRect/>
          </a:stretch>
        </p:blipFill>
        <p:spPr>
          <a:xfrm>
            <a:off x="821975" y="2098286"/>
            <a:ext cx="1631550" cy="1631550"/>
          </a:xfrm>
          <a:prstGeom prst="rect">
            <a:avLst/>
          </a:prstGeom>
          <a:noFill/>
          <a:ln>
            <a:noFill/>
          </a:ln>
        </p:spPr>
      </p:pic>
      <p:pic>
        <p:nvPicPr>
          <p:cNvPr descr="C:\Users\usuario\Desktop\ICONOS informe visita 2017\Captura de pantalla 2017-04-04 14.38.56.png" id="493" name="Google Shape;493;p51"/>
          <p:cNvPicPr preferRelativeResize="0"/>
          <p:nvPr/>
        </p:nvPicPr>
        <p:blipFill rotWithShape="1">
          <a:blip r:embed="rId5">
            <a:alphaModFix/>
          </a:blip>
          <a:srcRect b="0" l="0" r="0" t="0"/>
          <a:stretch/>
        </p:blipFill>
        <p:spPr>
          <a:xfrm>
            <a:off x="4327788" y="2098241"/>
            <a:ext cx="1548605" cy="1696922"/>
          </a:xfrm>
          <a:prstGeom prst="rect">
            <a:avLst/>
          </a:prstGeom>
          <a:noFill/>
          <a:ln>
            <a:noFill/>
          </a:ln>
        </p:spPr>
      </p:pic>
      <p:pic>
        <p:nvPicPr>
          <p:cNvPr id="494" name="Google Shape;494;p51"/>
          <p:cNvPicPr preferRelativeResize="0"/>
          <p:nvPr/>
        </p:nvPicPr>
        <p:blipFill>
          <a:blip r:embed="rId6">
            <a:alphaModFix/>
          </a:blip>
          <a:stretch>
            <a:fillRect/>
          </a:stretch>
        </p:blipFill>
        <p:spPr>
          <a:xfrm>
            <a:off x="7750675" y="2172388"/>
            <a:ext cx="1548600" cy="1548600"/>
          </a:xfrm>
          <a:prstGeom prst="rect">
            <a:avLst/>
          </a:prstGeom>
          <a:noFill/>
          <a:ln>
            <a:noFill/>
          </a:ln>
        </p:spPr>
      </p:pic>
      <p:sp>
        <p:nvSpPr>
          <p:cNvPr id="495" name="Google Shape;495;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Demostraciones</a:t>
            </a:r>
            <a:endParaRPr/>
          </a:p>
        </p:txBody>
      </p:sp>
      <p:pic>
        <p:nvPicPr>
          <p:cNvPr id="496" name="Google Shape;496;p51" title="Gráfico"/>
          <p:cNvPicPr preferRelativeResize="0"/>
          <p:nvPr/>
        </p:nvPicPr>
        <p:blipFill>
          <a:blip r:embed="rId7">
            <a:alphaModFix/>
          </a:blip>
          <a:stretch>
            <a:fillRect/>
          </a:stretch>
        </p:blipFill>
        <p:spPr>
          <a:xfrm>
            <a:off x="346850" y="4580475"/>
            <a:ext cx="3138852" cy="1934925"/>
          </a:xfrm>
          <a:prstGeom prst="rect">
            <a:avLst/>
          </a:prstGeom>
          <a:noFill/>
          <a:ln>
            <a:noFill/>
          </a:ln>
        </p:spPr>
      </p:pic>
      <p:pic>
        <p:nvPicPr>
          <p:cNvPr id="497" name="Google Shape;497;p51" title="Gráfico"/>
          <p:cNvPicPr preferRelativeResize="0"/>
          <p:nvPr/>
        </p:nvPicPr>
        <p:blipFill>
          <a:blip r:embed="rId7">
            <a:alphaModFix/>
          </a:blip>
          <a:stretch>
            <a:fillRect/>
          </a:stretch>
        </p:blipFill>
        <p:spPr>
          <a:xfrm>
            <a:off x="3674700" y="4580475"/>
            <a:ext cx="3131124" cy="1930159"/>
          </a:xfrm>
          <a:prstGeom prst="rect">
            <a:avLst/>
          </a:prstGeom>
          <a:noFill/>
          <a:ln>
            <a:noFill/>
          </a:ln>
        </p:spPr>
      </p:pic>
      <p:pic>
        <p:nvPicPr>
          <p:cNvPr id="498" name="Google Shape;498;p51" title="Gráfico"/>
          <p:cNvPicPr preferRelativeResize="0"/>
          <p:nvPr/>
        </p:nvPicPr>
        <p:blipFill>
          <a:blip r:embed="rId8">
            <a:alphaModFix/>
          </a:blip>
          <a:stretch>
            <a:fillRect/>
          </a:stretch>
        </p:blipFill>
        <p:spPr>
          <a:xfrm>
            <a:off x="7107077" y="4580475"/>
            <a:ext cx="3131149" cy="1930159"/>
          </a:xfrm>
          <a:prstGeom prst="rect">
            <a:avLst/>
          </a:prstGeom>
          <a:noFill/>
          <a:ln>
            <a:noFill/>
          </a:ln>
        </p:spPr>
      </p:pic>
      <p:sp>
        <p:nvSpPr>
          <p:cNvPr id="499" name="Google Shape;499;p51"/>
          <p:cNvSpPr txBox="1"/>
          <p:nvPr/>
        </p:nvSpPr>
        <p:spPr>
          <a:xfrm>
            <a:off x="330375" y="979400"/>
            <a:ext cx="9843000" cy="93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10 </a:t>
            </a:r>
            <a:r>
              <a:rPr lang="es-ES" sz="1600">
                <a:solidFill>
                  <a:schemeClr val="dk1"/>
                </a:solidFill>
                <a:latin typeface="Quattrocento Sans"/>
                <a:ea typeface="Quattrocento Sans"/>
                <a:cs typeface="Quattrocento Sans"/>
                <a:sym typeface="Quattrocento Sans"/>
              </a:rPr>
              <a:t>clientes (77% de la </a:t>
            </a:r>
            <a:r>
              <a:rPr lang="es-ES" sz="1600">
                <a:solidFill>
                  <a:schemeClr val="dk1"/>
                </a:solidFill>
                <a:latin typeface="Quattrocento Sans"/>
                <a:ea typeface="Quattrocento Sans"/>
                <a:cs typeface="Quattrocento Sans"/>
                <a:sym typeface="Quattrocento Sans"/>
              </a:rPr>
              <a:t>muestra</a:t>
            </a:r>
            <a:r>
              <a:rPr lang="es-ES" sz="1600">
                <a:solidFill>
                  <a:schemeClr val="dk1"/>
                </a:solidFill>
                <a:latin typeface="Quattrocento Sans"/>
                <a:ea typeface="Quattrocento Sans"/>
                <a:cs typeface="Quattrocento Sans"/>
                <a:sym typeface="Quattrocento Sans"/>
              </a:rPr>
              <a:t>). Obtuvo un </a:t>
            </a:r>
            <a:r>
              <a:rPr b="1" lang="es-ES" sz="1600">
                <a:solidFill>
                  <a:schemeClr val="dk1"/>
                </a:solidFill>
                <a:latin typeface="Quattrocento Sans"/>
                <a:ea typeface="Quattrocento Sans"/>
                <a:cs typeface="Quattrocento Sans"/>
                <a:sym typeface="Quattrocento Sans"/>
              </a:rPr>
              <a:t>100%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10 </a:t>
            </a:r>
            <a:r>
              <a:rPr lang="es-ES" sz="1600">
                <a:solidFill>
                  <a:schemeClr val="dk1"/>
                </a:solidFill>
                <a:latin typeface="Quattrocento Sans"/>
                <a:ea typeface="Quattrocento Sans"/>
                <a:cs typeface="Quattrocento Sans"/>
                <a:sym typeface="Quattrocento Sans"/>
              </a:rPr>
              <a:t>clientes (77% de la muestra). Obtuvo un </a:t>
            </a:r>
            <a:r>
              <a:rPr b="1" lang="es-ES" sz="1600">
                <a:solidFill>
                  <a:schemeClr val="dk1"/>
                </a:solidFill>
                <a:latin typeface="Quattrocento Sans"/>
                <a:ea typeface="Quattrocento Sans"/>
                <a:cs typeface="Quattrocento Sans"/>
                <a:sym typeface="Quattrocento Sans"/>
              </a:rPr>
              <a:t>100%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Las </a:t>
            </a:r>
            <a:r>
              <a:rPr b="1" lang="es-ES" sz="1600">
                <a:solidFill>
                  <a:schemeClr val="dk1"/>
                </a:solidFill>
                <a:latin typeface="Quattrocento Sans"/>
                <a:ea typeface="Quattrocento Sans"/>
                <a:cs typeface="Quattrocento Sans"/>
                <a:sym typeface="Quattrocento Sans"/>
              </a:rPr>
              <a:t>demostraciones </a:t>
            </a:r>
            <a:r>
              <a:rPr lang="es-ES" sz="1600">
                <a:solidFill>
                  <a:schemeClr val="dk1"/>
                </a:solidFill>
                <a:latin typeface="Quattrocento Sans"/>
                <a:ea typeface="Quattrocento Sans"/>
                <a:cs typeface="Quattrocento Sans"/>
                <a:sym typeface="Quattrocento Sans"/>
              </a:rPr>
              <a:t>fueron  valoradas por </a:t>
            </a:r>
            <a:r>
              <a:rPr b="1" lang="es-ES" sz="1600">
                <a:solidFill>
                  <a:schemeClr val="dk1"/>
                </a:solidFill>
                <a:latin typeface="Quattrocento Sans"/>
                <a:ea typeface="Quattrocento Sans"/>
                <a:cs typeface="Quattrocento Sans"/>
                <a:sym typeface="Quattrocento Sans"/>
              </a:rPr>
              <a:t>10 </a:t>
            </a:r>
            <a:r>
              <a:rPr lang="es-ES" sz="1600">
                <a:solidFill>
                  <a:schemeClr val="dk1"/>
                </a:solidFill>
                <a:latin typeface="Quattrocento Sans"/>
                <a:ea typeface="Quattrocento Sans"/>
                <a:cs typeface="Quattrocento Sans"/>
                <a:sym typeface="Quattrocento Sans"/>
              </a:rPr>
              <a:t>clientes (77% de la muestra). Obtuvieron un </a:t>
            </a:r>
            <a:r>
              <a:rPr b="1" lang="es-ES" sz="1600">
                <a:solidFill>
                  <a:schemeClr val="dk1"/>
                </a:solidFill>
                <a:latin typeface="Quattrocento Sans"/>
                <a:ea typeface="Quattrocento Sans"/>
                <a:cs typeface="Quattrocento Sans"/>
                <a:sym typeface="Quattrocento Sans"/>
              </a:rPr>
              <a:t>90%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5" name="Google Shape;505;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6" name="Google Shape;506;p52"/>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7" name="Google Shape;507;p52"/>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508" name="Google Shape;508;p52"/>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509" name="Google Shape;509;p52"/>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510" name="Google Shape;510;p52"/>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511" name="Google Shape;511;p52"/>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pic>
        <p:nvPicPr>
          <p:cNvPr id="512" name="Google Shape;512;p52"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513" name="Google Shape;513;p52"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514" name="Google Shape;514;p52"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515" name="Google Shape;515;p52"/>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516" name="Google Shape;516;p52"/>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
        <p:nvSpPr>
          <p:cNvPr id="517" name="Google Shape;517;p52"/>
          <p:cNvSpPr txBox="1"/>
          <p:nvPr/>
        </p:nvSpPr>
        <p:spPr>
          <a:xfrm>
            <a:off x="248425" y="952375"/>
            <a:ext cx="96444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disposición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100</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temática</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(100% de la muestra). Obtuvo un </a:t>
            </a:r>
            <a:r>
              <a:rPr b="1" lang="es-ES" sz="1600">
                <a:solidFill>
                  <a:schemeClr val="dk1"/>
                </a:solidFill>
                <a:latin typeface="Quattrocento Sans"/>
                <a:ea typeface="Quattrocento Sans"/>
                <a:cs typeface="Quattrocento Sans"/>
                <a:sym typeface="Quattrocento Sans"/>
              </a:rPr>
              <a:t>89</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 </a:t>
            </a:r>
            <a:r>
              <a:rPr b="1" lang="es-ES" sz="1600">
                <a:solidFill>
                  <a:schemeClr val="dk1"/>
                </a:solidFill>
                <a:latin typeface="Quattrocento Sans"/>
                <a:ea typeface="Quattrocento Sans"/>
                <a:cs typeface="Quattrocento Sans"/>
                <a:sym typeface="Quattrocento Sans"/>
              </a:rPr>
              <a:t>tamaño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valorado por </a:t>
            </a:r>
            <a:r>
              <a:rPr b="1" lang="es-ES" sz="1600">
                <a:solidFill>
                  <a:schemeClr val="dk1"/>
                </a:solidFill>
                <a:latin typeface="Quattrocento Sans"/>
                <a:ea typeface="Quattrocento Sans"/>
                <a:cs typeface="Quattrocento Sans"/>
                <a:sym typeface="Quattrocento Sans"/>
              </a:rPr>
              <a:t>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(89% de la muestra). Obtuvo un </a:t>
            </a:r>
            <a:r>
              <a:rPr b="1" lang="es-ES" sz="1600">
                <a:solidFill>
                  <a:schemeClr val="dk1"/>
                </a:solidFill>
                <a:latin typeface="Quattrocento Sans"/>
                <a:ea typeface="Quattrocento Sans"/>
                <a:cs typeface="Quattrocento Sans"/>
                <a:sym typeface="Quattrocento Sans"/>
              </a:rPr>
              <a:t>88</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3"/>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23" name="Google Shape;523;p53"/>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24" name="Google Shape;524;p53"/>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25" name="Google Shape;525;p53"/>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26" name="Google Shape;526;p53"/>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27" name="Google Shape;527;p53"/>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28" name="Google Shape;528;p53"/>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29" name="Google Shape;529;p53"/>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30" name="Google Shape;530;p53"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31" name="Google Shape;531;p53"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32" name="Google Shape;532;p53"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33" name="Google Shape;533;p53"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34" name="Google Shape;534;p53"/>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35" name="Google Shape;535;p53"/>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36" name="Google Shape;536;p53"/>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37" name="Google Shape;537;p53"/>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
        <p:nvSpPr>
          <p:cNvPr id="538" name="Google Shape;538;p53"/>
          <p:cNvSpPr txBox="1"/>
          <p:nvPr/>
        </p:nvSpPr>
        <p:spPr>
          <a:xfrm>
            <a:off x="248425" y="952375"/>
            <a:ext cx="9907200" cy="92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El</a:t>
            </a:r>
            <a:r>
              <a:rPr lang="es-ES" sz="1600">
                <a:solidFill>
                  <a:schemeClr val="dk1"/>
                </a:solidFill>
                <a:latin typeface="Quattrocento Sans"/>
                <a:ea typeface="Quattrocento Sans"/>
                <a:cs typeface="Quattrocento Sans"/>
                <a:sym typeface="Quattrocento Sans"/>
              </a:rPr>
              <a:t> </a:t>
            </a:r>
            <a:r>
              <a:rPr b="1" lang="es-ES" sz="1600">
                <a:solidFill>
                  <a:schemeClr val="dk1"/>
                </a:solidFill>
                <a:latin typeface="Quattrocento Sans"/>
                <a:ea typeface="Quattrocento Sans"/>
                <a:cs typeface="Quattrocento Sans"/>
                <a:sym typeface="Quattrocento Sans"/>
              </a:rPr>
              <a:t>tiempo</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a:t>
            </a:r>
            <a:r>
              <a:rPr lang="es-ES" sz="1600">
                <a:solidFill>
                  <a:schemeClr val="dk1"/>
                </a:solidFill>
                <a:latin typeface="Quattrocento Sans"/>
                <a:ea typeface="Quattrocento Sans"/>
                <a:cs typeface="Quattrocento Sans"/>
                <a:sym typeface="Quattrocento Sans"/>
              </a:rPr>
              <a:t>valorado</a:t>
            </a:r>
            <a:r>
              <a:rPr lang="es-ES" sz="1600">
                <a:solidFill>
                  <a:schemeClr val="dk1"/>
                </a:solidFill>
                <a:latin typeface="Quattrocento Sans"/>
                <a:ea typeface="Quattrocento Sans"/>
                <a:cs typeface="Quattrocento Sans"/>
                <a:sym typeface="Quattrocento Sans"/>
              </a:rPr>
              <a:t> por </a:t>
            </a:r>
            <a:r>
              <a:rPr b="1" lang="es-ES" sz="1600">
                <a:solidFill>
                  <a:schemeClr val="dk1"/>
                </a:solidFill>
                <a:latin typeface="Quattrocento Sans"/>
                <a:ea typeface="Quattrocento Sans"/>
                <a:cs typeface="Quattrocento Sans"/>
                <a:sym typeface="Quattrocento Sans"/>
              </a:rPr>
              <a:t>26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(90% de la muestra). Obtuvo un </a:t>
            </a:r>
            <a:r>
              <a:rPr b="1" lang="es-ES" sz="1600">
                <a:solidFill>
                  <a:schemeClr val="dk1"/>
                </a:solidFill>
                <a:latin typeface="Quattrocento Sans"/>
                <a:ea typeface="Quattrocento Sans"/>
                <a:cs typeface="Quattrocento Sans"/>
                <a:sym typeface="Quattrocento Sans"/>
              </a:rPr>
              <a:t>77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iluminación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26</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(90% de la muestra). Obtuvo un </a:t>
            </a:r>
            <a:r>
              <a:rPr b="1" lang="es-ES" sz="1600">
                <a:solidFill>
                  <a:schemeClr val="dk1"/>
                </a:solidFill>
                <a:latin typeface="Quattrocento Sans"/>
                <a:ea typeface="Quattrocento Sans"/>
                <a:cs typeface="Quattrocento Sans"/>
                <a:sym typeface="Quattrocento Sans"/>
              </a:rPr>
              <a:t>81</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información</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27</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clientes (93% de la muestra). Obtuvo un </a:t>
            </a:r>
            <a:r>
              <a:rPr b="1" lang="es-ES" sz="1600">
                <a:solidFill>
                  <a:schemeClr val="dk1"/>
                </a:solidFill>
                <a:latin typeface="Quattrocento Sans"/>
                <a:ea typeface="Quattrocento Sans"/>
                <a:cs typeface="Quattrocento Sans"/>
                <a:sym typeface="Quattrocento Sans"/>
              </a:rPr>
              <a:t>70</a:t>
            </a:r>
            <a:r>
              <a:rPr b="1"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rPr lang="es-ES" sz="1600">
                <a:solidFill>
                  <a:schemeClr val="dk1"/>
                </a:solidFill>
                <a:latin typeface="Quattrocento Sans"/>
                <a:ea typeface="Quattrocento Sans"/>
                <a:cs typeface="Quattrocento Sans"/>
                <a:sym typeface="Quattrocento Sans"/>
              </a:rPr>
              <a:t>La </a:t>
            </a:r>
            <a:r>
              <a:rPr b="1" lang="es-ES" sz="1600">
                <a:solidFill>
                  <a:schemeClr val="dk1"/>
                </a:solidFill>
                <a:latin typeface="Quattrocento Sans"/>
                <a:ea typeface="Quattrocento Sans"/>
                <a:cs typeface="Quattrocento Sans"/>
                <a:sym typeface="Quattrocento Sans"/>
              </a:rPr>
              <a:t>profesionalidad </a:t>
            </a:r>
            <a:r>
              <a:rPr lang="es-ES" sz="1600">
                <a:solidFill>
                  <a:schemeClr val="dk1"/>
                </a:solidFill>
                <a:latin typeface="Quattrocento Sans"/>
                <a:ea typeface="Quattrocento Sans"/>
                <a:cs typeface="Quattrocento Sans"/>
                <a:sym typeface="Quattrocento Sans"/>
              </a:rPr>
              <a:t>fue valorada por </a:t>
            </a:r>
            <a:r>
              <a:rPr b="1" lang="es-ES" sz="1600">
                <a:solidFill>
                  <a:schemeClr val="dk1"/>
                </a:solidFill>
                <a:latin typeface="Quattrocento Sans"/>
                <a:ea typeface="Quattrocento Sans"/>
                <a:cs typeface="Quattrocento Sans"/>
                <a:sym typeface="Quattrocento Sans"/>
              </a:rPr>
              <a:t>27 </a:t>
            </a:r>
            <a:r>
              <a:rPr lang="es-ES" sz="1600">
                <a:solidFill>
                  <a:schemeClr val="dk1"/>
                </a:solidFill>
                <a:latin typeface="Quattrocento Sans"/>
                <a:ea typeface="Quattrocento Sans"/>
                <a:cs typeface="Quattrocento Sans"/>
                <a:sym typeface="Quattrocento Sans"/>
              </a:rPr>
              <a:t>clientes (93% de la muestra). Obtuvo un </a:t>
            </a:r>
            <a:r>
              <a:rPr b="1" lang="es-ES" sz="1600">
                <a:solidFill>
                  <a:schemeClr val="dk1"/>
                </a:solidFill>
                <a:latin typeface="Quattrocento Sans"/>
                <a:ea typeface="Quattrocento Sans"/>
                <a:cs typeface="Quattrocento Sans"/>
                <a:sym typeface="Quattrocento Sans"/>
              </a:rPr>
              <a:t>82% </a:t>
            </a:r>
            <a:r>
              <a:rPr lang="es-ES" sz="1600">
                <a:solidFill>
                  <a:schemeClr val="dk1"/>
                </a:solidFill>
                <a:latin typeface="Quattrocento Sans"/>
                <a:ea typeface="Quattrocento Sans"/>
                <a:cs typeface="Quattrocento Sans"/>
                <a:sym typeface="Quattrocento Sans"/>
              </a:rPr>
              <a:t>de menciones positivas</a:t>
            </a:r>
            <a:endParaRPr sz="1600">
              <a:solidFill>
                <a:schemeClr val="dk1"/>
              </a:solidFill>
              <a:latin typeface="Quattrocento Sans"/>
              <a:ea typeface="Quattrocento Sans"/>
              <a:cs typeface="Quattrocento Sans"/>
              <a:sym typeface="Quattrocento Sans"/>
            </a:endParaRPr>
          </a:p>
          <a:p>
            <a:pPr indent="0" lvl="0" marL="0" rtl="0" algn="l">
              <a:lnSpc>
                <a:spcPct val="115000"/>
              </a:lnSpc>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44" name="Google Shape;544;p54"/>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45" name="Google Shape;545;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46" name="Google Shape;546;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5"/>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53" name="Google Shape;553;p55"/>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700">
                <a:solidFill>
                  <a:schemeClr val="dk1"/>
                </a:solidFill>
                <a:latin typeface="Calibri"/>
                <a:ea typeface="Calibri"/>
                <a:cs typeface="Calibri"/>
                <a:sym typeface="Calibri"/>
              </a:rPr>
              <a:t>La mayoría de clientes no realizan comentarios en las preguntas abiertas, </a:t>
            </a:r>
            <a:r>
              <a:rPr b="1" lang="es-ES" sz="1700">
                <a:solidFill>
                  <a:schemeClr val="dk1"/>
                </a:solidFill>
                <a:latin typeface="Calibri"/>
                <a:ea typeface="Calibri"/>
                <a:cs typeface="Calibri"/>
                <a:sym typeface="Calibri"/>
              </a:rPr>
              <a:t>91</a:t>
            </a:r>
            <a:r>
              <a:rPr b="1" lang="es-ES" sz="1700">
                <a:solidFill>
                  <a:schemeClr val="dk1"/>
                </a:solidFill>
                <a:latin typeface="Calibri"/>
                <a:ea typeface="Calibri"/>
                <a:cs typeface="Calibri"/>
                <a:sym typeface="Calibri"/>
              </a:rPr>
              <a:t> de 1.239</a:t>
            </a:r>
            <a:r>
              <a:rPr lang="es-ES" sz="1700">
                <a:solidFill>
                  <a:schemeClr val="dk1"/>
                </a:solidFill>
                <a:latin typeface="Calibri"/>
                <a:ea typeface="Calibri"/>
                <a:cs typeface="Calibri"/>
                <a:sym typeface="Calibri"/>
              </a:rPr>
              <a:t> (un 7.3% de los mismos), en conjunto se obtienen </a:t>
            </a:r>
            <a:r>
              <a:rPr b="1" lang="es-ES" sz="1700">
                <a:solidFill>
                  <a:schemeClr val="dk1"/>
                </a:solidFill>
                <a:latin typeface="Calibri"/>
                <a:ea typeface="Calibri"/>
                <a:cs typeface="Calibri"/>
                <a:sym typeface="Calibri"/>
              </a:rPr>
              <a:t>120</a:t>
            </a:r>
            <a:r>
              <a:rPr b="1" lang="es-ES" sz="1700">
                <a:solidFill>
                  <a:schemeClr val="dk1"/>
                </a:solidFill>
                <a:latin typeface="Calibri"/>
                <a:ea typeface="Calibri"/>
                <a:cs typeface="Calibri"/>
                <a:sym typeface="Calibri"/>
              </a:rPr>
              <a:t> menciones</a:t>
            </a:r>
            <a:r>
              <a:rPr lang="es-ES" sz="1700">
                <a:solidFill>
                  <a:schemeClr val="dk1"/>
                </a:solidFill>
                <a:latin typeface="Calibri"/>
                <a:ea typeface="Calibri"/>
                <a:cs typeface="Calibri"/>
                <a:sym typeface="Calibri"/>
              </a:rPr>
              <a:t>. El centro donde más muestra se recoge es Mirador del Río (51 clientes/64 aportaciones). En general (teniendo en cuenta todos los centros) la queja más frecuente es la falta de</a:t>
            </a:r>
            <a:r>
              <a:rPr b="1" lang="es-ES" sz="1700">
                <a:solidFill>
                  <a:schemeClr val="dk1"/>
                </a:solidFill>
                <a:latin typeface="Calibri"/>
                <a:ea typeface="Calibri"/>
                <a:cs typeface="Calibri"/>
                <a:sym typeface="Calibri"/>
              </a:rPr>
              <a:t> información-idioma </a:t>
            </a:r>
            <a:r>
              <a:rPr lang="es-ES" sz="1700">
                <a:solidFill>
                  <a:schemeClr val="dk1"/>
                </a:solidFill>
                <a:latin typeface="Calibri"/>
                <a:ea typeface="Calibri"/>
                <a:cs typeface="Calibri"/>
                <a:sym typeface="Calibri"/>
              </a:rPr>
              <a:t>(conocer historia, poner carteles, audioguías…)</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junto con </a:t>
            </a:r>
            <a:r>
              <a:rPr b="1" lang="es-ES" sz="1700">
                <a:solidFill>
                  <a:schemeClr val="dk1"/>
                </a:solidFill>
                <a:latin typeface="Calibri"/>
                <a:ea typeface="Calibri"/>
                <a:cs typeface="Calibri"/>
                <a:sym typeface="Calibri"/>
              </a:rPr>
              <a:t>el precio-devolución de importe </a:t>
            </a:r>
            <a:r>
              <a:rPr lang="es-ES" sz="1700">
                <a:solidFill>
                  <a:schemeClr val="dk1"/>
                </a:solidFill>
                <a:latin typeface="Calibri"/>
                <a:ea typeface="Calibri"/>
                <a:cs typeface="Calibri"/>
                <a:sym typeface="Calibri"/>
              </a:rPr>
              <a:t>(disconformidad con la tarifa, error en el cobro…)</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con </a:t>
            </a:r>
            <a:r>
              <a:rPr b="1" lang="es-ES" sz="1700">
                <a:solidFill>
                  <a:schemeClr val="dk1"/>
                </a:solidFill>
                <a:latin typeface="Calibri"/>
                <a:ea typeface="Calibri"/>
                <a:cs typeface="Calibri"/>
                <a:sym typeface="Calibri"/>
              </a:rPr>
              <a:t>32 menciones </a:t>
            </a:r>
            <a:r>
              <a:rPr lang="es-ES" sz="1700">
                <a:solidFill>
                  <a:schemeClr val="dk1"/>
                </a:solidFill>
                <a:latin typeface="Calibri"/>
                <a:ea typeface="Calibri"/>
                <a:cs typeface="Calibri"/>
                <a:sym typeface="Calibri"/>
              </a:rPr>
              <a:t>cada uno.</a:t>
            </a:r>
            <a:r>
              <a:rPr b="1" lang="es-ES" sz="1700">
                <a:solidFill>
                  <a:schemeClr val="dk1"/>
                </a:solidFill>
                <a:latin typeface="Calibri"/>
                <a:ea typeface="Calibri"/>
                <a:cs typeface="Calibri"/>
                <a:sym typeface="Calibri"/>
              </a:rPr>
              <a:t> </a:t>
            </a:r>
            <a:r>
              <a:rPr lang="es-ES" sz="1700">
                <a:solidFill>
                  <a:schemeClr val="dk1"/>
                </a:solidFill>
                <a:latin typeface="Calibri"/>
                <a:ea typeface="Calibri"/>
                <a:cs typeface="Calibri"/>
                <a:sym typeface="Calibri"/>
              </a:rPr>
              <a:t>El tercer aspecto más mencionado es el relativo a </a:t>
            </a:r>
            <a:r>
              <a:rPr b="1" lang="es-ES" sz="1700">
                <a:solidFill>
                  <a:schemeClr val="dk1"/>
                </a:solidFill>
                <a:latin typeface="Calibri"/>
                <a:ea typeface="Calibri"/>
                <a:cs typeface="Calibri"/>
                <a:sym typeface="Calibri"/>
              </a:rPr>
              <a:t>propuestas de valor</a:t>
            </a:r>
            <a:r>
              <a:rPr lang="es-ES" sz="1700">
                <a:solidFill>
                  <a:schemeClr val="dk1"/>
                </a:solidFill>
                <a:latin typeface="Calibri"/>
                <a:ea typeface="Calibri"/>
                <a:cs typeface="Calibri"/>
                <a:sym typeface="Calibri"/>
              </a:rPr>
              <a:t> (no cobrar entradas si consumes en el bar, más cosas que hacer, marcar un itinerario, poner una fuente de agua entre otros). Jameos y Mirador son los centros donde más menciones al respecto se hacen, junto con el no cumplimiento de las expectativas (en varias ocasiones muestran disconformidad con el “baño”, “tienda” o “todo”, pero no podemos identificar que aspectos de estas instancias no les agradan). En Mirador además  siguen llegando comentarios relacionados con el estado de conservación de las barandillas y falta de pasamanos en las escaleras.</a:t>
            </a:r>
            <a:endParaRPr b="1" sz="1700">
              <a:solidFill>
                <a:schemeClr val="dk1"/>
              </a:solidFill>
              <a:latin typeface="Calibri"/>
              <a:ea typeface="Calibri"/>
              <a:cs typeface="Calibri"/>
              <a:sym typeface="Calibri"/>
            </a:endParaRPr>
          </a:p>
          <a:p>
            <a:pPr indent="0" lvl="0" marL="0" rtl="0" algn="just">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5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55" name="Google Shape;555;p55" title="Gráfico"/>
          <p:cNvPicPr preferRelativeResize="0"/>
          <p:nvPr/>
        </p:nvPicPr>
        <p:blipFill>
          <a:blip r:embed="rId3">
            <a:alphaModFix/>
          </a:blip>
          <a:stretch>
            <a:fillRect/>
          </a:stretch>
        </p:blipFill>
        <p:spPr>
          <a:xfrm>
            <a:off x="3766275" y="3106200"/>
            <a:ext cx="5263125" cy="3254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6"/>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62" name="Google Shape;562;p56"/>
          <p:cNvSpPr txBox="1"/>
          <p:nvPr/>
        </p:nvSpPr>
        <p:spPr>
          <a:xfrm>
            <a:off x="328491" y="7655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63" name="Google Shape;563;p5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64" name="Google Shape;564;p56" title="Gráfico"/>
          <p:cNvPicPr preferRelativeResize="0"/>
          <p:nvPr/>
        </p:nvPicPr>
        <p:blipFill>
          <a:blip r:embed="rId3">
            <a:alphaModFix/>
          </a:blip>
          <a:stretch>
            <a:fillRect/>
          </a:stretch>
        </p:blipFill>
        <p:spPr>
          <a:xfrm>
            <a:off x="1542950" y="970388"/>
            <a:ext cx="8302525" cy="5118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7"/>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71" name="Google Shape;571;p57"/>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72" name="Google Shape;572;p5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73" name="Google Shape;573;p57" title="Gráfico"/>
          <p:cNvPicPr preferRelativeResize="0"/>
          <p:nvPr/>
        </p:nvPicPr>
        <p:blipFill>
          <a:blip r:embed="rId3">
            <a:alphaModFix/>
          </a:blip>
          <a:stretch>
            <a:fillRect/>
          </a:stretch>
        </p:blipFill>
        <p:spPr>
          <a:xfrm>
            <a:off x="6370675" y="1974250"/>
            <a:ext cx="5485300" cy="3384199"/>
          </a:xfrm>
          <a:prstGeom prst="rect">
            <a:avLst/>
          </a:prstGeom>
          <a:noFill/>
          <a:ln>
            <a:noFill/>
          </a:ln>
        </p:spPr>
      </p:pic>
      <p:pic>
        <p:nvPicPr>
          <p:cNvPr id="574" name="Google Shape;574;p57" title="Gráfico"/>
          <p:cNvPicPr preferRelativeResize="0"/>
          <p:nvPr/>
        </p:nvPicPr>
        <p:blipFill>
          <a:blip r:embed="rId4">
            <a:alphaModFix/>
          </a:blip>
          <a:stretch>
            <a:fillRect/>
          </a:stretch>
        </p:blipFill>
        <p:spPr>
          <a:xfrm>
            <a:off x="762600" y="2138500"/>
            <a:ext cx="5298726" cy="3269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8"/>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POR CENTRO</a:t>
            </a:r>
            <a:endParaRPr b="1" i="0" sz="3200" u="none" cap="none" strike="noStrike">
              <a:solidFill>
                <a:srgbClr val="003794"/>
              </a:solidFill>
              <a:latin typeface="Quattrocento Sans"/>
              <a:ea typeface="Quattrocento Sans"/>
              <a:cs typeface="Quattrocento Sans"/>
              <a:sym typeface="Quattrocento Sans"/>
            </a:endParaRPr>
          </a:p>
        </p:txBody>
      </p:sp>
      <p:sp>
        <p:nvSpPr>
          <p:cNvPr id="581" name="Google Shape;581;p58"/>
          <p:cNvSpPr txBox="1"/>
          <p:nvPr/>
        </p:nvSpPr>
        <p:spPr>
          <a:xfrm>
            <a:off x="320975" y="765600"/>
            <a:ext cx="116211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b="1"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a:t>
            </a:r>
            <a:r>
              <a:rPr lang="es-ES" sz="2000">
                <a:solidFill>
                  <a:schemeClr val="dk1"/>
                </a:solidFill>
                <a:latin typeface="Calibri"/>
                <a:ea typeface="Calibri"/>
                <a:cs typeface="Calibri"/>
                <a:sym typeface="Calibri"/>
              </a:rPr>
              <a:t> </a:t>
            </a:r>
            <a:r>
              <a:rPr lang="es-ES" sz="1600">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582" name="Google Shape;582;p5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83" name="Google Shape;583;p58" title="Gráfico"/>
          <p:cNvPicPr preferRelativeResize="0"/>
          <p:nvPr/>
        </p:nvPicPr>
        <p:blipFill>
          <a:blip r:embed="rId3">
            <a:alphaModFix/>
          </a:blip>
          <a:stretch>
            <a:fillRect/>
          </a:stretch>
        </p:blipFill>
        <p:spPr>
          <a:xfrm>
            <a:off x="394150" y="1765875"/>
            <a:ext cx="5912499" cy="3647768"/>
          </a:xfrm>
          <a:prstGeom prst="rect">
            <a:avLst/>
          </a:prstGeom>
          <a:noFill/>
          <a:ln>
            <a:noFill/>
          </a:ln>
        </p:spPr>
      </p:pic>
      <p:pic>
        <p:nvPicPr>
          <p:cNvPr id="584" name="Google Shape;584;p58" title="Gráfico"/>
          <p:cNvPicPr preferRelativeResize="0"/>
          <p:nvPr/>
        </p:nvPicPr>
        <p:blipFill>
          <a:blip r:embed="rId4">
            <a:alphaModFix/>
          </a:blip>
          <a:stretch>
            <a:fillRect/>
          </a:stretch>
        </p:blipFill>
        <p:spPr>
          <a:xfrm>
            <a:off x="6184550" y="1813686"/>
            <a:ext cx="5757526" cy="35521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9"/>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90" name="Google Shape;590;p59"/>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91" name="Google Shape;591;p59"/>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92" name="Google Shape;592;p5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descr="Resultado de imagen de iconos compras" id="304" name="Google Shape;304;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5" name="Google Shape;305;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6" name="Google Shape;306;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7" name="Google Shape;307;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Recomendaciones…………………………………………………….19</a:t>
            </a:r>
            <a:endParaRPr/>
          </a:p>
        </p:txBody>
      </p:sp>
      <p:sp>
        <p:nvSpPr>
          <p:cNvPr id="308" name="Google Shape;308;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99" name="Google Shape;599;p60"/>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0" name="Google Shape;600;p60"/>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01" name="Google Shape;601;p60"/>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aumentan</a:t>
            </a:r>
            <a:r>
              <a:rPr lang="es-ES" sz="1900">
                <a:latin typeface="Calibri"/>
                <a:ea typeface="Calibri"/>
                <a:cs typeface="Calibri"/>
                <a:sym typeface="Calibri"/>
              </a:rPr>
              <a:t> </a:t>
            </a:r>
            <a:r>
              <a:rPr lang="es-ES" sz="1900">
                <a:latin typeface="Calibri"/>
                <a:ea typeface="Calibri"/>
                <a:cs typeface="Calibri"/>
                <a:sym typeface="Calibri"/>
              </a:rPr>
              <a:t>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2" name="Google Shape;602;p60"/>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3" name="Google Shape;603;p60" title="Gráfico"/>
          <p:cNvPicPr preferRelativeResize="0"/>
          <p:nvPr/>
        </p:nvPicPr>
        <p:blipFill>
          <a:blip r:embed="rId3">
            <a:alphaModFix/>
          </a:blip>
          <a:stretch>
            <a:fillRect/>
          </a:stretch>
        </p:blipFill>
        <p:spPr>
          <a:xfrm>
            <a:off x="836950" y="2483926"/>
            <a:ext cx="4305749" cy="2666916"/>
          </a:xfrm>
          <a:prstGeom prst="rect">
            <a:avLst/>
          </a:prstGeom>
          <a:noFill/>
          <a:ln>
            <a:noFill/>
          </a:ln>
        </p:spPr>
      </p:pic>
      <p:sp>
        <p:nvSpPr>
          <p:cNvPr id="604" name="Google Shape;604;p60"/>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disminuyen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sube.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05" name="Google Shape;605;p60" title="Gráfico"/>
          <p:cNvPicPr preferRelativeResize="0"/>
          <p:nvPr/>
        </p:nvPicPr>
        <p:blipFill>
          <a:blip r:embed="rId4">
            <a:alphaModFix/>
          </a:blip>
          <a:stretch>
            <a:fillRect/>
          </a:stretch>
        </p:blipFill>
        <p:spPr>
          <a:xfrm>
            <a:off x="6143950" y="1838388"/>
            <a:ext cx="4758594" cy="291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2" name="Google Shape;612;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3" name="Google Shape;613;p61"/>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4" name="Google Shape;614;p61"/>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Propuesta de Valor</a:t>
            </a:r>
            <a:r>
              <a:rPr lang="es-ES" sz="1900">
                <a:solidFill>
                  <a:schemeClr val="dk1"/>
                </a:solidFill>
                <a:latin typeface="Calibri"/>
                <a:ea typeface="Calibri"/>
                <a:cs typeface="Calibri"/>
                <a:sym typeface="Calibri"/>
              </a:rPr>
              <a:t>, supromotores: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5" name="Google Shape;615;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6" name="Google Shape;616;p61"/>
          <p:cNvSpPr txBox="1"/>
          <p:nvPr/>
        </p:nvSpPr>
        <p:spPr>
          <a:xfrm>
            <a:off x="5914275" y="1239300"/>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7" name="Google Shape;617;p61"/>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618" name="Google Shape;618;p61" title="Gráfico"/>
          <p:cNvPicPr preferRelativeResize="0"/>
          <p:nvPr/>
        </p:nvPicPr>
        <p:blipFill>
          <a:blip r:embed="rId3">
            <a:alphaModFix/>
          </a:blip>
          <a:stretch>
            <a:fillRect/>
          </a:stretch>
        </p:blipFill>
        <p:spPr>
          <a:xfrm>
            <a:off x="734387" y="2415400"/>
            <a:ext cx="4676374" cy="2896473"/>
          </a:xfrm>
          <a:prstGeom prst="rect">
            <a:avLst/>
          </a:prstGeom>
          <a:noFill/>
          <a:ln>
            <a:noFill/>
          </a:ln>
        </p:spPr>
      </p:pic>
      <p:pic>
        <p:nvPicPr>
          <p:cNvPr id="619" name="Google Shape;619;p61" title="Gráfico"/>
          <p:cNvPicPr preferRelativeResize="0"/>
          <p:nvPr/>
        </p:nvPicPr>
        <p:blipFill>
          <a:blip r:embed="rId4">
            <a:alphaModFix/>
          </a:blip>
          <a:stretch>
            <a:fillRect/>
          </a:stretch>
        </p:blipFill>
        <p:spPr>
          <a:xfrm>
            <a:off x="6052312" y="2631375"/>
            <a:ext cx="4758225" cy="2947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2"/>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6" name="Google Shape;626;p62"/>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7" name="Google Shape;627;p62"/>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8" name="Google Shape;628;p62"/>
          <p:cNvSpPr txBox="1"/>
          <p:nvPr/>
        </p:nvSpPr>
        <p:spPr>
          <a:xfrm>
            <a:off x="1265250" y="6072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9" name="Google Shape;629;p62"/>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30" name="Google Shape;630;p62" title="Gráfico"/>
          <p:cNvPicPr preferRelativeResize="0"/>
          <p:nvPr/>
        </p:nvPicPr>
        <p:blipFill>
          <a:blip r:embed="rId3">
            <a:alphaModFix/>
          </a:blip>
          <a:stretch>
            <a:fillRect/>
          </a:stretch>
        </p:blipFill>
        <p:spPr>
          <a:xfrm>
            <a:off x="2230013" y="1442501"/>
            <a:ext cx="7379874" cy="45618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3"/>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37" name="Google Shape;637;p63"/>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8" name="Google Shape;638;p63"/>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39" name="Google Shape;639;p63"/>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40" name="Google Shape;640;p63"/>
          <p:cNvSpPr txBox="1"/>
          <p:nvPr/>
        </p:nvSpPr>
        <p:spPr>
          <a:xfrm>
            <a:off x="328500" y="722350"/>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sz="1900">
              <a:latin typeface="Calibri"/>
              <a:ea typeface="Calibri"/>
              <a:cs typeface="Calibri"/>
              <a:sym typeface="Calibri"/>
            </a:endParaRPr>
          </a:p>
        </p:txBody>
      </p:sp>
      <p:sp>
        <p:nvSpPr>
          <p:cNvPr id="641" name="Google Shape;641;p63"/>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42" name="Google Shape;642;p63"/>
          <p:cNvSpPr txBox="1"/>
          <p:nvPr/>
        </p:nvSpPr>
        <p:spPr>
          <a:xfrm>
            <a:off x="674500"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Montañas del Fuego</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43" name="Google Shape;643;p63"/>
          <p:cNvSpPr txBox="1"/>
          <p:nvPr/>
        </p:nvSpPr>
        <p:spPr>
          <a:xfrm>
            <a:off x="5763825" y="12534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Castillo de San José</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rPr lang="es-ES" sz="1900">
                <a:solidFill>
                  <a:schemeClr val="dk1"/>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44" name="Google Shape;644;p63" title="Gráfico"/>
          <p:cNvPicPr preferRelativeResize="0"/>
          <p:nvPr/>
        </p:nvPicPr>
        <p:blipFill>
          <a:blip r:embed="rId3">
            <a:alphaModFix/>
          </a:blip>
          <a:stretch>
            <a:fillRect/>
          </a:stretch>
        </p:blipFill>
        <p:spPr>
          <a:xfrm>
            <a:off x="751750" y="2448029"/>
            <a:ext cx="4655701" cy="2877912"/>
          </a:xfrm>
          <a:prstGeom prst="rect">
            <a:avLst/>
          </a:prstGeom>
          <a:noFill/>
          <a:ln>
            <a:noFill/>
          </a:ln>
        </p:spPr>
      </p:pic>
      <p:pic>
        <p:nvPicPr>
          <p:cNvPr id="645" name="Google Shape;645;p63" title="Gráfico"/>
          <p:cNvPicPr preferRelativeResize="0"/>
          <p:nvPr/>
        </p:nvPicPr>
        <p:blipFill>
          <a:blip r:embed="rId4">
            <a:alphaModFix/>
          </a:blip>
          <a:stretch>
            <a:fillRect/>
          </a:stretch>
        </p:blipFill>
        <p:spPr>
          <a:xfrm>
            <a:off x="5803125" y="2535338"/>
            <a:ext cx="4562125" cy="27913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64"/>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52" name="Google Shape;652;p64"/>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3" name="Google Shape;653;p64"/>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4" name="Google Shape;654;p64"/>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55" name="Google Shape;655;p64"/>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56" name="Google Shape;656;p64"/>
          <p:cNvSpPr txBox="1"/>
          <p:nvPr/>
        </p:nvSpPr>
        <p:spPr>
          <a:xfrm>
            <a:off x="1167475" y="1013950"/>
            <a:ext cx="8613300" cy="550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SzPts val="1100"/>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Cueva de Los Verdes</a:t>
            </a:r>
            <a:r>
              <a:rPr lang="es-ES" sz="1900">
                <a:solidFill>
                  <a:schemeClr val="dk1"/>
                </a:solidFill>
                <a:latin typeface="Calibri"/>
                <a:ea typeface="Calibri"/>
                <a:cs typeface="Calibri"/>
                <a:sym typeface="Calibri"/>
              </a:rPr>
              <a:t>, promotores: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657" name="Google Shape;657;p64" title="Gráfico"/>
          <p:cNvPicPr preferRelativeResize="0"/>
          <p:nvPr/>
        </p:nvPicPr>
        <p:blipFill>
          <a:blip r:embed="rId3">
            <a:alphaModFix/>
          </a:blip>
          <a:stretch>
            <a:fillRect/>
          </a:stretch>
        </p:blipFill>
        <p:spPr>
          <a:xfrm>
            <a:off x="2066650" y="1963824"/>
            <a:ext cx="6914151" cy="4275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64" name="Google Shape;664;p6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5" name="Google Shape;665;p6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66" name="Google Shape;666;p65"/>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67" name="Google Shape;667;p65"/>
          <p:cNvSpPr txBox="1"/>
          <p:nvPr/>
        </p:nvSpPr>
        <p:spPr>
          <a:xfrm>
            <a:off x="328500" y="722350"/>
            <a:ext cx="11535000" cy="5699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Total clientes/total menciones</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68" name="Google Shape;668;p65"/>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69" name="Google Shape;669;p65" title="Gráfico"/>
          <p:cNvPicPr preferRelativeResize="0"/>
          <p:nvPr/>
        </p:nvPicPr>
        <p:blipFill>
          <a:blip r:embed="rId3">
            <a:alphaModFix/>
          </a:blip>
          <a:stretch>
            <a:fillRect/>
          </a:stretch>
        </p:blipFill>
        <p:spPr>
          <a:xfrm>
            <a:off x="624125" y="1842488"/>
            <a:ext cx="5143674" cy="3180511"/>
          </a:xfrm>
          <a:prstGeom prst="rect">
            <a:avLst/>
          </a:prstGeom>
          <a:noFill/>
          <a:ln>
            <a:noFill/>
          </a:ln>
        </p:spPr>
      </p:pic>
      <p:pic>
        <p:nvPicPr>
          <p:cNvPr id="670" name="Google Shape;670;p65" title="Gráfico"/>
          <p:cNvPicPr preferRelativeResize="0"/>
          <p:nvPr/>
        </p:nvPicPr>
        <p:blipFill>
          <a:blip r:embed="rId4">
            <a:alphaModFix/>
          </a:blip>
          <a:stretch>
            <a:fillRect/>
          </a:stretch>
        </p:blipFill>
        <p:spPr>
          <a:xfrm>
            <a:off x="5718625" y="2604550"/>
            <a:ext cx="5736726" cy="3547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77" name="Google Shape;677;p6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8" name="Google Shape;678;p6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79" name="Google Shape;679;p66"/>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80" name="Google Shape;680;p66"/>
          <p:cNvSpPr txBox="1"/>
          <p:nvPr/>
        </p:nvSpPr>
        <p:spPr>
          <a:xfrm>
            <a:off x="328500" y="722350"/>
            <a:ext cx="11535000" cy="5785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None/>
            </a:pPr>
            <a:r>
              <a:t/>
            </a:r>
            <a:endParaRPr sz="1800">
              <a:solidFill>
                <a:schemeClr val="accent6"/>
              </a:solidFill>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 de las aportaciones</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81" name="Google Shape;681;p66"/>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82" name="Google Shape;682;p66" title="Gráfico"/>
          <p:cNvPicPr preferRelativeResize="0"/>
          <p:nvPr/>
        </p:nvPicPr>
        <p:blipFill>
          <a:blip r:embed="rId3">
            <a:alphaModFix/>
          </a:blip>
          <a:stretch>
            <a:fillRect/>
          </a:stretch>
        </p:blipFill>
        <p:spPr>
          <a:xfrm>
            <a:off x="2047625" y="1370225"/>
            <a:ext cx="8096749" cy="50154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89" name="Google Shape;689;p6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0" name="Google Shape;690;p6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91" name="Google Shape;691;p67"/>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92" name="Google Shape;692;p67"/>
          <p:cNvSpPr txBox="1"/>
          <p:nvPr/>
        </p:nvSpPr>
        <p:spPr>
          <a:xfrm>
            <a:off x="328500" y="722350"/>
            <a:ext cx="11535000" cy="5727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Para este trimestre se ha obtenido </a:t>
            </a:r>
            <a:r>
              <a:rPr b="1" lang="es-ES" sz="1900">
                <a:latin typeface="Calibri"/>
                <a:ea typeface="Calibri"/>
                <a:cs typeface="Calibri"/>
                <a:sym typeface="Calibri"/>
              </a:rPr>
              <a:t>muestra representativa en el global de la red CACT y en Mirador del Río</a:t>
            </a:r>
            <a:r>
              <a:rPr lang="es-ES" sz="1900">
                <a:latin typeface="Calibri"/>
                <a:ea typeface="Calibri"/>
                <a:cs typeface="Calibri"/>
                <a:sym typeface="Calibri"/>
              </a:rPr>
              <a:t>, pudiendo también considerar como una buena muestra la de Jardín de Cactus.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Se considera oportuno revisar las aportaciones que se citan en referencia a ello para realizar acciones de mejora.</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En general, las conclusiones obtenidas se mantienen en la línea del histórico y </a:t>
            </a:r>
            <a:r>
              <a:rPr b="1" lang="es-ES" sz="1900">
                <a:latin typeface="Calibri"/>
                <a:ea typeface="Calibri"/>
                <a:cs typeface="Calibri"/>
                <a:sym typeface="Calibri"/>
              </a:rPr>
              <a:t>uno de los datos peor valorados sigue siendo la información que se recibe</a:t>
            </a:r>
            <a:r>
              <a:rPr lang="es-ES" sz="1900">
                <a:latin typeface="Calibri"/>
                <a:ea typeface="Calibri"/>
                <a:cs typeface="Calibri"/>
                <a:sym typeface="Calibri"/>
              </a:rPr>
              <a:t> (pudiéndose referir esta tanto a la cartelería, relacionada con idiomas etc…).</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Tener en cuenta que a partir de este trimestre la representatividad se calcula en base a la base de datos </a:t>
            </a:r>
            <a:r>
              <a:rPr lang="es-ES" sz="1900">
                <a:latin typeface="Calibri"/>
                <a:ea typeface="Calibri"/>
                <a:cs typeface="Calibri"/>
                <a:sym typeface="Calibri"/>
              </a:rPr>
              <a:t>de nueva</a:t>
            </a:r>
            <a:r>
              <a:rPr lang="es-ES" sz="1900">
                <a:latin typeface="Calibri"/>
                <a:ea typeface="Calibri"/>
                <a:cs typeface="Calibri"/>
                <a:sym typeface="Calibri"/>
              </a:rPr>
              <a:t> fórmula </a:t>
            </a:r>
            <a:r>
              <a:rPr lang="es-ES" sz="1900">
                <a:latin typeface="Calibri"/>
                <a:ea typeface="Calibri"/>
                <a:cs typeface="Calibri"/>
                <a:sym typeface="Calibri"/>
              </a:rPr>
              <a:t>aplicada</a:t>
            </a:r>
            <a:r>
              <a:rPr lang="es-ES" sz="1900">
                <a:latin typeface="Calibri"/>
                <a:ea typeface="Calibri"/>
                <a:cs typeface="Calibri"/>
                <a:sym typeface="Calibri"/>
              </a:rPr>
              <a:t> y remitida por el departamento pertinente (</a:t>
            </a:r>
            <a:r>
              <a:rPr lang="es-ES" sz="1900">
                <a:latin typeface="Calibri"/>
                <a:ea typeface="Calibri"/>
                <a:cs typeface="Calibri"/>
                <a:sym typeface="Calibri"/>
              </a:rPr>
              <a:t>antiguamente</a:t>
            </a:r>
            <a:r>
              <a:rPr lang="es-ES" sz="1900">
                <a:latin typeface="Calibri"/>
                <a:ea typeface="Calibri"/>
                <a:cs typeface="Calibri"/>
                <a:sym typeface="Calibri"/>
              </a:rPr>
              <a:t> se extraía directamente de los tickets-número de clientes que pasaban/compraban en las taquillas), con lo cual la desviación actual se entiende menor (pues el dato se acerca más a quien realmente visita y no al que compra una entrada-bono).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En conjunto se ha mejorado la </a:t>
            </a:r>
            <a:r>
              <a:rPr b="1" lang="es-ES" sz="1900">
                <a:latin typeface="Calibri"/>
                <a:ea typeface="Calibri"/>
                <a:cs typeface="Calibri"/>
                <a:sym typeface="Calibri"/>
              </a:rPr>
              <a:t>tasa de respuesta</a:t>
            </a:r>
            <a:r>
              <a:rPr lang="es-ES" sz="1900">
                <a:latin typeface="Calibri"/>
                <a:ea typeface="Calibri"/>
                <a:cs typeface="Calibri"/>
                <a:sym typeface="Calibri"/>
              </a:rPr>
              <a:t> de los clientes pero se recomienda </a:t>
            </a:r>
            <a:r>
              <a:rPr b="1" lang="es-ES" sz="1900">
                <a:latin typeface="Calibri"/>
                <a:ea typeface="Calibri"/>
                <a:cs typeface="Calibri"/>
                <a:sym typeface="Calibri"/>
              </a:rPr>
              <a:t>seguir trabajando en la mejora de la misma</a:t>
            </a:r>
            <a:r>
              <a:rPr lang="es-ES" sz="1900">
                <a:latin typeface="Calibri"/>
                <a:ea typeface="Calibri"/>
                <a:cs typeface="Calibri"/>
                <a:sym typeface="Calibri"/>
              </a:rPr>
              <a:t> para aquellos centros en los que no se consigue </a:t>
            </a:r>
            <a:r>
              <a:rPr lang="es-ES" sz="1900">
                <a:latin typeface="Calibri"/>
                <a:ea typeface="Calibri"/>
                <a:cs typeface="Calibri"/>
                <a:sym typeface="Calibri"/>
              </a:rPr>
              <a:t>representatividad</a:t>
            </a:r>
            <a:r>
              <a:rPr lang="es-ES" sz="1900">
                <a:latin typeface="Calibri"/>
                <a:ea typeface="Calibri"/>
                <a:cs typeface="Calibri"/>
                <a:sym typeface="Calibri"/>
              </a:rPr>
              <a:t>.</a:t>
            </a:r>
            <a:endParaRPr sz="1900">
              <a:latin typeface="Calibri"/>
              <a:ea typeface="Calibri"/>
              <a:cs typeface="Calibri"/>
              <a:sym typeface="Calibri"/>
            </a:endParaRPr>
          </a:p>
          <a:p>
            <a:pPr indent="0" lvl="0" marL="13716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93" name="Google Shape;693;p67"/>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4" name="Shape 314"/>
        <p:cNvGrpSpPr/>
        <p:nvPr/>
      </p:nvGrpSpPr>
      <p:grpSpPr>
        <a:xfrm>
          <a:off x="0" y="0"/>
          <a:ext cx="0" cy="0"/>
          <a:chOff x="0" y="0"/>
          <a:chExt cx="0" cy="0"/>
        </a:xfrm>
      </p:grpSpPr>
      <p:sp>
        <p:nvSpPr>
          <p:cNvPr id="315" name="Google Shape;315;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6" name="Google Shape;316;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7" name="Google Shape;317;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8" name="Google Shape;318;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9" name="Google Shape;319;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21" name="Google Shape;321;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3" name="Google Shape;323;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4" name="Google Shape;324;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6" name="Google Shape;326;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7" name="Google Shape;327;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8" name="Google Shape;328;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9" name="Google Shape;329;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01/1</a:t>
            </a:r>
            <a:r>
              <a:rPr b="1" lang="es-ES" sz="1900">
                <a:solidFill>
                  <a:srgbClr val="0070C0"/>
                </a:solidFill>
                <a:latin typeface="Quattrocento Sans"/>
                <a:ea typeface="Quattrocento Sans"/>
                <a:cs typeface="Quattrocento Sans"/>
                <a:sym typeface="Quattrocento Sans"/>
              </a:rPr>
              <a:t>0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1</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12</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22</a:t>
            </a:r>
            <a:endParaRPr/>
          </a:p>
        </p:txBody>
      </p:sp>
      <p:sp>
        <p:nvSpPr>
          <p:cNvPr id="330" name="Google Shape;330;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p:nvPr/>
        </p:nvSpPr>
        <p:spPr>
          <a:xfrm>
            <a:off x="1393294" y="5302192"/>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1.239</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2" name="Google Shape;332;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3" name="Google Shape;333;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4" name="Google Shape;334;p43"/>
          <p:cNvSpPr/>
          <p:nvPr/>
        </p:nvSpPr>
        <p:spPr>
          <a:xfrm>
            <a:off x="1441170" y="443981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2,8</a:t>
            </a:r>
            <a:r>
              <a:rPr b="1" i="0" lang="es-ES" sz="1200" u="none" cap="none" strike="noStrike">
                <a:solidFill>
                  <a:srgbClr val="0000FF"/>
                </a:solidFill>
                <a:latin typeface="Quattrocento Sans"/>
                <a:ea typeface="Quattrocento Sans"/>
                <a:cs typeface="Quattrocento Sans"/>
                <a:sym typeface="Quattrocento Sans"/>
              </a:rPr>
              <a:t>%  NC 95%</a:t>
            </a:r>
            <a:endParaRPr>
              <a:solidFill>
                <a:srgbClr val="0000FF"/>
              </a:solidFill>
            </a:endParaRPr>
          </a:p>
        </p:txBody>
      </p:sp>
      <p:grpSp>
        <p:nvGrpSpPr>
          <p:cNvPr id="335" name="Google Shape;335;p43"/>
          <p:cNvGrpSpPr/>
          <p:nvPr/>
        </p:nvGrpSpPr>
        <p:grpSpPr>
          <a:xfrm>
            <a:off x="2993695" y="3840013"/>
            <a:ext cx="7618328" cy="2123975"/>
            <a:chOff x="4093438" y="3717505"/>
            <a:chExt cx="7618328" cy="2123975"/>
          </a:xfrm>
        </p:grpSpPr>
        <p:sp>
          <p:nvSpPr>
            <p:cNvPr id="336" name="Google Shape;336;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156</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9</a:t>
              </a:r>
              <a:endParaRPr b="1" i="0" sz="2100" u="none" cap="none" strike="noStrike">
                <a:solidFill>
                  <a:srgbClr val="0070C0"/>
                </a:solidFill>
                <a:latin typeface="Quattrocento Sans"/>
                <a:ea typeface="Quattrocento Sans"/>
                <a:cs typeface="Quattrocento Sans"/>
                <a:sym typeface="Quattrocento Sans"/>
              </a:endParaRPr>
            </a:p>
          </p:txBody>
        </p:sp>
        <p:sp>
          <p:nvSpPr>
            <p:cNvPr id="338" name="Google Shape;338;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32.7</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9" name="Google Shape;339;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2" name="Google Shape;342;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309</a:t>
              </a:r>
              <a:endParaRPr b="1" i="0" sz="2100" u="none" cap="none" strike="noStrike">
                <a:solidFill>
                  <a:srgbClr val="0070C0"/>
                </a:solidFill>
                <a:latin typeface="Quattrocento Sans"/>
                <a:ea typeface="Quattrocento Sans"/>
                <a:cs typeface="Quattrocento Sans"/>
                <a:sym typeface="Quattrocento Sans"/>
              </a:endParaRPr>
            </a:p>
          </p:txBody>
        </p:sp>
        <p:sp>
          <p:nvSpPr>
            <p:cNvPr id="343" name="Google Shape;343;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4" name="Google Shape;344;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13</a:t>
              </a:r>
              <a:endParaRPr b="1" i="0" sz="2100" u="none" cap="none" strike="noStrike">
                <a:solidFill>
                  <a:srgbClr val="0070C0"/>
                </a:solidFill>
                <a:latin typeface="Quattrocento Sans"/>
                <a:ea typeface="Quattrocento Sans"/>
                <a:cs typeface="Quattrocento Sans"/>
                <a:sym typeface="Quattrocento Sans"/>
              </a:endParaRPr>
            </a:p>
          </p:txBody>
        </p:sp>
        <p:sp>
          <p:nvSpPr>
            <p:cNvPr id="345" name="Google Shape;345;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6" name="Google Shape;346;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18.2%</a:t>
              </a:r>
              <a:endParaRPr>
                <a:solidFill>
                  <a:srgbClr val="FF0000"/>
                </a:solidFill>
              </a:endParaRPr>
            </a:p>
          </p:txBody>
        </p:sp>
        <p:sp>
          <p:nvSpPr>
            <p:cNvPr id="347" name="Google Shape;347;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7.8</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8" name="Google Shape;348;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5.6%</a:t>
              </a:r>
              <a:endParaRPr/>
            </a:p>
          </p:txBody>
        </p:sp>
        <p:sp>
          <p:nvSpPr>
            <p:cNvPr id="349" name="Google Shape;349;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27.2%</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50" name="Google Shape;350;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723</a:t>
              </a:r>
              <a:endParaRPr b="1" sz="2100">
                <a:solidFill>
                  <a:srgbClr val="0070C0"/>
                </a:solidFill>
                <a:latin typeface="Quattrocento Sans"/>
                <a:ea typeface="Quattrocento Sans"/>
                <a:cs typeface="Quattrocento Sans"/>
                <a:sym typeface="Quattrocento Sans"/>
              </a:endParaRPr>
            </a:p>
          </p:txBody>
        </p:sp>
        <p:sp>
          <p:nvSpPr>
            <p:cNvPr id="351" name="Google Shape;351;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2" name="Google Shape;352;p43"/>
            <p:cNvSpPr/>
            <p:nvPr/>
          </p:nvSpPr>
          <p:spPr>
            <a:xfrm>
              <a:off x="10646166" y="4509914"/>
              <a:ext cx="1065600" cy="611700"/>
            </a:xfrm>
            <a:prstGeom prst="roundRect">
              <a:avLst>
                <a:gd fmla="val 16667" name="adj"/>
              </a:avLst>
            </a:prstGeom>
            <a:solidFill>
              <a:srgbClr val="BFBFBF"/>
            </a:solidFill>
            <a:ln cap="flat" cmpd="sng" w="9525">
              <a:solidFill>
                <a:srgbClr val="0000F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lang="es-ES" sz="1200">
                  <a:solidFill>
                    <a:srgbClr val="0000FF"/>
                  </a:solidFill>
                  <a:latin typeface="Quattrocento Sans"/>
                  <a:ea typeface="Quattrocento Sans"/>
                  <a:cs typeface="Quattrocento Sans"/>
                  <a:sym typeface="Quattrocento Sans"/>
                </a:rPr>
                <a:t>∓ 3.6%</a:t>
              </a:r>
              <a:endParaRPr>
                <a:solidFill>
                  <a:srgbClr val="FF0000"/>
                </a:solidFill>
              </a:endParaRPr>
            </a:p>
          </p:txBody>
        </p:sp>
        <p:sp>
          <p:nvSpPr>
            <p:cNvPr id="353" name="Google Shape;353;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29</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9" name="Google Shape;359;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0" name="Google Shape;360;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1" name="Google Shape;361;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2" name="Google Shape;362;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44%</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58 %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3" name="Google Shape;363;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4" name="Google Shape;364;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5" name="Google Shape;365;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2" name="Google Shape;372;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3" name="Google Shape;373;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4" name="Google Shape;374;p45"/>
          <p:cNvGrpSpPr/>
          <p:nvPr/>
        </p:nvGrpSpPr>
        <p:grpSpPr>
          <a:xfrm>
            <a:off x="1743638" y="1411025"/>
            <a:ext cx="12006098" cy="1077158"/>
            <a:chOff x="-1653625" y="2867087"/>
            <a:chExt cx="13735383" cy="2913600"/>
          </a:xfrm>
        </p:grpSpPr>
        <p:sp>
          <p:nvSpPr>
            <p:cNvPr id="375" name="Google Shape;375;p45"/>
            <p:cNvSpPr txBox="1"/>
            <p:nvPr/>
          </p:nvSpPr>
          <p:spPr>
            <a:xfrm>
              <a:off x="-1653625" y="2867087"/>
              <a:ext cx="93453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65% de casos,</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6" name="Google Shape;376;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7" name="Google Shape;377;p45"/>
          <p:cNvSpPr/>
          <p:nvPr/>
        </p:nvSpPr>
        <p:spPr>
          <a:xfrm>
            <a:off x="2762388"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 Cueva, Jameos,</a:t>
            </a:r>
            <a:r>
              <a:rPr b="1" lang="es-ES" sz="2000">
                <a:solidFill>
                  <a:srgbClr val="00B0F0"/>
                </a:solidFill>
                <a:latin typeface="Calibri"/>
                <a:ea typeface="Calibri"/>
                <a:cs typeface="Calibri"/>
                <a:sym typeface="Calibri"/>
              </a:rPr>
              <a:t> Jardín y Montañas superan la media CACT)</a:t>
            </a:r>
            <a:endParaRPr sz="2000">
              <a:solidFill>
                <a:schemeClr val="dk1"/>
              </a:solidFill>
              <a:latin typeface="Calibri"/>
              <a:ea typeface="Calibri"/>
              <a:cs typeface="Calibri"/>
              <a:sym typeface="Calibri"/>
            </a:endParaRPr>
          </a:p>
        </p:txBody>
      </p:sp>
      <p:pic>
        <p:nvPicPr>
          <p:cNvPr id="378" name="Google Shape;378;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4" name="Google Shape;384;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5" name="Google Shape;385;p46"/>
          <p:cNvGraphicFramePr/>
          <p:nvPr/>
        </p:nvGraphicFramePr>
        <p:xfrm>
          <a:off x="8210070" y="2076472"/>
          <a:ext cx="3000000" cy="3000000"/>
        </p:xfrm>
        <a:graphic>
          <a:graphicData uri="http://schemas.openxmlformats.org/drawingml/2006/table">
            <a:tbl>
              <a:tblPr>
                <a:noFill/>
                <a:tableStyleId>{FC19A4A4-6E02-4E1B-BA77-B597D8199357}</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900">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78%</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62%</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59%</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18%</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71%</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22%</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13%</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19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54%</a:t>
                      </a:r>
                      <a:endParaRPr sz="1000"/>
                    </a:p>
                  </a:txBody>
                  <a:tcPr marT="91425" marB="91425" marR="28575" marL="28575" anchor="ctr">
                    <a:lnL cap="flat" cmpd="sng" w="11900">
                      <a:solidFill>
                        <a:srgbClr val="000000"/>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31%</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15%</a:t>
                      </a:r>
                      <a:endParaRPr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100">
                          <a:solidFill>
                            <a:schemeClr val="dk1"/>
                          </a:solidFill>
                        </a:rPr>
                        <a:t>CACT</a:t>
                      </a:r>
                      <a:endParaRPr b="1" sz="1100">
                        <a:solidFill>
                          <a:schemeClr val="dk1"/>
                        </a:solidFill>
                      </a:endParaRPr>
                    </a:p>
                  </a:txBody>
                  <a:tcPr marT="0" marB="0" marR="0" marL="0" anchor="ctr">
                    <a:lnL cap="flat" cmpd="sng" w="9525">
                      <a:solidFill>
                        <a:srgbClr val="000000">
                          <a:alpha val="0"/>
                        </a:srgbClr>
                      </a:solidFill>
                      <a:prstDash val="solid"/>
                      <a:round/>
                      <a:headEnd len="sm" w="sm" type="none"/>
                      <a:tailEnd len="sm" w="sm" type="none"/>
                    </a:lnL>
                    <a:lnR cap="flat" cmpd="sng" w="11900">
                      <a:solidFill>
                        <a:srgbClr val="CC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b="1" lang="es-ES" sz="1000"/>
                        <a:t>66%</a:t>
                      </a:r>
                      <a:endParaRPr b="1"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000"/>
                        <a:t>22%</a:t>
                      </a:r>
                      <a:endParaRPr b="1"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CCCCCC"/>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ES" sz="1000"/>
                        <a:t>12%</a:t>
                      </a:r>
                      <a:endParaRPr b="1" sz="1000"/>
                    </a:p>
                  </a:txBody>
                  <a:tcPr marT="91425" marB="91425" marR="28575" marL="28575" anchor="ctr">
                    <a:lnL cap="flat" cmpd="sng" w="11900">
                      <a:solidFill>
                        <a:srgbClr val="CCCCCC"/>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CCCCCC"/>
                      </a:solidFill>
                      <a:prstDash val="solid"/>
                      <a:round/>
                      <a:headEnd len="sm" w="sm" type="none"/>
                      <a:tailEnd len="sm" w="sm" type="none"/>
                    </a:lnT>
                    <a:lnB cap="flat" cmpd="sng" w="11900">
                      <a:solidFill>
                        <a:srgbClr val="CCCCCC"/>
                      </a:solidFill>
                      <a:prstDash val="solid"/>
                      <a:round/>
                      <a:headEnd len="sm" w="sm" type="none"/>
                      <a:tailEnd len="sm" w="sm" type="none"/>
                    </a:lnB>
                  </a:tcPr>
                </a:tc>
              </a:tr>
            </a:tbl>
          </a:graphicData>
        </a:graphic>
      </p:graphicFrame>
      <p:sp>
        <p:nvSpPr>
          <p:cNvPr id="386" name="Google Shape;386;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a:t>
            </a:r>
            <a:r>
              <a:rPr lang="es-ES">
                <a:solidFill>
                  <a:srgbClr val="888888"/>
                </a:solidFill>
                <a:latin typeface="Quattrocento Sans"/>
                <a:ea typeface="Quattrocento Sans"/>
                <a:cs typeface="Quattrocento Sans"/>
                <a:sym typeface="Quattrocento Sans"/>
              </a:rPr>
              <a:t>Es el</a:t>
            </a:r>
            <a:r>
              <a:rPr b="0" i="0" lang="es-ES" sz="1400" u="none" cap="none" strike="noStrike">
                <a:solidFill>
                  <a:srgbClr val="888888"/>
                </a:solidFill>
                <a:latin typeface="Quattrocento Sans"/>
                <a:ea typeface="Quattrocento Sans"/>
                <a:cs typeface="Quattrocento Sans"/>
                <a:sym typeface="Quattrocento Sans"/>
              </a:rPr>
              <a:t>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7" name="Google Shape;387;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8" name="Google Shape;388;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66</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4" name="Google Shape;394;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5" name="Google Shape;395;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6" name="Google Shape;396;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7" name="Google Shape;397;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8" name="Google Shape;398;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9" name="Google Shape;399;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400" name="Google Shape;400;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1" name="Google Shape;401;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2" name="Google Shape;402;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3" name="Google Shape;403;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4" name="Google Shape;404;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5" name="Google Shape;405;p47"/>
          <p:cNvGrpSpPr/>
          <p:nvPr/>
        </p:nvGrpSpPr>
        <p:grpSpPr>
          <a:xfrm>
            <a:off x="11014118" y="906945"/>
            <a:ext cx="855584" cy="765369"/>
            <a:chOff x="10708002" y="295397"/>
            <a:chExt cx="1271721" cy="1365789"/>
          </a:xfrm>
        </p:grpSpPr>
        <p:pic>
          <p:nvPicPr>
            <p:cNvPr id="406" name="Google Shape;406;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7" name="Google Shape;407;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8" name="Google Shape;408;p47"/>
          <p:cNvGrpSpPr/>
          <p:nvPr/>
        </p:nvGrpSpPr>
        <p:grpSpPr>
          <a:xfrm>
            <a:off x="10973371" y="2781722"/>
            <a:ext cx="810467" cy="711932"/>
            <a:chOff x="322748" y="5161581"/>
            <a:chExt cx="1033108" cy="1157295"/>
          </a:xfrm>
        </p:grpSpPr>
        <p:pic>
          <p:nvPicPr>
            <p:cNvPr id="409" name="Google Shape;409;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10" name="Google Shape;410;p47"/>
            <p:cNvGrpSpPr/>
            <p:nvPr/>
          </p:nvGrpSpPr>
          <p:grpSpPr>
            <a:xfrm>
              <a:off x="322748" y="5161581"/>
              <a:ext cx="1033108" cy="689927"/>
              <a:chOff x="322748" y="5161581"/>
              <a:chExt cx="1033108" cy="689927"/>
            </a:xfrm>
          </p:grpSpPr>
          <p:pic>
            <p:nvPicPr>
              <p:cNvPr id="411" name="Google Shape;411;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2" name="Google Shape;412;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3" name="Google Shape;413;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4" name="Google Shape;414;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5" name="Google Shape;415;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6" name="Google Shape;416;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7" name="Google Shape;417;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8" name="Google Shape;418;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9" name="Google Shape;419;p47"/>
          <p:cNvGrpSpPr/>
          <p:nvPr/>
        </p:nvGrpSpPr>
        <p:grpSpPr>
          <a:xfrm>
            <a:off x="10991754" y="4365897"/>
            <a:ext cx="1035431" cy="943247"/>
            <a:chOff x="12985607" y="5027210"/>
            <a:chExt cx="1223254" cy="1086123"/>
          </a:xfrm>
        </p:grpSpPr>
        <p:pic>
          <p:nvPicPr>
            <p:cNvPr descr="Resultado de imagen de icono queue" id="420" name="Google Shape;420;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1" name="Google Shape;421;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8" name="Google Shape;428;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9" name="Google Shape;429;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30" name="Google Shape;430;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1" name="Google Shape;431;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2" name="Google Shape;432;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3" name="Google Shape;433;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4" name="Google Shape;434;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subiendo la media respecto al trimestre precedente. Con valores medios de </a:t>
            </a:r>
            <a:r>
              <a:rPr b="1" lang="es-ES" sz="2800">
                <a:solidFill>
                  <a:srgbClr val="00B0F0"/>
                </a:solidFill>
                <a:latin typeface="Calibri"/>
                <a:ea typeface="Calibri"/>
                <a:cs typeface="Calibri"/>
                <a:sym typeface="Calibri"/>
              </a:rPr>
              <a:t>93%</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89%</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5" name="Google Shape;435;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6" name="Google Shape;436;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2" name="Google Shape;442;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3" name="Google Shape;443;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4" name="Google Shape;444;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5" name="Google Shape;445;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6" name="Google Shape;446;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7" name="Google Shape;447;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8" name="Google Shape;448;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9" name="Google Shape;449;p49"/>
          <p:cNvGrpSpPr/>
          <p:nvPr/>
        </p:nvGrpSpPr>
        <p:grpSpPr>
          <a:xfrm>
            <a:off x="271070" y="4221882"/>
            <a:ext cx="855584" cy="943903"/>
            <a:chOff x="2298508" y="6236042"/>
            <a:chExt cx="1271721" cy="1418477"/>
          </a:xfrm>
        </p:grpSpPr>
        <p:pic>
          <p:nvPicPr>
            <p:cNvPr id="450" name="Google Shape;450;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1" name="Google Shape;451;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2" name="Google Shape;452;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95% y 96%</a:t>
            </a:r>
            <a:r>
              <a:rPr lang="es-ES" sz="2300">
                <a:solidFill>
                  <a:schemeClr val="dk1"/>
                </a:solidFill>
                <a:latin typeface="Quattrocento Sans"/>
                <a:ea typeface="Quattrocento Sans"/>
                <a:cs typeface="Quattrocento Sans"/>
                <a:sym typeface="Quattrocento Sans"/>
              </a:rPr>
              <a:t> de casos respectivamente. </a:t>
            </a:r>
            <a:endParaRPr sz="23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algo  inferiores (</a:t>
            </a:r>
            <a:r>
              <a:rPr b="1" lang="es-ES" sz="2800">
                <a:solidFill>
                  <a:srgbClr val="00B0F0"/>
                </a:solidFill>
                <a:latin typeface="Calibri"/>
                <a:ea typeface="Calibri"/>
                <a:cs typeface="Calibri"/>
                <a:sym typeface="Calibri"/>
              </a:rPr>
              <a:t>89%</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3" name="Google Shape;453;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4" name="Google Shape;454;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5" name="Google Shape;455;p49" title="Gráfico"/>
          <p:cNvPicPr preferRelativeResize="0"/>
          <p:nvPr/>
        </p:nvPicPr>
        <p:blipFill>
          <a:blip r:embed="rId9">
            <a:alphaModFix/>
          </a:blip>
          <a:stretch>
            <a:fillRect/>
          </a:stretch>
        </p:blipFill>
        <p:spPr>
          <a:xfrm>
            <a:off x="7392750" y="616075"/>
            <a:ext cx="4593524" cy="283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