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y="6859575" cx="12190400"/>
  <p:notesSz cx="6808775" cy="9940925"/>
  <p:embeddedFontLst>
    <p:embeddedFont>
      <p:font typeface="Quattrocento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FF97BB-C184-4691-A001-7800C2E243FC}">
  <a:tblStyle styleId="{51FF97BB-C184-4691-A001-7800C2E243F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QuattrocentoSans-regular.fntdata"/><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font" Target="fonts/QuattrocentoSans-italic.fntdata"/><Relationship Id="rId16" Type="http://schemas.openxmlformats.org/officeDocument/2006/relationships/slide" Target="slides/slide8.xml"/><Relationship Id="rId38" Type="http://schemas.openxmlformats.org/officeDocument/2006/relationships/font" Target="fonts/QuattrocentoSans-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6" name="Google Shape;456;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fd6ea75598_0_0: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82" name="Google Shape;482;gfd6ea75598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fd6ea75598_0_34: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00" name="Google Shape;500;gfd6ea75598_0_3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fd6ea75598_0_51: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18" name="Google Shape;518;gfd6ea75598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48" name="Google Shape;548;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eca9d6691d_0_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geca9d6691d_0_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58" name="Google Shape;558;geca9d6691d_0_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fe181a1204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fe181a1204_0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67" name="Google Shape;567;gfe181a1204_0_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361381f04e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1361381f04e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77" name="Google Shape;577;g1361381f04e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58f5779737_0_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g258f5779737_0_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87" name="Google Shape;587;g258f5779737_0_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5" name="Google Shape;605;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37c481f421_0_1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137c481f421_0_1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18" name="Google Shape;618;g137c481f421_0_1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37c481f421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g137c481f421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32" name="Google Shape;632;g137c481f421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017ce6e29d_0_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1017ce6e29d_0_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43" name="Google Shape;643;g1017ce6e29d_0_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7c481f421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137c481f421_0_5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58" name="Google Shape;658;g137c481f421_0_5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017ce6e29d_0_2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g1017ce6e29d_0_2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70" name="Google Shape;670;g1017ce6e29d_0_2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37c481f421_0_68: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g137c481f421_0_68: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83" name="Google Shape;683;g137c481f421_0_68: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017ce6e29d_0_4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g1017ce6e29d_0_4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95" name="Google Shape;695;g1017ce6e29d_0_4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0" name="Google Shape;310;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1" name="Google Shape;311;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4" name="Google Shape;354;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7" name="Google Shape;367;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79" name="Google Shape;379;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3" name="Google Shape;423;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7" name="Google Shape;437;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2.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 Id="rId4" Type="http://schemas.openxmlformats.org/officeDocument/2006/relationships/image" Target="../media/image18.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5.png"/><Relationship Id="rId13" Type="http://schemas.openxmlformats.org/officeDocument/2006/relationships/image" Target="../media/image37.png"/><Relationship Id="rId12" Type="http://schemas.openxmlformats.org/officeDocument/2006/relationships/image" Target="../media/image29.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39.png"/><Relationship Id="rId5" Type="http://schemas.openxmlformats.org/officeDocument/2006/relationships/image" Target="../media/image41.png"/><Relationship Id="rId6" Type="http://schemas.openxmlformats.org/officeDocument/2006/relationships/image" Target="../media/image31.png"/><Relationship Id="rId7" Type="http://schemas.openxmlformats.org/officeDocument/2006/relationships/image" Target="../media/image36.jpg"/><Relationship Id="rId8"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63.png"/><Relationship Id="rId9" Type="http://schemas.openxmlformats.org/officeDocument/2006/relationships/image" Target="../media/image51.png"/><Relationship Id="rId5" Type="http://schemas.openxmlformats.org/officeDocument/2006/relationships/image" Target="../media/image54.png"/><Relationship Id="rId6" Type="http://schemas.openxmlformats.org/officeDocument/2006/relationships/image" Target="../media/image34.png"/><Relationship Id="rId7" Type="http://schemas.openxmlformats.org/officeDocument/2006/relationships/image" Target="../media/image66.png"/><Relationship Id="rId8"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81.png"/><Relationship Id="rId9" Type="http://schemas.openxmlformats.org/officeDocument/2006/relationships/image" Target="../media/image67.png"/><Relationship Id="rId5" Type="http://schemas.openxmlformats.org/officeDocument/2006/relationships/image" Target="../media/image50.png"/><Relationship Id="rId6" Type="http://schemas.openxmlformats.org/officeDocument/2006/relationships/image" Target="../media/image61.png"/><Relationship Id="rId7" Type="http://schemas.openxmlformats.org/officeDocument/2006/relationships/image" Target="../media/image42.png"/><Relationship Id="rId8" Type="http://schemas.openxmlformats.org/officeDocument/2006/relationships/image" Target="../media/image48.jpg"/></Relationships>
</file>

<file path=ppt/slides/_rels/slide13.xml.rels><?xml version="1.0" encoding="UTF-8" standalone="yes"?><Relationships xmlns="http://schemas.openxmlformats.org/package/2006/relationships"><Relationship Id="rId11" Type="http://schemas.openxmlformats.org/officeDocument/2006/relationships/image" Target="../media/image57.jpg"/><Relationship Id="rId10" Type="http://schemas.openxmlformats.org/officeDocument/2006/relationships/image" Target="../media/image64.pn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44.png"/><Relationship Id="rId4" Type="http://schemas.openxmlformats.org/officeDocument/2006/relationships/image" Target="../media/image45.png"/><Relationship Id="rId9" Type="http://schemas.openxmlformats.org/officeDocument/2006/relationships/image" Target="../media/image69.png"/><Relationship Id="rId5" Type="http://schemas.openxmlformats.org/officeDocument/2006/relationships/image" Target="../media/image46.png"/><Relationship Id="rId6" Type="http://schemas.openxmlformats.org/officeDocument/2006/relationships/image" Target="../media/image55.png"/><Relationship Id="rId7" Type="http://schemas.openxmlformats.org/officeDocument/2006/relationships/image" Target="../media/image47.png"/><Relationship Id="rId8" Type="http://schemas.openxmlformats.org/officeDocument/2006/relationships/image" Target="../media/image7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6.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1.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5.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0.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8.pn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0.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28.png"/><Relationship Id="rId13" Type="http://schemas.openxmlformats.org/officeDocument/2006/relationships/image" Target="../media/image22.jpg"/><Relationship Id="rId12" Type="http://schemas.openxmlformats.org/officeDocument/2006/relationships/image" Target="../media/image36.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3.png"/><Relationship Id="rId9" Type="http://schemas.openxmlformats.org/officeDocument/2006/relationships/image" Target="../media/image11.png"/><Relationship Id="rId14" Type="http://schemas.openxmlformats.org/officeDocument/2006/relationships/image" Target="../media/image43.png"/><Relationship Id="rId5" Type="http://schemas.openxmlformats.org/officeDocument/2006/relationships/image" Target="../media/image16.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3.png"/><Relationship Id="rId5" Type="http://schemas.openxmlformats.org/officeDocument/2006/relationships/image" Target="../media/image24.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40.png"/><Relationship Id="rId5" Type="http://schemas.openxmlformats.org/officeDocument/2006/relationships/image" Target="../media/image20.png"/><Relationship Id="rId6" Type="http://schemas.openxmlformats.org/officeDocument/2006/relationships/image" Target="../media/image27.png"/><Relationship Id="rId7" Type="http://schemas.openxmlformats.org/officeDocument/2006/relationships/image" Target="../media/image38.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Análisis de Resultados.</a:t>
            </a:r>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 Modelo de Escucha de Visitas </a:t>
            </a:r>
            <a:endParaRPr/>
          </a:p>
          <a:p>
            <a:pPr indent="0" lvl="0" marL="0" marR="0" rtl="0" algn="ctr">
              <a:spcBef>
                <a:spcPts val="0"/>
              </a:spcBef>
              <a:spcAft>
                <a:spcPts val="0"/>
              </a:spcAft>
              <a:buNone/>
            </a:pPr>
            <a:r>
              <a:rPr b="1" i="0" lang="es-ES" sz="2400" u="none" cap="small" strike="noStrike">
                <a:solidFill>
                  <a:schemeClr val="dk1"/>
                </a:solidFill>
                <a:latin typeface="Calibri"/>
                <a:ea typeface="Calibri"/>
                <a:cs typeface="Calibri"/>
                <a:sym typeface="Calibri"/>
              </a:rPr>
              <a:t>Informe Operativo. Q</a:t>
            </a:r>
            <a:r>
              <a:rPr b="1" lang="es-ES" sz="2400" cap="small">
                <a:solidFill>
                  <a:schemeClr val="dk1"/>
                </a:solidFill>
                <a:latin typeface="Calibri"/>
                <a:ea typeface="Calibri"/>
                <a:cs typeface="Calibri"/>
                <a:sym typeface="Calibri"/>
              </a:rPr>
              <a:t>3</a:t>
            </a:r>
            <a:r>
              <a:rPr b="1" i="0" lang="es-ES" sz="2400" u="none" cap="small" strike="noStrike">
                <a:solidFill>
                  <a:schemeClr val="dk1"/>
                </a:solidFill>
                <a:latin typeface="Calibri"/>
                <a:ea typeface="Calibri"/>
                <a:cs typeface="Calibri"/>
                <a:sym typeface="Calibri"/>
              </a:rPr>
              <a:t> </a:t>
            </a:r>
            <a:r>
              <a:rPr b="1" lang="es-ES" sz="2400" cap="small">
                <a:solidFill>
                  <a:schemeClr val="dk1"/>
                </a:solidFill>
                <a:latin typeface="Calibri"/>
                <a:ea typeface="Calibri"/>
                <a:cs typeface="Calibri"/>
                <a:sym typeface="Calibri"/>
              </a:rPr>
              <a:t>2023</a:t>
            </a:r>
            <a:endParaRPr/>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4595008" y="4572802"/>
            <a:ext cx="2714644" cy="785818"/>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59" name="Google Shape;459;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endParaRPr/>
          </a:p>
        </p:txBody>
      </p:sp>
      <p:sp>
        <p:nvSpPr>
          <p:cNvPr id="460" name="Google Shape;460;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1" name="Google Shape;461;p50"/>
          <p:cNvGrpSpPr/>
          <p:nvPr/>
        </p:nvGrpSpPr>
        <p:grpSpPr>
          <a:xfrm>
            <a:off x="330065" y="1177264"/>
            <a:ext cx="928661" cy="803956"/>
            <a:chOff x="309570" y="5205826"/>
            <a:chExt cx="1033108" cy="1113050"/>
          </a:xfrm>
        </p:grpSpPr>
        <p:pic>
          <p:nvPicPr>
            <p:cNvPr id="462" name="Google Shape;462;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3" name="Google Shape;463;p50"/>
            <p:cNvGrpSpPr/>
            <p:nvPr/>
          </p:nvGrpSpPr>
          <p:grpSpPr>
            <a:xfrm>
              <a:off x="309570" y="5205826"/>
              <a:ext cx="1033108" cy="689927"/>
              <a:chOff x="309570" y="5205826"/>
              <a:chExt cx="1033108" cy="689927"/>
            </a:xfrm>
          </p:grpSpPr>
          <p:pic>
            <p:nvPicPr>
              <p:cNvPr id="464" name="Google Shape;464;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5" name="Google Shape;465;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6" name="Google Shape;466;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7" name="Google Shape;467;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68" name="Google Shape;468;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69" name="Google Shape;469;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0" name="Google Shape;470;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1" name="Google Shape;471;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2" name="Google Shape;472;p50"/>
          <p:cNvGrpSpPr/>
          <p:nvPr/>
        </p:nvGrpSpPr>
        <p:grpSpPr>
          <a:xfrm>
            <a:off x="6376027" y="3302945"/>
            <a:ext cx="1203582" cy="1086123"/>
            <a:chOff x="159715" y="4832860"/>
            <a:chExt cx="1203582" cy="1086123"/>
          </a:xfrm>
        </p:grpSpPr>
        <p:pic>
          <p:nvPicPr>
            <p:cNvPr descr="Resultado de imagen de icono queue" id="473" name="Google Shape;473;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4" name="Google Shape;474;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5" name="Google Shape;475;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6" name="Google Shape;476;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7" name="Google Shape;477;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78" name="Google Shape;478;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79" name="Google Shape;479;p50"/>
          <p:cNvSpPr txBox="1"/>
          <p:nvPr/>
        </p:nvSpPr>
        <p:spPr>
          <a:xfrm>
            <a:off x="443625" y="5487350"/>
            <a:ext cx="101046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del </a:t>
            </a:r>
            <a:r>
              <a:rPr b="1" lang="es-ES" sz="1800">
                <a:solidFill>
                  <a:schemeClr val="dk1"/>
                </a:solidFill>
                <a:latin typeface="Quattrocento Sans"/>
                <a:ea typeface="Quattrocento Sans"/>
                <a:cs typeface="Quattrocento Sans"/>
                <a:sym typeface="Quattrocento Sans"/>
              </a:rPr>
              <a:t>86%</a:t>
            </a:r>
            <a:r>
              <a:rPr lang="es-ES" sz="1800">
                <a:solidFill>
                  <a:schemeClr val="dk1"/>
                </a:solidFill>
                <a:latin typeface="Quattrocento Sans"/>
                <a:ea typeface="Quattrocento Sans"/>
                <a:cs typeface="Quattrocento Sans"/>
                <a:sym typeface="Quattrocento Sans"/>
              </a:rPr>
              <a:t>,</a:t>
            </a:r>
            <a:r>
              <a:rPr b="1" lang="es-ES" sz="1800">
                <a:solidFill>
                  <a:schemeClr val="dk1"/>
                </a:solidFill>
                <a:latin typeface="Quattrocento Sans"/>
                <a:ea typeface="Quattrocento Sans"/>
                <a:cs typeface="Quattrocento Sans"/>
                <a:sym typeface="Quattrocento Sans"/>
              </a:rPr>
              <a:t>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amabilidad y profesionalidad</a:t>
            </a:r>
            <a:r>
              <a:rPr lang="es-ES" sz="1800">
                <a:solidFill>
                  <a:schemeClr val="dk1"/>
                </a:solidFill>
                <a:latin typeface="Quattrocento Sans"/>
                <a:ea typeface="Quattrocento Sans"/>
                <a:cs typeface="Quattrocento Sans"/>
                <a:sym typeface="Quattrocento Sans"/>
              </a:rPr>
              <a:t> se sitúa algo por debajo con un </a:t>
            </a:r>
            <a:r>
              <a:rPr b="1" lang="es-ES" sz="1800">
                <a:solidFill>
                  <a:schemeClr val="dk1"/>
                </a:solidFill>
                <a:latin typeface="Quattrocento Sans"/>
                <a:ea typeface="Quattrocento Sans"/>
                <a:cs typeface="Quattrocento Sans"/>
                <a:sym typeface="Quattrocento Sans"/>
              </a:rPr>
              <a:t>82%, </a:t>
            </a:r>
            <a:r>
              <a:rPr lang="es-ES" sz="1800">
                <a:solidFill>
                  <a:schemeClr val="dk1"/>
                </a:solidFill>
                <a:latin typeface="Quattrocento Sans"/>
                <a:ea typeface="Quattrocento Sans"/>
                <a:cs typeface="Quattrocento Sans"/>
                <a:sym typeface="Quattrocento Sans"/>
              </a:rPr>
              <a:t> seguido de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con un </a:t>
            </a:r>
            <a:r>
              <a:rPr b="1" lang="es-ES" sz="1800">
                <a:solidFill>
                  <a:schemeClr val="dk1"/>
                </a:solidFill>
                <a:latin typeface="Quattrocento Sans"/>
                <a:ea typeface="Quattrocento Sans"/>
                <a:cs typeface="Quattrocento Sans"/>
                <a:sym typeface="Quattrocento Sans"/>
              </a:rPr>
              <a:t>70% de casos y </a:t>
            </a:r>
            <a:r>
              <a:rPr lang="es-ES" sz="1800">
                <a:solidFill>
                  <a:schemeClr val="dk1"/>
                </a:solidFill>
                <a:latin typeface="Quattrocento Sans"/>
                <a:ea typeface="Quattrocento Sans"/>
                <a:cs typeface="Quattrocento Sans"/>
                <a:sym typeface="Quattrocento Sans"/>
              </a:rPr>
              <a:t>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con un </a:t>
            </a:r>
            <a:r>
              <a:rPr b="1" lang="es-ES" sz="1800">
                <a:solidFill>
                  <a:schemeClr val="dk1"/>
                </a:solidFill>
                <a:latin typeface="Quattrocento Sans"/>
                <a:ea typeface="Quattrocento Sans"/>
                <a:cs typeface="Quattrocento Sans"/>
                <a:sym typeface="Quattrocento Sans"/>
              </a:rPr>
              <a:t>56%, </a:t>
            </a:r>
            <a:r>
              <a:rPr lang="es-ES" sz="1800">
                <a:solidFill>
                  <a:schemeClr val="dk1"/>
                </a:solidFill>
                <a:latin typeface="Quattrocento Sans"/>
                <a:ea typeface="Quattrocento Sans"/>
                <a:cs typeface="Quattrocento Sans"/>
                <a:sym typeface="Quattrocento Sans"/>
              </a:rPr>
              <a:t>siendo este el parámetro peor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1"/>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485" name="Google Shape;485;p51"/>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486" name="Google Shape;486;p51"/>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87" name="Google Shape;487;p51"/>
          <p:cNvSpPr txBox="1"/>
          <p:nvPr/>
        </p:nvSpPr>
        <p:spPr>
          <a:xfrm>
            <a:off x="821975"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Tour-Bus</a:t>
            </a:r>
            <a:endParaRPr/>
          </a:p>
        </p:txBody>
      </p:sp>
      <p:sp>
        <p:nvSpPr>
          <p:cNvPr id="488" name="Google Shape;488;p51"/>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Chófer</a:t>
            </a:r>
            <a:endParaRPr/>
          </a:p>
        </p:txBody>
      </p:sp>
      <p:pic>
        <p:nvPicPr>
          <p:cNvPr id="489" name="Google Shape;489;p51"/>
          <p:cNvPicPr preferRelativeResize="0"/>
          <p:nvPr/>
        </p:nvPicPr>
        <p:blipFill rotWithShape="1">
          <a:blip r:embed="rId3">
            <a:alphaModFix/>
          </a:blip>
          <a:srcRect b="2950" l="0" r="0" t="8444"/>
          <a:stretch/>
        </p:blipFill>
        <p:spPr>
          <a:xfrm>
            <a:off x="10173250" y="164475"/>
            <a:ext cx="1466850" cy="1714500"/>
          </a:xfrm>
          <a:prstGeom prst="rect">
            <a:avLst/>
          </a:prstGeom>
          <a:noFill/>
          <a:ln>
            <a:noFill/>
          </a:ln>
        </p:spPr>
      </p:pic>
      <p:pic>
        <p:nvPicPr>
          <p:cNvPr descr="C:\Users\usuario\Desktop\bus-parking-sign_318-51295.jpg" id="490" name="Google Shape;490;p51"/>
          <p:cNvPicPr preferRelativeResize="0"/>
          <p:nvPr/>
        </p:nvPicPr>
        <p:blipFill>
          <a:blip r:embed="rId4">
            <a:alphaModFix/>
          </a:blip>
          <a:stretch>
            <a:fillRect/>
          </a:stretch>
        </p:blipFill>
        <p:spPr>
          <a:xfrm>
            <a:off x="821975" y="2098286"/>
            <a:ext cx="1631550" cy="1631550"/>
          </a:xfrm>
          <a:prstGeom prst="rect">
            <a:avLst/>
          </a:prstGeom>
          <a:noFill/>
          <a:ln>
            <a:noFill/>
          </a:ln>
        </p:spPr>
      </p:pic>
      <p:pic>
        <p:nvPicPr>
          <p:cNvPr descr="C:\Users\usuario\Desktop\ICONOS informe visita 2017\Captura de pantalla 2017-04-04 14.38.56.png" id="491" name="Google Shape;491;p51"/>
          <p:cNvPicPr preferRelativeResize="0"/>
          <p:nvPr/>
        </p:nvPicPr>
        <p:blipFill rotWithShape="1">
          <a:blip r:embed="rId5">
            <a:alphaModFix/>
          </a:blip>
          <a:srcRect b="0" l="0" r="0" t="0"/>
          <a:stretch/>
        </p:blipFill>
        <p:spPr>
          <a:xfrm>
            <a:off x="4327788" y="2098241"/>
            <a:ext cx="1548605" cy="1696922"/>
          </a:xfrm>
          <a:prstGeom prst="rect">
            <a:avLst/>
          </a:prstGeom>
          <a:noFill/>
          <a:ln>
            <a:noFill/>
          </a:ln>
        </p:spPr>
      </p:pic>
      <p:pic>
        <p:nvPicPr>
          <p:cNvPr id="492" name="Google Shape;492;p51"/>
          <p:cNvPicPr preferRelativeResize="0"/>
          <p:nvPr/>
        </p:nvPicPr>
        <p:blipFill>
          <a:blip r:embed="rId6">
            <a:alphaModFix/>
          </a:blip>
          <a:stretch>
            <a:fillRect/>
          </a:stretch>
        </p:blipFill>
        <p:spPr>
          <a:xfrm>
            <a:off x="7750675" y="2172388"/>
            <a:ext cx="1548600" cy="1548600"/>
          </a:xfrm>
          <a:prstGeom prst="rect">
            <a:avLst/>
          </a:prstGeom>
          <a:noFill/>
          <a:ln>
            <a:noFill/>
          </a:ln>
        </p:spPr>
      </p:pic>
      <p:sp>
        <p:nvSpPr>
          <p:cNvPr id="493" name="Google Shape;493;p51"/>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Demostraciones</a:t>
            </a:r>
            <a:endParaRPr/>
          </a:p>
        </p:txBody>
      </p:sp>
      <p:pic>
        <p:nvPicPr>
          <p:cNvPr id="494" name="Google Shape;494;p51" title="Gráfico"/>
          <p:cNvPicPr preferRelativeResize="0"/>
          <p:nvPr/>
        </p:nvPicPr>
        <p:blipFill>
          <a:blip r:embed="rId7">
            <a:alphaModFix/>
          </a:blip>
          <a:stretch>
            <a:fillRect/>
          </a:stretch>
        </p:blipFill>
        <p:spPr>
          <a:xfrm>
            <a:off x="346850" y="4580475"/>
            <a:ext cx="3138852" cy="1934925"/>
          </a:xfrm>
          <a:prstGeom prst="rect">
            <a:avLst/>
          </a:prstGeom>
          <a:noFill/>
          <a:ln>
            <a:noFill/>
          </a:ln>
        </p:spPr>
      </p:pic>
      <p:pic>
        <p:nvPicPr>
          <p:cNvPr id="495" name="Google Shape;495;p51" title="Gráfico"/>
          <p:cNvPicPr preferRelativeResize="0"/>
          <p:nvPr/>
        </p:nvPicPr>
        <p:blipFill>
          <a:blip r:embed="rId8">
            <a:alphaModFix/>
          </a:blip>
          <a:stretch>
            <a:fillRect/>
          </a:stretch>
        </p:blipFill>
        <p:spPr>
          <a:xfrm>
            <a:off x="3674700" y="4580475"/>
            <a:ext cx="3131124" cy="1930159"/>
          </a:xfrm>
          <a:prstGeom prst="rect">
            <a:avLst/>
          </a:prstGeom>
          <a:noFill/>
          <a:ln>
            <a:noFill/>
          </a:ln>
        </p:spPr>
      </p:pic>
      <p:pic>
        <p:nvPicPr>
          <p:cNvPr id="496" name="Google Shape;496;p51" title="Gráfico"/>
          <p:cNvPicPr preferRelativeResize="0"/>
          <p:nvPr/>
        </p:nvPicPr>
        <p:blipFill>
          <a:blip r:embed="rId9">
            <a:alphaModFix/>
          </a:blip>
          <a:stretch>
            <a:fillRect/>
          </a:stretch>
        </p:blipFill>
        <p:spPr>
          <a:xfrm>
            <a:off x="7107077" y="4580475"/>
            <a:ext cx="3131149" cy="1930159"/>
          </a:xfrm>
          <a:prstGeom prst="rect">
            <a:avLst/>
          </a:prstGeom>
          <a:noFill/>
          <a:ln>
            <a:noFill/>
          </a:ln>
        </p:spPr>
      </p:pic>
      <p:sp>
        <p:nvSpPr>
          <p:cNvPr id="497" name="Google Shape;497;p51"/>
          <p:cNvSpPr txBox="1"/>
          <p:nvPr/>
        </p:nvSpPr>
        <p:spPr>
          <a:xfrm>
            <a:off x="330375" y="979400"/>
            <a:ext cx="9843000" cy="93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25 </a:t>
            </a:r>
            <a:r>
              <a:rPr lang="es-ES" sz="1600">
                <a:solidFill>
                  <a:schemeClr val="dk1"/>
                </a:solidFill>
                <a:latin typeface="Quattrocento Sans"/>
                <a:ea typeface="Quattrocento Sans"/>
                <a:cs typeface="Quattrocento Sans"/>
                <a:sym typeface="Quattrocento Sans"/>
              </a:rPr>
              <a:t>clientes (93% de la </a:t>
            </a:r>
            <a:r>
              <a:rPr lang="es-ES" sz="1600">
                <a:solidFill>
                  <a:schemeClr val="dk1"/>
                </a:solidFill>
                <a:latin typeface="Quattrocento Sans"/>
                <a:ea typeface="Quattrocento Sans"/>
                <a:cs typeface="Quattrocento Sans"/>
                <a:sym typeface="Quattrocento Sans"/>
              </a:rPr>
              <a:t>muestra</a:t>
            </a:r>
            <a:r>
              <a:rPr lang="es-ES" sz="1600">
                <a:solidFill>
                  <a:schemeClr val="dk1"/>
                </a:solidFill>
                <a:latin typeface="Quattrocento Sans"/>
                <a:ea typeface="Quattrocento Sans"/>
                <a:cs typeface="Quattrocento Sans"/>
                <a:sym typeface="Quattrocento Sans"/>
              </a:rPr>
              <a:t>). Obtuvo un </a:t>
            </a:r>
            <a:r>
              <a:rPr b="1" lang="es-ES" sz="1600">
                <a:solidFill>
                  <a:schemeClr val="dk1"/>
                </a:solidFill>
                <a:latin typeface="Quattrocento Sans"/>
                <a:ea typeface="Quattrocento Sans"/>
                <a:cs typeface="Quattrocento Sans"/>
                <a:sym typeface="Quattrocento Sans"/>
              </a:rPr>
              <a:t>72%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25 </a:t>
            </a:r>
            <a:r>
              <a:rPr lang="es-ES" sz="1600">
                <a:solidFill>
                  <a:schemeClr val="dk1"/>
                </a:solidFill>
                <a:latin typeface="Quattrocento Sans"/>
                <a:ea typeface="Quattrocento Sans"/>
                <a:cs typeface="Quattrocento Sans"/>
                <a:sym typeface="Quattrocento Sans"/>
              </a:rPr>
              <a:t>clientes (93% de la muestra). Obtuvo un </a:t>
            </a:r>
            <a:r>
              <a:rPr b="1" lang="es-ES" sz="1600">
                <a:solidFill>
                  <a:schemeClr val="dk1"/>
                </a:solidFill>
                <a:latin typeface="Quattrocento Sans"/>
                <a:ea typeface="Quattrocento Sans"/>
                <a:cs typeface="Quattrocento Sans"/>
                <a:sym typeface="Quattrocento Sans"/>
              </a:rPr>
              <a:t>76%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Las </a:t>
            </a:r>
            <a:r>
              <a:rPr b="1" lang="es-ES" sz="1600">
                <a:solidFill>
                  <a:schemeClr val="dk1"/>
                </a:solidFill>
                <a:latin typeface="Quattrocento Sans"/>
                <a:ea typeface="Quattrocento Sans"/>
                <a:cs typeface="Quattrocento Sans"/>
                <a:sym typeface="Quattrocento Sans"/>
              </a:rPr>
              <a:t>demostraciones </a:t>
            </a:r>
            <a:r>
              <a:rPr lang="es-ES" sz="1600">
                <a:solidFill>
                  <a:schemeClr val="dk1"/>
                </a:solidFill>
                <a:latin typeface="Quattrocento Sans"/>
                <a:ea typeface="Quattrocento Sans"/>
                <a:cs typeface="Quattrocento Sans"/>
                <a:sym typeface="Quattrocento Sans"/>
              </a:rPr>
              <a:t>fueron  valoradas por </a:t>
            </a:r>
            <a:r>
              <a:rPr b="1" lang="es-ES" sz="1600">
                <a:solidFill>
                  <a:schemeClr val="dk1"/>
                </a:solidFill>
                <a:latin typeface="Quattrocento Sans"/>
                <a:ea typeface="Quattrocento Sans"/>
                <a:cs typeface="Quattrocento Sans"/>
                <a:sym typeface="Quattrocento Sans"/>
              </a:rPr>
              <a:t>26 </a:t>
            </a:r>
            <a:r>
              <a:rPr lang="es-ES" sz="1600">
                <a:solidFill>
                  <a:schemeClr val="dk1"/>
                </a:solidFill>
                <a:latin typeface="Quattrocento Sans"/>
                <a:ea typeface="Quattrocento Sans"/>
                <a:cs typeface="Quattrocento Sans"/>
                <a:sym typeface="Quattrocento Sans"/>
              </a:rPr>
              <a:t>clientes (96% de la muestra). Obtuvieron un </a:t>
            </a:r>
            <a:r>
              <a:rPr b="1" lang="es-ES" sz="1600">
                <a:solidFill>
                  <a:schemeClr val="dk1"/>
                </a:solidFill>
                <a:latin typeface="Quattrocento Sans"/>
                <a:ea typeface="Quattrocento Sans"/>
                <a:cs typeface="Quattrocento Sans"/>
                <a:sym typeface="Quattrocento Sans"/>
              </a:rPr>
              <a:t>73%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2"/>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03" name="Google Shape;503;p52"/>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04" name="Google Shape;504;p52"/>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05" name="Google Shape;505;p52"/>
          <p:cNvSpPr txBox="1"/>
          <p:nvPr/>
        </p:nvSpPr>
        <p:spPr>
          <a:xfrm>
            <a:off x="940850"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Presentación</a:t>
            </a:r>
            <a:endParaRPr/>
          </a:p>
        </p:txBody>
      </p:sp>
      <p:sp>
        <p:nvSpPr>
          <p:cNvPr id="506" name="Google Shape;506;p52"/>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Temática de la Expo</a:t>
            </a:r>
            <a:endParaRPr/>
          </a:p>
        </p:txBody>
      </p:sp>
      <p:pic>
        <p:nvPicPr>
          <p:cNvPr id="507" name="Google Shape;507;p52"/>
          <p:cNvPicPr preferRelativeResize="0"/>
          <p:nvPr/>
        </p:nvPicPr>
        <p:blipFill rotWithShape="1">
          <a:blip r:embed="rId3">
            <a:alphaModFix/>
          </a:blip>
          <a:srcRect b="2207" l="0" r="0" t="2207"/>
          <a:stretch/>
        </p:blipFill>
        <p:spPr>
          <a:xfrm>
            <a:off x="10173250" y="164475"/>
            <a:ext cx="1466850" cy="1714500"/>
          </a:xfrm>
          <a:prstGeom prst="rect">
            <a:avLst/>
          </a:prstGeom>
          <a:noFill/>
          <a:ln>
            <a:noFill/>
          </a:ln>
        </p:spPr>
      </p:pic>
      <p:pic>
        <p:nvPicPr>
          <p:cNvPr id="508" name="Google Shape;508;p52"/>
          <p:cNvPicPr preferRelativeResize="0"/>
          <p:nvPr/>
        </p:nvPicPr>
        <p:blipFill rotWithShape="1">
          <a:blip r:embed="rId4">
            <a:alphaModFix/>
          </a:blip>
          <a:srcRect b="0" l="4371" r="4371" t="0"/>
          <a:stretch/>
        </p:blipFill>
        <p:spPr>
          <a:xfrm>
            <a:off x="4327788" y="2098241"/>
            <a:ext cx="1548605" cy="1696923"/>
          </a:xfrm>
          <a:prstGeom prst="rect">
            <a:avLst/>
          </a:prstGeom>
          <a:noFill/>
          <a:ln>
            <a:noFill/>
          </a:ln>
        </p:spPr>
      </p:pic>
      <p:sp>
        <p:nvSpPr>
          <p:cNvPr id="509" name="Google Shape;509;p52"/>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Tamaño de la Expo</a:t>
            </a:r>
            <a:endParaRPr/>
          </a:p>
        </p:txBody>
      </p:sp>
      <p:pic>
        <p:nvPicPr>
          <p:cNvPr id="510" name="Google Shape;510;p52" title="Gráfico"/>
          <p:cNvPicPr preferRelativeResize="0"/>
          <p:nvPr/>
        </p:nvPicPr>
        <p:blipFill>
          <a:blip r:embed="rId5">
            <a:alphaModFix/>
          </a:blip>
          <a:stretch>
            <a:fillRect/>
          </a:stretch>
        </p:blipFill>
        <p:spPr>
          <a:xfrm>
            <a:off x="346850" y="4580475"/>
            <a:ext cx="3150055" cy="1943650"/>
          </a:xfrm>
          <a:prstGeom prst="rect">
            <a:avLst/>
          </a:prstGeom>
          <a:noFill/>
          <a:ln>
            <a:noFill/>
          </a:ln>
        </p:spPr>
      </p:pic>
      <p:pic>
        <p:nvPicPr>
          <p:cNvPr id="511" name="Google Shape;511;p52" title="Gráfico"/>
          <p:cNvPicPr preferRelativeResize="0"/>
          <p:nvPr/>
        </p:nvPicPr>
        <p:blipFill>
          <a:blip r:embed="rId6">
            <a:alphaModFix/>
          </a:blip>
          <a:stretch>
            <a:fillRect/>
          </a:stretch>
        </p:blipFill>
        <p:spPr>
          <a:xfrm>
            <a:off x="3679200" y="4594475"/>
            <a:ext cx="3082463" cy="1902162"/>
          </a:xfrm>
          <a:prstGeom prst="rect">
            <a:avLst/>
          </a:prstGeom>
          <a:noFill/>
          <a:ln>
            <a:noFill/>
          </a:ln>
        </p:spPr>
      </p:pic>
      <p:pic>
        <p:nvPicPr>
          <p:cNvPr id="512" name="Google Shape;512;p52" title="Gráfico"/>
          <p:cNvPicPr preferRelativeResize="0"/>
          <p:nvPr/>
        </p:nvPicPr>
        <p:blipFill>
          <a:blip r:embed="rId7">
            <a:alphaModFix/>
          </a:blip>
          <a:stretch>
            <a:fillRect/>
          </a:stretch>
        </p:blipFill>
        <p:spPr>
          <a:xfrm>
            <a:off x="7004950" y="4621965"/>
            <a:ext cx="3082476" cy="1902160"/>
          </a:xfrm>
          <a:prstGeom prst="rect">
            <a:avLst/>
          </a:prstGeom>
          <a:noFill/>
          <a:ln>
            <a:noFill/>
          </a:ln>
        </p:spPr>
      </p:pic>
      <p:pic>
        <p:nvPicPr>
          <p:cNvPr descr="C:\Users\usuario\Pictures\exposición.jpg" id="513" name="Google Shape;513;p52"/>
          <p:cNvPicPr preferRelativeResize="0"/>
          <p:nvPr/>
        </p:nvPicPr>
        <p:blipFill rotWithShape="1">
          <a:blip r:embed="rId8">
            <a:alphaModFix/>
          </a:blip>
          <a:srcRect b="0" l="0" r="0" t="0"/>
          <a:stretch/>
        </p:blipFill>
        <p:spPr>
          <a:xfrm>
            <a:off x="940850" y="2173700"/>
            <a:ext cx="1588800" cy="1588775"/>
          </a:xfrm>
          <a:prstGeom prst="rect">
            <a:avLst/>
          </a:prstGeom>
          <a:noFill/>
          <a:ln>
            <a:noFill/>
          </a:ln>
        </p:spPr>
      </p:pic>
      <p:pic>
        <p:nvPicPr>
          <p:cNvPr descr="C:\Users\usuario\Dropbox\Capturas de pantalla\tamaño exposiciones.png" id="514" name="Google Shape;514;p52"/>
          <p:cNvPicPr preferRelativeResize="0"/>
          <p:nvPr/>
        </p:nvPicPr>
        <p:blipFill rotWithShape="1">
          <a:blip r:embed="rId9">
            <a:alphaModFix/>
          </a:blip>
          <a:srcRect b="0" l="0" r="0" t="0"/>
          <a:stretch/>
        </p:blipFill>
        <p:spPr>
          <a:xfrm>
            <a:off x="7674550" y="2135975"/>
            <a:ext cx="1785995" cy="1621475"/>
          </a:xfrm>
          <a:prstGeom prst="rect">
            <a:avLst/>
          </a:prstGeom>
          <a:noFill/>
          <a:ln>
            <a:noFill/>
          </a:ln>
        </p:spPr>
      </p:pic>
      <p:sp>
        <p:nvSpPr>
          <p:cNvPr id="515" name="Google Shape;515;p52"/>
          <p:cNvSpPr txBox="1"/>
          <p:nvPr/>
        </p:nvSpPr>
        <p:spPr>
          <a:xfrm>
            <a:off x="248425" y="952375"/>
            <a:ext cx="9644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disposición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1</a:t>
            </a:r>
            <a:r>
              <a:rPr b="1" lang="es-ES" sz="1600">
                <a:solidFill>
                  <a:schemeClr val="dk1"/>
                </a:solidFill>
                <a:latin typeface="Quattrocento Sans"/>
                <a:ea typeface="Quattrocento Sans"/>
                <a:cs typeface="Quattrocento Sans"/>
                <a:sym typeface="Quattrocento Sans"/>
              </a:rPr>
              <a:t>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(88% de la muestra). Obtuvo un </a:t>
            </a:r>
            <a:r>
              <a:rPr b="1" lang="es-ES" sz="1600">
                <a:solidFill>
                  <a:schemeClr val="dk1"/>
                </a:solidFill>
                <a:latin typeface="Quattrocento Sans"/>
                <a:ea typeface="Quattrocento Sans"/>
                <a:cs typeface="Quattrocento Sans"/>
                <a:sym typeface="Quattrocento Sans"/>
              </a:rPr>
              <a:t>89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temática</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15</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(88% de la muestra). Obtuvo un </a:t>
            </a:r>
            <a:r>
              <a:rPr b="1" lang="es-ES" sz="1600">
                <a:solidFill>
                  <a:schemeClr val="dk1"/>
                </a:solidFill>
                <a:latin typeface="Quattrocento Sans"/>
                <a:ea typeface="Quattrocento Sans"/>
                <a:cs typeface="Quattrocento Sans"/>
                <a:sym typeface="Quattrocento Sans"/>
              </a:rPr>
              <a:t>79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 </a:t>
            </a:r>
            <a:r>
              <a:rPr b="1" lang="es-ES" sz="1600">
                <a:solidFill>
                  <a:schemeClr val="dk1"/>
                </a:solidFill>
                <a:latin typeface="Quattrocento Sans"/>
                <a:ea typeface="Quattrocento Sans"/>
                <a:cs typeface="Quattrocento Sans"/>
                <a:sym typeface="Quattrocento Sans"/>
              </a:rPr>
              <a:t>tamaño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valorado por </a:t>
            </a:r>
            <a:r>
              <a:rPr b="1" lang="es-ES" sz="1600">
                <a:solidFill>
                  <a:schemeClr val="dk1"/>
                </a:solidFill>
                <a:latin typeface="Quattrocento Sans"/>
                <a:ea typeface="Quattrocento Sans"/>
                <a:cs typeface="Quattrocento Sans"/>
                <a:sym typeface="Quattrocento Sans"/>
              </a:rPr>
              <a:t>16</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(88% de la muestra). Obtuvo un </a:t>
            </a:r>
            <a:r>
              <a:rPr b="1" lang="es-ES" sz="1600">
                <a:solidFill>
                  <a:schemeClr val="dk1"/>
                </a:solidFill>
                <a:latin typeface="Quattrocento Sans"/>
                <a:ea typeface="Quattrocento Sans"/>
                <a:cs typeface="Quattrocento Sans"/>
                <a:sym typeface="Quattrocento Sans"/>
              </a:rPr>
              <a:t>84</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3"/>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21" name="Google Shape;521;p53"/>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22" name="Google Shape;522;p53"/>
          <p:cNvSpPr txBox="1"/>
          <p:nvPr>
            <p:ph idx="12" type="sldNum"/>
          </p:nvPr>
        </p:nvSpPr>
        <p:spPr>
          <a:xfrm>
            <a:off x="8695664" y="616047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23" name="Google Shape;523;p53"/>
          <p:cNvSpPr txBox="1"/>
          <p:nvPr/>
        </p:nvSpPr>
        <p:spPr>
          <a:xfrm>
            <a:off x="821975"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Visita</a:t>
            </a:r>
            <a:endParaRPr/>
          </a:p>
        </p:txBody>
      </p:sp>
      <p:sp>
        <p:nvSpPr>
          <p:cNvPr id="524" name="Google Shape;524;p53"/>
          <p:cNvSpPr txBox="1"/>
          <p:nvPr/>
        </p:nvSpPr>
        <p:spPr>
          <a:xfrm>
            <a:off x="3606967" y="4278261"/>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Iluminación</a:t>
            </a:r>
            <a:endParaRPr/>
          </a:p>
        </p:txBody>
      </p:sp>
      <p:pic>
        <p:nvPicPr>
          <p:cNvPr id="525" name="Google Shape;525;p53"/>
          <p:cNvPicPr preferRelativeResize="0"/>
          <p:nvPr/>
        </p:nvPicPr>
        <p:blipFill rotWithShape="1">
          <a:blip r:embed="rId3">
            <a:alphaModFix/>
          </a:blip>
          <a:srcRect b="3609" l="0" r="0" t="3609"/>
          <a:stretch/>
        </p:blipFill>
        <p:spPr>
          <a:xfrm>
            <a:off x="10173250" y="164475"/>
            <a:ext cx="1466850" cy="1714500"/>
          </a:xfrm>
          <a:prstGeom prst="rect">
            <a:avLst/>
          </a:prstGeom>
          <a:noFill/>
          <a:ln>
            <a:noFill/>
          </a:ln>
        </p:spPr>
      </p:pic>
      <p:sp>
        <p:nvSpPr>
          <p:cNvPr id="526" name="Google Shape;526;p53"/>
          <p:cNvSpPr txBox="1"/>
          <p:nvPr/>
        </p:nvSpPr>
        <p:spPr>
          <a:xfrm>
            <a:off x="8868675" y="4099400"/>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Guía</a:t>
            </a:r>
            <a:endParaRPr/>
          </a:p>
        </p:txBody>
      </p:sp>
      <p:sp>
        <p:nvSpPr>
          <p:cNvPr id="527" name="Google Shape;527;p53"/>
          <p:cNvSpPr txBox="1"/>
          <p:nvPr/>
        </p:nvSpPr>
        <p:spPr>
          <a:xfrm>
            <a:off x="6371250"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Recibida</a:t>
            </a:r>
            <a:endParaRPr/>
          </a:p>
        </p:txBody>
      </p:sp>
      <p:pic>
        <p:nvPicPr>
          <p:cNvPr id="528" name="Google Shape;528;p53" title="Gráfico"/>
          <p:cNvPicPr preferRelativeResize="0"/>
          <p:nvPr/>
        </p:nvPicPr>
        <p:blipFill>
          <a:blip r:embed="rId4">
            <a:alphaModFix/>
          </a:blip>
          <a:stretch>
            <a:fillRect/>
          </a:stretch>
        </p:blipFill>
        <p:spPr>
          <a:xfrm>
            <a:off x="205825" y="4846450"/>
            <a:ext cx="2778349" cy="1714502"/>
          </a:xfrm>
          <a:prstGeom prst="rect">
            <a:avLst/>
          </a:prstGeom>
          <a:noFill/>
          <a:ln>
            <a:noFill/>
          </a:ln>
        </p:spPr>
      </p:pic>
      <p:pic>
        <p:nvPicPr>
          <p:cNvPr id="529" name="Google Shape;529;p53" title="Gráfico"/>
          <p:cNvPicPr preferRelativeResize="0"/>
          <p:nvPr/>
        </p:nvPicPr>
        <p:blipFill>
          <a:blip r:embed="rId5">
            <a:alphaModFix/>
          </a:blip>
          <a:stretch>
            <a:fillRect/>
          </a:stretch>
        </p:blipFill>
        <p:spPr>
          <a:xfrm>
            <a:off x="3051925" y="4846450"/>
            <a:ext cx="2778345" cy="1714500"/>
          </a:xfrm>
          <a:prstGeom prst="rect">
            <a:avLst/>
          </a:prstGeom>
          <a:noFill/>
          <a:ln>
            <a:noFill/>
          </a:ln>
        </p:spPr>
      </p:pic>
      <p:pic>
        <p:nvPicPr>
          <p:cNvPr id="530" name="Google Shape;530;p53" title="Gráfico"/>
          <p:cNvPicPr preferRelativeResize="0"/>
          <p:nvPr/>
        </p:nvPicPr>
        <p:blipFill>
          <a:blip r:embed="rId6">
            <a:alphaModFix/>
          </a:blip>
          <a:stretch>
            <a:fillRect/>
          </a:stretch>
        </p:blipFill>
        <p:spPr>
          <a:xfrm>
            <a:off x="5843685" y="4894025"/>
            <a:ext cx="2643940" cy="1631550"/>
          </a:xfrm>
          <a:prstGeom prst="rect">
            <a:avLst/>
          </a:prstGeom>
          <a:noFill/>
          <a:ln>
            <a:noFill/>
          </a:ln>
        </p:spPr>
      </p:pic>
      <p:pic>
        <p:nvPicPr>
          <p:cNvPr id="531" name="Google Shape;531;p53" title="Gráfico"/>
          <p:cNvPicPr preferRelativeResize="0"/>
          <p:nvPr/>
        </p:nvPicPr>
        <p:blipFill>
          <a:blip r:embed="rId7">
            <a:alphaModFix/>
          </a:blip>
          <a:stretch>
            <a:fillRect/>
          </a:stretch>
        </p:blipFill>
        <p:spPr>
          <a:xfrm>
            <a:off x="8429625" y="4894075"/>
            <a:ext cx="2643950" cy="1631569"/>
          </a:xfrm>
          <a:prstGeom prst="rect">
            <a:avLst/>
          </a:prstGeom>
          <a:noFill/>
          <a:ln>
            <a:noFill/>
          </a:ln>
        </p:spPr>
      </p:pic>
      <p:pic>
        <p:nvPicPr>
          <p:cNvPr descr="C:\Users\usuario\Desktop\time_icon.png" id="532" name="Google Shape;532;p53"/>
          <p:cNvPicPr preferRelativeResize="0"/>
          <p:nvPr/>
        </p:nvPicPr>
        <p:blipFill rotWithShape="1">
          <a:blip r:embed="rId8">
            <a:alphaModFix/>
          </a:blip>
          <a:srcRect b="0" l="0" r="0" t="0"/>
          <a:stretch/>
        </p:blipFill>
        <p:spPr>
          <a:xfrm>
            <a:off x="737750" y="2384925"/>
            <a:ext cx="1714500" cy="1714500"/>
          </a:xfrm>
          <a:prstGeom prst="rect">
            <a:avLst/>
          </a:prstGeom>
          <a:noFill/>
          <a:ln>
            <a:noFill/>
          </a:ln>
        </p:spPr>
      </p:pic>
      <p:pic>
        <p:nvPicPr>
          <p:cNvPr descr="C:\Users\usuario\Desktop\iluminación.jpg" id="533" name="Google Shape;533;p53"/>
          <p:cNvPicPr preferRelativeResize="0"/>
          <p:nvPr/>
        </p:nvPicPr>
        <p:blipFill rotWithShape="1">
          <a:blip r:embed="rId9">
            <a:alphaModFix/>
          </a:blip>
          <a:srcRect b="0" l="0" r="0" t="0"/>
          <a:stretch/>
        </p:blipFill>
        <p:spPr>
          <a:xfrm>
            <a:off x="3572350" y="2461923"/>
            <a:ext cx="1714500" cy="1714452"/>
          </a:xfrm>
          <a:prstGeom prst="rect">
            <a:avLst/>
          </a:prstGeom>
          <a:noFill/>
          <a:ln>
            <a:noFill/>
          </a:ln>
        </p:spPr>
      </p:pic>
      <p:pic>
        <p:nvPicPr>
          <p:cNvPr descr="C:\Users\usuario\Desktop\información del guía.png" id="534" name="Google Shape;534;p53"/>
          <p:cNvPicPr preferRelativeResize="0"/>
          <p:nvPr/>
        </p:nvPicPr>
        <p:blipFill rotWithShape="1">
          <a:blip r:embed="rId10">
            <a:alphaModFix/>
          </a:blip>
          <a:srcRect b="3824" l="23224" r="22243" t="5768"/>
          <a:stretch/>
        </p:blipFill>
        <p:spPr>
          <a:xfrm>
            <a:off x="6276028" y="2550800"/>
            <a:ext cx="1779235" cy="1548600"/>
          </a:xfrm>
          <a:prstGeom prst="rect">
            <a:avLst/>
          </a:prstGeom>
          <a:noFill/>
          <a:ln>
            <a:noFill/>
          </a:ln>
        </p:spPr>
      </p:pic>
      <p:pic>
        <p:nvPicPr>
          <p:cNvPr descr="C:\Users\usuario\Desktop\guia sola.jpg" id="535" name="Google Shape;535;p53"/>
          <p:cNvPicPr preferRelativeResize="0"/>
          <p:nvPr/>
        </p:nvPicPr>
        <p:blipFill rotWithShape="1">
          <a:blip r:embed="rId11">
            <a:alphaModFix/>
          </a:blip>
          <a:srcRect b="0" l="0" r="0" t="0"/>
          <a:stretch/>
        </p:blipFill>
        <p:spPr>
          <a:xfrm>
            <a:off x="9347501" y="2211066"/>
            <a:ext cx="808202" cy="1888322"/>
          </a:xfrm>
          <a:prstGeom prst="rect">
            <a:avLst/>
          </a:prstGeom>
          <a:noFill/>
          <a:ln>
            <a:noFill/>
          </a:ln>
        </p:spPr>
      </p:pic>
      <p:sp>
        <p:nvSpPr>
          <p:cNvPr id="536" name="Google Shape;536;p53"/>
          <p:cNvSpPr txBox="1"/>
          <p:nvPr/>
        </p:nvSpPr>
        <p:spPr>
          <a:xfrm>
            <a:off x="248425" y="952375"/>
            <a:ext cx="99072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a:t>
            </a:r>
            <a:r>
              <a:rPr lang="es-ES" sz="1600">
                <a:solidFill>
                  <a:schemeClr val="dk1"/>
                </a:solidFill>
                <a:latin typeface="Quattrocento Sans"/>
                <a:ea typeface="Quattrocento Sans"/>
                <a:cs typeface="Quattrocento Sans"/>
                <a:sym typeface="Quattrocento Sans"/>
              </a:rPr>
              <a:t> </a:t>
            </a:r>
            <a:r>
              <a:rPr b="1" lang="es-ES" sz="1600">
                <a:solidFill>
                  <a:schemeClr val="dk1"/>
                </a:solidFill>
                <a:latin typeface="Quattrocento Sans"/>
                <a:ea typeface="Quattrocento Sans"/>
                <a:cs typeface="Quattrocento Sans"/>
                <a:sym typeface="Quattrocento Sans"/>
              </a:rPr>
              <a:t>tiempo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a:t>
            </a:r>
            <a:r>
              <a:rPr lang="es-ES" sz="1600">
                <a:solidFill>
                  <a:schemeClr val="dk1"/>
                </a:solidFill>
                <a:latin typeface="Quattrocento Sans"/>
                <a:ea typeface="Quattrocento Sans"/>
                <a:cs typeface="Quattrocento Sans"/>
                <a:sym typeface="Quattrocento Sans"/>
              </a:rPr>
              <a:t>valorado</a:t>
            </a:r>
            <a:r>
              <a:rPr lang="es-ES" sz="1600">
                <a:solidFill>
                  <a:schemeClr val="dk1"/>
                </a:solidFill>
                <a:latin typeface="Quattrocento Sans"/>
                <a:ea typeface="Quattrocento Sans"/>
                <a:cs typeface="Quattrocento Sans"/>
                <a:sym typeface="Quattrocento Sans"/>
              </a:rPr>
              <a:t> por </a:t>
            </a:r>
            <a:r>
              <a:rPr b="1" lang="es-ES" sz="1600">
                <a:solidFill>
                  <a:schemeClr val="dk1"/>
                </a:solidFill>
                <a:latin typeface="Quattrocento Sans"/>
                <a:ea typeface="Quattrocento Sans"/>
                <a:cs typeface="Quattrocento Sans"/>
                <a:sym typeface="Quattrocento Sans"/>
              </a:rPr>
              <a:t>22</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(81% de la muestra). Obtuvo un </a:t>
            </a:r>
            <a:r>
              <a:rPr b="1" lang="es-ES" sz="1600">
                <a:solidFill>
                  <a:schemeClr val="dk1"/>
                </a:solidFill>
                <a:latin typeface="Quattrocento Sans"/>
                <a:ea typeface="Quattrocento Sans"/>
                <a:cs typeface="Quattrocento Sans"/>
                <a:sym typeface="Quattrocento Sans"/>
              </a:rPr>
              <a:t>82</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iluminación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21</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(78% de la muestra). Obtuvo un </a:t>
            </a:r>
            <a:r>
              <a:rPr b="1" lang="es-ES" sz="1600">
                <a:solidFill>
                  <a:schemeClr val="dk1"/>
                </a:solidFill>
                <a:latin typeface="Quattrocento Sans"/>
                <a:ea typeface="Quattrocento Sans"/>
                <a:cs typeface="Quattrocento Sans"/>
                <a:sym typeface="Quattrocento Sans"/>
              </a:rPr>
              <a:t>95</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21</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(78% de la muestra). Obtuvo un </a:t>
            </a:r>
            <a:r>
              <a:rPr b="1" lang="es-ES" sz="1600">
                <a:solidFill>
                  <a:schemeClr val="dk1"/>
                </a:solidFill>
                <a:latin typeface="Quattrocento Sans"/>
                <a:ea typeface="Quattrocento Sans"/>
                <a:cs typeface="Quattrocento Sans"/>
                <a:sym typeface="Quattrocento Sans"/>
              </a:rPr>
              <a:t>62</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22 </a:t>
            </a:r>
            <a:r>
              <a:rPr lang="es-ES" sz="1600">
                <a:solidFill>
                  <a:schemeClr val="dk1"/>
                </a:solidFill>
                <a:latin typeface="Quattrocento Sans"/>
                <a:ea typeface="Quattrocento Sans"/>
                <a:cs typeface="Quattrocento Sans"/>
                <a:sym typeface="Quattrocento Sans"/>
              </a:rPr>
              <a:t>clientes (81% de la muestra). Obtuvo un </a:t>
            </a:r>
            <a:r>
              <a:rPr b="1" lang="es-ES" sz="1600">
                <a:solidFill>
                  <a:schemeClr val="dk1"/>
                </a:solidFill>
                <a:latin typeface="Quattrocento Sans"/>
                <a:ea typeface="Quattrocento Sans"/>
                <a:cs typeface="Quattrocento Sans"/>
                <a:sym typeface="Quattrocento Sans"/>
              </a:rPr>
              <a:t>73%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42" name="Google Shape;542;p54"/>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543" name="Google Shape;543;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544" name="Google Shape;544;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5"/>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551" name="Google Shape;551;p55"/>
          <p:cNvSpPr txBox="1"/>
          <p:nvPr/>
        </p:nvSpPr>
        <p:spPr>
          <a:xfrm>
            <a:off x="222853" y="670273"/>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700">
                <a:solidFill>
                  <a:schemeClr val="dk1"/>
                </a:solidFill>
                <a:latin typeface="Calibri"/>
                <a:ea typeface="Calibri"/>
                <a:cs typeface="Calibri"/>
                <a:sym typeface="Calibri"/>
              </a:rPr>
              <a:t>La mayoría de clientes no realizan comentarios en las preguntas abiertas, </a:t>
            </a:r>
            <a:r>
              <a:rPr b="1" lang="es-ES" sz="1700">
                <a:solidFill>
                  <a:schemeClr val="dk1"/>
                </a:solidFill>
                <a:latin typeface="Calibri"/>
                <a:ea typeface="Calibri"/>
                <a:cs typeface="Calibri"/>
                <a:sym typeface="Calibri"/>
              </a:rPr>
              <a:t>100</a:t>
            </a:r>
            <a:r>
              <a:rPr b="1" lang="es-ES" sz="1700">
                <a:solidFill>
                  <a:schemeClr val="dk1"/>
                </a:solidFill>
                <a:latin typeface="Calibri"/>
                <a:ea typeface="Calibri"/>
                <a:cs typeface="Calibri"/>
                <a:sym typeface="Calibri"/>
              </a:rPr>
              <a:t> de 1.351</a:t>
            </a:r>
            <a:r>
              <a:rPr lang="es-ES" sz="1700">
                <a:solidFill>
                  <a:schemeClr val="dk1"/>
                </a:solidFill>
                <a:latin typeface="Calibri"/>
                <a:ea typeface="Calibri"/>
                <a:cs typeface="Calibri"/>
                <a:sym typeface="Calibri"/>
              </a:rPr>
              <a:t> (un 7.4% de los mismos), en conjunto se obtienen </a:t>
            </a:r>
            <a:r>
              <a:rPr b="1" lang="es-ES" sz="1700">
                <a:solidFill>
                  <a:schemeClr val="dk1"/>
                </a:solidFill>
                <a:latin typeface="Calibri"/>
                <a:ea typeface="Calibri"/>
                <a:cs typeface="Calibri"/>
                <a:sym typeface="Calibri"/>
              </a:rPr>
              <a:t>129</a:t>
            </a:r>
            <a:r>
              <a:rPr b="1" lang="es-ES" sz="1700">
                <a:solidFill>
                  <a:schemeClr val="dk1"/>
                </a:solidFill>
                <a:latin typeface="Calibri"/>
                <a:ea typeface="Calibri"/>
                <a:cs typeface="Calibri"/>
                <a:sym typeface="Calibri"/>
              </a:rPr>
              <a:t> menciones</a:t>
            </a:r>
            <a:r>
              <a:rPr lang="es-ES" sz="1700">
                <a:solidFill>
                  <a:schemeClr val="dk1"/>
                </a:solidFill>
                <a:latin typeface="Calibri"/>
                <a:ea typeface="Calibri"/>
                <a:cs typeface="Calibri"/>
                <a:sym typeface="Calibri"/>
              </a:rPr>
              <a:t>. El centro donde más muestra se recoge es Mirador del Río (77 clientes/97 aportaciones). En general (teniendo en cuenta todos los centros) la queja más frecuente es el  </a:t>
            </a:r>
            <a:r>
              <a:rPr b="1" lang="es-ES" sz="1700">
                <a:solidFill>
                  <a:schemeClr val="dk1"/>
                </a:solidFill>
                <a:latin typeface="Calibri"/>
                <a:ea typeface="Calibri"/>
                <a:cs typeface="Calibri"/>
                <a:sym typeface="Calibri"/>
              </a:rPr>
              <a:t>precio-devolución de importe </a:t>
            </a:r>
            <a:r>
              <a:rPr lang="es-ES" sz="1700">
                <a:solidFill>
                  <a:schemeClr val="dk1"/>
                </a:solidFill>
                <a:latin typeface="Calibri"/>
                <a:ea typeface="Calibri"/>
                <a:cs typeface="Calibri"/>
                <a:sym typeface="Calibri"/>
              </a:rPr>
              <a:t>(disconformidad con la tarifa…)</a:t>
            </a:r>
            <a:r>
              <a:rPr b="1" lang="es-ES" sz="1700">
                <a:solidFill>
                  <a:schemeClr val="dk1"/>
                </a:solidFill>
                <a:latin typeface="Calibri"/>
                <a:ea typeface="Calibri"/>
                <a:cs typeface="Calibri"/>
                <a:sym typeface="Calibri"/>
              </a:rPr>
              <a:t> con 48 menciones, </a:t>
            </a:r>
            <a:r>
              <a:rPr lang="es-ES" sz="1700">
                <a:solidFill>
                  <a:schemeClr val="dk1"/>
                </a:solidFill>
                <a:latin typeface="Calibri"/>
                <a:ea typeface="Calibri"/>
                <a:cs typeface="Calibri"/>
                <a:sym typeface="Calibri"/>
              </a:rPr>
              <a:t>seguido de l</a:t>
            </a:r>
            <a:r>
              <a:rPr lang="es-ES" sz="1700">
                <a:solidFill>
                  <a:schemeClr val="dk1"/>
                </a:solidFill>
                <a:latin typeface="Calibri"/>
                <a:ea typeface="Calibri"/>
                <a:cs typeface="Calibri"/>
                <a:sym typeface="Calibri"/>
              </a:rPr>
              <a:t>a falta de</a:t>
            </a:r>
            <a:r>
              <a:rPr b="1" lang="es-ES" sz="1700">
                <a:solidFill>
                  <a:schemeClr val="dk1"/>
                </a:solidFill>
                <a:latin typeface="Calibri"/>
                <a:ea typeface="Calibri"/>
                <a:cs typeface="Calibri"/>
                <a:sym typeface="Calibri"/>
              </a:rPr>
              <a:t> seguridad-confort </a:t>
            </a:r>
            <a:r>
              <a:rPr lang="es-ES" sz="1700">
                <a:solidFill>
                  <a:schemeClr val="dk1"/>
                </a:solidFill>
                <a:latin typeface="Calibri"/>
                <a:ea typeface="Calibri"/>
                <a:cs typeface="Calibri"/>
                <a:sym typeface="Calibri"/>
              </a:rPr>
              <a:t>(uso de barandillas, ruido, falta de sombra…)</a:t>
            </a:r>
            <a:r>
              <a:rPr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con </a:t>
            </a:r>
            <a:r>
              <a:rPr b="1" lang="es-ES" sz="1700">
                <a:solidFill>
                  <a:schemeClr val="dk1"/>
                </a:solidFill>
                <a:latin typeface="Calibri"/>
                <a:ea typeface="Calibri"/>
                <a:cs typeface="Calibri"/>
                <a:sym typeface="Calibri"/>
              </a:rPr>
              <a:t>17</a:t>
            </a:r>
            <a:r>
              <a:rPr b="1" lang="es-ES" sz="1700">
                <a:solidFill>
                  <a:schemeClr val="dk1"/>
                </a:solidFill>
                <a:latin typeface="Calibri"/>
                <a:ea typeface="Calibri"/>
                <a:cs typeface="Calibri"/>
                <a:sym typeface="Calibri"/>
              </a:rPr>
              <a:t> menciones</a:t>
            </a:r>
            <a:r>
              <a:rPr lang="es-ES" sz="1700">
                <a:solidFill>
                  <a:schemeClr val="dk1"/>
                </a:solidFill>
                <a:latin typeface="Calibri"/>
                <a:ea typeface="Calibri"/>
                <a:cs typeface="Calibri"/>
                <a:sym typeface="Calibri"/>
              </a:rPr>
              <a:t>.</a:t>
            </a:r>
            <a:r>
              <a:rPr b="1"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El tercer aspecto más mencionado es el relativo a la </a:t>
            </a:r>
            <a:r>
              <a:rPr b="1" lang="es-ES" sz="1700">
                <a:solidFill>
                  <a:schemeClr val="dk1"/>
                </a:solidFill>
                <a:latin typeface="Calibri"/>
                <a:ea typeface="Calibri"/>
                <a:cs typeface="Calibri"/>
                <a:sym typeface="Calibri"/>
              </a:rPr>
              <a:t>limpieza-estado de conservación </a:t>
            </a:r>
            <a:r>
              <a:rPr lang="es-ES" sz="1700">
                <a:solidFill>
                  <a:schemeClr val="dk1"/>
                </a:solidFill>
                <a:latin typeface="Calibri"/>
                <a:ea typeface="Calibri"/>
                <a:cs typeface="Calibri"/>
                <a:sym typeface="Calibri"/>
              </a:rPr>
              <a:t>con 14 menciones (mal olor, baños, cactus secos…). En cuanto a la propuesta de valor se citan: </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rPr b="1" lang="es-ES" sz="1700">
                <a:solidFill>
                  <a:schemeClr val="dk1"/>
                </a:solidFill>
                <a:latin typeface="Calibri"/>
                <a:ea typeface="Calibri"/>
                <a:cs typeface="Calibri"/>
                <a:sym typeface="Calibri"/>
              </a:rPr>
              <a:t>MR</a:t>
            </a:r>
            <a:r>
              <a:rPr lang="es-ES" sz="1700">
                <a:solidFill>
                  <a:schemeClr val="dk1"/>
                </a:solidFill>
                <a:latin typeface="Calibri"/>
                <a:ea typeface="Calibri"/>
                <a:cs typeface="Calibri"/>
                <a:sym typeface="Calibri"/>
              </a:rPr>
              <a:t>: poner prismáticos, poner guías, más opciones en el menú, vender helados, actividades dirigidas a los niños, poner barandillas y carteles solicitando silencio.</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rPr b="1" lang="es-ES" sz="1700">
                <a:solidFill>
                  <a:schemeClr val="dk1"/>
                </a:solidFill>
                <a:latin typeface="Calibri"/>
                <a:ea typeface="Calibri"/>
                <a:cs typeface="Calibri"/>
                <a:sym typeface="Calibri"/>
              </a:rPr>
              <a:t>JC</a:t>
            </a:r>
            <a:r>
              <a:rPr lang="es-ES" sz="1700">
                <a:solidFill>
                  <a:schemeClr val="dk1"/>
                </a:solidFill>
                <a:latin typeface="Calibri"/>
                <a:ea typeface="Calibri"/>
                <a:cs typeface="Calibri"/>
                <a:sym typeface="Calibri"/>
              </a:rPr>
              <a:t>: poner más cactus y más zonas de sombra.</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5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53" name="Google Shape;553;p55" title="Gráfico"/>
          <p:cNvPicPr preferRelativeResize="0"/>
          <p:nvPr/>
        </p:nvPicPr>
        <p:blipFill>
          <a:blip r:embed="rId3">
            <a:alphaModFix/>
          </a:blip>
          <a:stretch>
            <a:fillRect/>
          </a:stretch>
        </p:blipFill>
        <p:spPr>
          <a:xfrm>
            <a:off x="5641875" y="3070375"/>
            <a:ext cx="4981050" cy="3079925"/>
          </a:xfrm>
          <a:prstGeom prst="rect">
            <a:avLst/>
          </a:prstGeom>
          <a:noFill/>
          <a:ln>
            <a:noFill/>
          </a:ln>
        </p:spPr>
      </p:pic>
      <p:sp>
        <p:nvSpPr>
          <p:cNvPr id="554" name="Google Shape;554;p55"/>
          <p:cNvSpPr txBox="1"/>
          <p:nvPr/>
        </p:nvSpPr>
        <p:spPr>
          <a:xfrm>
            <a:off x="851850" y="3701750"/>
            <a:ext cx="4059600" cy="14886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Clr>
                <a:schemeClr val="dk1"/>
              </a:buClr>
              <a:buFont typeface="Arial"/>
              <a:buNone/>
            </a:pPr>
            <a:r>
              <a:rPr lang="es-ES" sz="1700">
                <a:solidFill>
                  <a:schemeClr val="dk1"/>
                </a:solidFill>
                <a:latin typeface="Calibri"/>
                <a:ea typeface="Calibri"/>
                <a:cs typeface="Calibri"/>
                <a:sym typeface="Calibri"/>
              </a:rPr>
              <a:t>Tener en cuenta que en el análisis semántico de este estudio se han eliminado los comentarios tipo “burla” o “erratas” donde no se exponía ningún comentario de valor.</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6"/>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(total menciones)</a:t>
            </a:r>
            <a:endParaRPr b="1" i="0" sz="3200" u="none" cap="none" strike="noStrike">
              <a:solidFill>
                <a:srgbClr val="003794"/>
              </a:solidFill>
              <a:latin typeface="Quattrocento Sans"/>
              <a:ea typeface="Quattrocento Sans"/>
              <a:cs typeface="Quattrocento Sans"/>
              <a:sym typeface="Quattrocento Sans"/>
            </a:endParaRPr>
          </a:p>
        </p:txBody>
      </p:sp>
      <p:sp>
        <p:nvSpPr>
          <p:cNvPr id="561" name="Google Shape;561;p56"/>
          <p:cNvSpPr txBox="1"/>
          <p:nvPr/>
        </p:nvSpPr>
        <p:spPr>
          <a:xfrm>
            <a:off x="328491" y="7655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5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63" name="Google Shape;563;p56" title="Gráfico"/>
          <p:cNvPicPr preferRelativeResize="0"/>
          <p:nvPr/>
        </p:nvPicPr>
        <p:blipFill>
          <a:blip r:embed="rId3">
            <a:alphaModFix/>
          </a:blip>
          <a:stretch>
            <a:fillRect/>
          </a:stretch>
        </p:blipFill>
        <p:spPr>
          <a:xfrm>
            <a:off x="1542950" y="970388"/>
            <a:ext cx="8302525" cy="5118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7"/>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70" name="Google Shape;570;p57"/>
          <p:cNvSpPr txBox="1"/>
          <p:nvPr/>
        </p:nvSpPr>
        <p:spPr>
          <a:xfrm>
            <a:off x="320975" y="765600"/>
            <a:ext cx="116211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71" name="Google Shape;571;p5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72" name="Google Shape;572;p57" title="Gráfico"/>
          <p:cNvPicPr preferRelativeResize="0"/>
          <p:nvPr/>
        </p:nvPicPr>
        <p:blipFill>
          <a:blip r:embed="rId3">
            <a:alphaModFix/>
          </a:blip>
          <a:stretch>
            <a:fillRect/>
          </a:stretch>
        </p:blipFill>
        <p:spPr>
          <a:xfrm>
            <a:off x="359100" y="1765875"/>
            <a:ext cx="5912499" cy="3647768"/>
          </a:xfrm>
          <a:prstGeom prst="rect">
            <a:avLst/>
          </a:prstGeom>
          <a:noFill/>
          <a:ln>
            <a:noFill/>
          </a:ln>
        </p:spPr>
      </p:pic>
      <p:pic>
        <p:nvPicPr>
          <p:cNvPr id="573" name="Google Shape;573;p57" title="Gráfico"/>
          <p:cNvPicPr preferRelativeResize="0"/>
          <p:nvPr/>
        </p:nvPicPr>
        <p:blipFill>
          <a:blip r:embed="rId4">
            <a:alphaModFix/>
          </a:blip>
          <a:stretch>
            <a:fillRect/>
          </a:stretch>
        </p:blipFill>
        <p:spPr>
          <a:xfrm>
            <a:off x="6184550" y="1813686"/>
            <a:ext cx="5757526" cy="35521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8"/>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80" name="Google Shape;580;p58"/>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81" name="Google Shape;581;p5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82" name="Google Shape;582;p58" title="Gráfico"/>
          <p:cNvPicPr preferRelativeResize="0"/>
          <p:nvPr/>
        </p:nvPicPr>
        <p:blipFill>
          <a:blip r:embed="rId3">
            <a:alphaModFix/>
          </a:blip>
          <a:stretch>
            <a:fillRect/>
          </a:stretch>
        </p:blipFill>
        <p:spPr>
          <a:xfrm>
            <a:off x="6370675" y="1974250"/>
            <a:ext cx="5485300" cy="3384199"/>
          </a:xfrm>
          <a:prstGeom prst="rect">
            <a:avLst/>
          </a:prstGeom>
          <a:noFill/>
          <a:ln>
            <a:noFill/>
          </a:ln>
        </p:spPr>
      </p:pic>
      <p:pic>
        <p:nvPicPr>
          <p:cNvPr id="583" name="Google Shape;583;p58" title="Gráfico"/>
          <p:cNvPicPr preferRelativeResize="0"/>
          <p:nvPr/>
        </p:nvPicPr>
        <p:blipFill>
          <a:blip r:embed="rId4">
            <a:alphaModFix/>
          </a:blip>
          <a:stretch>
            <a:fillRect/>
          </a:stretch>
        </p:blipFill>
        <p:spPr>
          <a:xfrm>
            <a:off x="797275" y="2031825"/>
            <a:ext cx="5298726" cy="3269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9"/>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90" name="Google Shape;590;p59"/>
          <p:cNvSpPr txBox="1"/>
          <p:nvPr/>
        </p:nvSpPr>
        <p:spPr>
          <a:xfrm>
            <a:off x="320975" y="765600"/>
            <a:ext cx="116211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91" name="Google Shape;591;p5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92" name="Google Shape;592;p59" title="Gráfico"/>
          <p:cNvPicPr preferRelativeResize="0"/>
          <p:nvPr/>
        </p:nvPicPr>
        <p:blipFill>
          <a:blip r:embed="rId3">
            <a:alphaModFix/>
          </a:blip>
          <a:stretch>
            <a:fillRect/>
          </a:stretch>
        </p:blipFill>
        <p:spPr>
          <a:xfrm>
            <a:off x="411650" y="1813675"/>
            <a:ext cx="5577274" cy="3440944"/>
          </a:xfrm>
          <a:prstGeom prst="rect">
            <a:avLst/>
          </a:prstGeom>
          <a:noFill/>
          <a:ln>
            <a:noFill/>
          </a:ln>
        </p:spPr>
      </p:pic>
      <p:pic>
        <p:nvPicPr>
          <p:cNvPr id="593" name="Google Shape;593;p59" title="Gráfico"/>
          <p:cNvPicPr preferRelativeResize="0"/>
          <p:nvPr/>
        </p:nvPicPr>
        <p:blipFill>
          <a:blip r:embed="rId4">
            <a:alphaModFix/>
          </a:blip>
          <a:stretch>
            <a:fillRect/>
          </a:stretch>
        </p:blipFill>
        <p:spPr>
          <a:xfrm>
            <a:off x="6236725" y="1895775"/>
            <a:ext cx="5311127" cy="3276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Resultado de imagen de iconos compras" id="302" name="Google Shape;302;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3" name="Google Shape;303;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4" name="Google Shape;304;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5" name="Google Shape;305;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visitantes…….………………………………………….....………14</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Recomendaciones…………………………………………………….19</a:t>
            </a:r>
            <a:endParaRPr/>
          </a:p>
        </p:txBody>
      </p:sp>
      <p:sp>
        <p:nvSpPr>
          <p:cNvPr id="306" name="Google Shape;306;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0"/>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99" name="Google Shape;599;p60"/>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600" name="Google Shape;600;p60"/>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601" name="Google Shape;601;p6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6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08" name="Google Shape;608;p61"/>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9" name="Google Shape;609;p61"/>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0" name="Google Shape;610;p61"/>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aumenta sutilmente</a:t>
            </a:r>
            <a:r>
              <a:rPr lang="es-ES" sz="1900">
                <a:latin typeface="Calibri"/>
                <a:ea typeface="Calibri"/>
                <a:cs typeface="Calibri"/>
                <a:sym typeface="Calibri"/>
              </a:rPr>
              <a:t> </a:t>
            </a:r>
            <a:r>
              <a:rPr lang="es-ES" sz="1900">
                <a:latin typeface="Calibri"/>
                <a:ea typeface="Calibri"/>
                <a:cs typeface="Calibri"/>
                <a:sym typeface="Calibri"/>
              </a:rPr>
              <a:t>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1" name="Google Shape;611;p61"/>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2" name="Google Shape;612;p61" title="Gráfico"/>
          <p:cNvPicPr preferRelativeResize="0"/>
          <p:nvPr/>
        </p:nvPicPr>
        <p:blipFill>
          <a:blip r:embed="rId3">
            <a:alphaModFix/>
          </a:blip>
          <a:stretch>
            <a:fillRect/>
          </a:stretch>
        </p:blipFill>
        <p:spPr>
          <a:xfrm>
            <a:off x="836950" y="2483926"/>
            <a:ext cx="4305749" cy="2666916"/>
          </a:xfrm>
          <a:prstGeom prst="rect">
            <a:avLst/>
          </a:prstGeom>
          <a:noFill/>
          <a:ln>
            <a:noFill/>
          </a:ln>
        </p:spPr>
      </p:pic>
      <p:sp>
        <p:nvSpPr>
          <p:cNvPr id="613" name="Google Shape;613;p61"/>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Las </a:t>
            </a:r>
            <a:r>
              <a:rPr b="1" lang="es-ES" sz="1900">
                <a:latin typeface="Calibri"/>
                <a:ea typeface="Calibri"/>
                <a:cs typeface="Calibri"/>
                <a:sym typeface="Calibri"/>
              </a:rPr>
              <a:t>expectativas aumentan</a:t>
            </a:r>
            <a:r>
              <a:rPr lang="es-ES" sz="1900">
                <a:latin typeface="Calibri"/>
                <a:ea typeface="Calibri"/>
                <a:cs typeface="Calibri"/>
                <a:sym typeface="Calibri"/>
              </a:rPr>
              <a:t> respecto al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también aumenta.</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14" name="Google Shape;614;p61" title="Gráfico"/>
          <p:cNvPicPr preferRelativeResize="0"/>
          <p:nvPr/>
        </p:nvPicPr>
        <p:blipFill>
          <a:blip r:embed="rId4">
            <a:alphaModFix/>
          </a:blip>
          <a:stretch>
            <a:fillRect/>
          </a:stretch>
        </p:blipFill>
        <p:spPr>
          <a:xfrm>
            <a:off x="6234938" y="1880099"/>
            <a:ext cx="4668424" cy="2860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62"/>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21" name="Google Shape;621;p62"/>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2" name="Google Shape;622;p62"/>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3" name="Google Shape;623;p62"/>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Propuesta de Valor</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4" name="Google Shape;624;p62"/>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5" name="Google Shape;625;p62"/>
          <p:cNvSpPr txBox="1"/>
          <p:nvPr/>
        </p:nvSpPr>
        <p:spPr>
          <a:xfrm>
            <a:off x="5914275" y="1239300"/>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6" name="Google Shape;626;p62"/>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627" name="Google Shape;627;p62" title="Gráfico"/>
          <p:cNvPicPr preferRelativeResize="0"/>
          <p:nvPr/>
        </p:nvPicPr>
        <p:blipFill>
          <a:blip r:embed="rId3">
            <a:alphaModFix/>
          </a:blip>
          <a:stretch>
            <a:fillRect/>
          </a:stretch>
        </p:blipFill>
        <p:spPr>
          <a:xfrm>
            <a:off x="734387" y="2415400"/>
            <a:ext cx="4676374" cy="2896473"/>
          </a:xfrm>
          <a:prstGeom prst="rect">
            <a:avLst/>
          </a:prstGeom>
          <a:noFill/>
          <a:ln>
            <a:noFill/>
          </a:ln>
        </p:spPr>
      </p:pic>
      <p:pic>
        <p:nvPicPr>
          <p:cNvPr id="628" name="Google Shape;628;p62" title="Gráfico"/>
          <p:cNvPicPr preferRelativeResize="0"/>
          <p:nvPr/>
        </p:nvPicPr>
        <p:blipFill>
          <a:blip r:embed="rId4">
            <a:alphaModFix/>
          </a:blip>
          <a:stretch>
            <a:fillRect/>
          </a:stretch>
        </p:blipFill>
        <p:spPr>
          <a:xfrm>
            <a:off x="6052312" y="2631375"/>
            <a:ext cx="4758225" cy="2947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3"/>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35" name="Google Shape;635;p63"/>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36" name="Google Shape;636;p63"/>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37" name="Google Shape;637;p63"/>
          <p:cNvSpPr txBox="1"/>
          <p:nvPr/>
        </p:nvSpPr>
        <p:spPr>
          <a:xfrm>
            <a:off x="1265250" y="6072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38" name="Google Shape;638;p63"/>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39" name="Google Shape;639;p63" title="Gráfico"/>
          <p:cNvPicPr preferRelativeResize="0"/>
          <p:nvPr/>
        </p:nvPicPr>
        <p:blipFill>
          <a:blip r:embed="rId3">
            <a:alphaModFix/>
          </a:blip>
          <a:stretch>
            <a:fillRect/>
          </a:stretch>
        </p:blipFill>
        <p:spPr>
          <a:xfrm>
            <a:off x="2230013" y="1442501"/>
            <a:ext cx="7379874" cy="45618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4"/>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46" name="Google Shape;646;p64"/>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7" name="Google Shape;647;p64"/>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8" name="Google Shape;648;p64"/>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49" name="Google Shape;649;p64"/>
          <p:cNvSpPr txBox="1"/>
          <p:nvPr/>
        </p:nvSpPr>
        <p:spPr>
          <a:xfrm>
            <a:off x="328500" y="722350"/>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 en otros servicios</a:t>
            </a:r>
            <a:r>
              <a:rPr lang="es-ES" sz="1900">
                <a:latin typeface="Calibri"/>
                <a:ea typeface="Calibri"/>
                <a:cs typeface="Calibri"/>
                <a:sym typeface="Calibri"/>
              </a:rPr>
              <a:t>, se extraen estos datos por centro:</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sz="1900">
              <a:latin typeface="Calibri"/>
              <a:ea typeface="Calibri"/>
              <a:cs typeface="Calibri"/>
              <a:sym typeface="Calibri"/>
            </a:endParaRPr>
          </a:p>
        </p:txBody>
      </p:sp>
      <p:sp>
        <p:nvSpPr>
          <p:cNvPr id="650" name="Google Shape;650;p64"/>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1" name="Google Shape;651;p64"/>
          <p:cNvSpPr txBox="1"/>
          <p:nvPr/>
        </p:nvSpPr>
        <p:spPr>
          <a:xfrm>
            <a:off x="674500"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Montañas del Fuego</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52" name="Google Shape;652;p64"/>
          <p:cNvSpPr txBox="1"/>
          <p:nvPr/>
        </p:nvSpPr>
        <p:spPr>
          <a:xfrm>
            <a:off x="5763825"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Castillo de San José</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rPr lang="es-ES" sz="1900">
                <a:solidFill>
                  <a:schemeClr val="dk1"/>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53" name="Google Shape;653;p64" title="Gráfico"/>
          <p:cNvPicPr preferRelativeResize="0"/>
          <p:nvPr/>
        </p:nvPicPr>
        <p:blipFill>
          <a:blip r:embed="rId3">
            <a:alphaModFix/>
          </a:blip>
          <a:stretch>
            <a:fillRect/>
          </a:stretch>
        </p:blipFill>
        <p:spPr>
          <a:xfrm>
            <a:off x="751750" y="2448029"/>
            <a:ext cx="4655701" cy="2877912"/>
          </a:xfrm>
          <a:prstGeom prst="rect">
            <a:avLst/>
          </a:prstGeom>
          <a:noFill/>
          <a:ln>
            <a:noFill/>
          </a:ln>
        </p:spPr>
      </p:pic>
      <p:pic>
        <p:nvPicPr>
          <p:cNvPr id="654" name="Google Shape;654;p64" title="Gráfico"/>
          <p:cNvPicPr preferRelativeResize="0"/>
          <p:nvPr/>
        </p:nvPicPr>
        <p:blipFill>
          <a:blip r:embed="rId4">
            <a:alphaModFix/>
          </a:blip>
          <a:stretch>
            <a:fillRect/>
          </a:stretch>
        </p:blipFill>
        <p:spPr>
          <a:xfrm>
            <a:off x="5803125" y="2535338"/>
            <a:ext cx="4562125" cy="27913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6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61" name="Google Shape;661;p6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2" name="Google Shape;662;p6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3" name="Google Shape;663;p6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64" name="Google Shape;664;p65"/>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5" name="Google Shape;665;p65"/>
          <p:cNvSpPr txBox="1"/>
          <p:nvPr/>
        </p:nvSpPr>
        <p:spPr>
          <a:xfrm>
            <a:off x="1167475" y="1013950"/>
            <a:ext cx="8613300" cy="5507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Cueva de Los Verdes</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66" name="Google Shape;666;p65" title="Gráfico"/>
          <p:cNvPicPr preferRelativeResize="0"/>
          <p:nvPr/>
        </p:nvPicPr>
        <p:blipFill>
          <a:blip r:embed="rId3">
            <a:alphaModFix/>
          </a:blip>
          <a:stretch>
            <a:fillRect/>
          </a:stretch>
        </p:blipFill>
        <p:spPr>
          <a:xfrm>
            <a:off x="2066650" y="1963824"/>
            <a:ext cx="6914151" cy="4275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73" name="Google Shape;673;p6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4" name="Google Shape;674;p6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5" name="Google Shape;675;p66"/>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76" name="Google Shape;676;p66"/>
          <p:cNvSpPr txBox="1"/>
          <p:nvPr/>
        </p:nvSpPr>
        <p:spPr>
          <a:xfrm>
            <a:off x="328500" y="722350"/>
            <a:ext cx="11535000" cy="5699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Las </a:t>
            </a:r>
            <a:r>
              <a:rPr b="1" lang="es-ES" sz="1900">
                <a:latin typeface="Calibri"/>
                <a:ea typeface="Calibri"/>
                <a:cs typeface="Calibri"/>
                <a:sym typeface="Calibri"/>
              </a:rPr>
              <a:t>aportaciones de visitantes</a:t>
            </a:r>
            <a:r>
              <a:rPr lang="es-ES" sz="1900">
                <a:latin typeface="Calibri"/>
                <a:ea typeface="Calibri"/>
                <a:cs typeface="Calibri"/>
                <a:sym typeface="Calibri"/>
              </a:rPr>
              <a:t> se mantienen relativamente en cuanto a cantidad y temas trasladados:</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Total clientes/total menciones</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77" name="Google Shape;677;p66"/>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78" name="Google Shape;678;p66" title="Gráfico"/>
          <p:cNvPicPr preferRelativeResize="0"/>
          <p:nvPr/>
        </p:nvPicPr>
        <p:blipFill>
          <a:blip r:embed="rId3">
            <a:alphaModFix/>
          </a:blip>
          <a:stretch>
            <a:fillRect/>
          </a:stretch>
        </p:blipFill>
        <p:spPr>
          <a:xfrm>
            <a:off x="624125" y="1842488"/>
            <a:ext cx="5143674" cy="3180511"/>
          </a:xfrm>
          <a:prstGeom prst="rect">
            <a:avLst/>
          </a:prstGeom>
          <a:noFill/>
          <a:ln>
            <a:noFill/>
          </a:ln>
        </p:spPr>
      </p:pic>
      <p:pic>
        <p:nvPicPr>
          <p:cNvPr id="679" name="Google Shape;679;p66" title="Gráfico"/>
          <p:cNvPicPr preferRelativeResize="0"/>
          <p:nvPr/>
        </p:nvPicPr>
        <p:blipFill>
          <a:blip r:embed="rId4">
            <a:alphaModFix/>
          </a:blip>
          <a:stretch>
            <a:fillRect/>
          </a:stretch>
        </p:blipFill>
        <p:spPr>
          <a:xfrm>
            <a:off x="5718625" y="2604550"/>
            <a:ext cx="5736726" cy="3547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6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86" name="Google Shape;686;p6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87" name="Google Shape;687;p6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88" name="Google Shape;688;p67"/>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89" name="Google Shape;689;p67"/>
          <p:cNvSpPr txBox="1"/>
          <p:nvPr/>
        </p:nvSpPr>
        <p:spPr>
          <a:xfrm>
            <a:off x="328500" y="722350"/>
            <a:ext cx="11535000" cy="5785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Temática de las aportaciones</a:t>
            </a:r>
            <a:r>
              <a:rPr lang="es-ES" sz="1900">
                <a:latin typeface="Calibri"/>
                <a:ea typeface="Calibri"/>
                <a:cs typeface="Calibri"/>
                <a:sym typeface="Calibri"/>
              </a:rPr>
              <a:t>, en el global (5 principales):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90" name="Google Shape;690;p67"/>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91" name="Google Shape;691;p67" title="Gráfico"/>
          <p:cNvPicPr preferRelativeResize="0"/>
          <p:nvPr/>
        </p:nvPicPr>
        <p:blipFill>
          <a:blip r:embed="rId3">
            <a:alphaModFix/>
          </a:blip>
          <a:stretch>
            <a:fillRect/>
          </a:stretch>
        </p:blipFill>
        <p:spPr>
          <a:xfrm>
            <a:off x="2047625" y="1370225"/>
            <a:ext cx="8096749" cy="501545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6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98" name="Google Shape;698;p6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99" name="Google Shape;699;p6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700" name="Google Shape;700;p68"/>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701" name="Google Shape;701;p68"/>
          <p:cNvSpPr txBox="1"/>
          <p:nvPr/>
        </p:nvSpPr>
        <p:spPr>
          <a:xfrm>
            <a:off x="328500" y="722350"/>
            <a:ext cx="11535000" cy="5468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Para este trimestre se ha obtenido </a:t>
            </a:r>
            <a:r>
              <a:rPr b="1" lang="es-ES" sz="1900">
                <a:latin typeface="Calibri"/>
                <a:ea typeface="Calibri"/>
                <a:cs typeface="Calibri"/>
                <a:sym typeface="Calibri"/>
              </a:rPr>
              <a:t>muestra representativa en el global de la red CACT y en Mirador del Río</a:t>
            </a:r>
            <a:r>
              <a:rPr lang="es-ES" sz="1900">
                <a:latin typeface="Calibri"/>
                <a:ea typeface="Calibri"/>
                <a:cs typeface="Calibri"/>
                <a:sym typeface="Calibri"/>
              </a:rPr>
              <a:t>.</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Se considera oportuno tener en cuenta </a:t>
            </a:r>
            <a:r>
              <a:rPr lang="es-ES" sz="1900">
                <a:latin typeface="Calibri"/>
                <a:ea typeface="Calibri"/>
                <a:cs typeface="Calibri"/>
                <a:sym typeface="Calibri"/>
              </a:rPr>
              <a:t>sólo</a:t>
            </a:r>
            <a:r>
              <a:rPr lang="es-ES" sz="1900">
                <a:latin typeface="Calibri"/>
                <a:ea typeface="Calibri"/>
                <a:cs typeface="Calibri"/>
                <a:sym typeface="Calibri"/>
              </a:rPr>
              <a:t> los centros con muestra representativa para tomar decisiones al respecto o en </a:t>
            </a:r>
            <a:r>
              <a:rPr lang="es-ES" sz="1900">
                <a:latin typeface="Calibri"/>
                <a:ea typeface="Calibri"/>
                <a:cs typeface="Calibri"/>
                <a:sym typeface="Calibri"/>
              </a:rPr>
              <a:t>cualquier</a:t>
            </a:r>
            <a:r>
              <a:rPr lang="es-ES" sz="1900">
                <a:latin typeface="Calibri"/>
                <a:ea typeface="Calibri"/>
                <a:cs typeface="Calibri"/>
                <a:sym typeface="Calibri"/>
              </a:rPr>
              <a:t> caso atender aquellos aspectos de mejoría o de fácil solución.</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Por ejemplo:</a:t>
            </a:r>
            <a:endParaRPr sz="1900">
              <a:latin typeface="Calibri"/>
              <a:ea typeface="Calibri"/>
              <a:cs typeface="Calibri"/>
              <a:sym typeface="Calibri"/>
            </a:endParaRPr>
          </a:p>
          <a:p>
            <a:pPr indent="0" lvl="0" marL="457200" marR="0" rtl="0" algn="just">
              <a:spcBef>
                <a:spcPts val="0"/>
              </a:spcBef>
              <a:spcAft>
                <a:spcPts val="0"/>
              </a:spcAft>
              <a:buNone/>
            </a:pPr>
            <a:r>
              <a:rPr b="1" lang="es-ES" sz="1900">
                <a:latin typeface="Calibri"/>
                <a:ea typeface="Calibri"/>
                <a:cs typeface="Calibri"/>
                <a:sym typeface="Calibri"/>
              </a:rPr>
              <a:t>En Mirador s</a:t>
            </a:r>
            <a:r>
              <a:rPr lang="es-ES" sz="1900">
                <a:latin typeface="Calibri"/>
                <a:ea typeface="Calibri"/>
                <a:cs typeface="Calibri"/>
                <a:sym typeface="Calibri"/>
              </a:rPr>
              <a:t>e podría abogar por volver a poner en marcha los </a:t>
            </a:r>
            <a:r>
              <a:rPr b="1" lang="es-ES" sz="1900">
                <a:latin typeface="Calibri"/>
                <a:ea typeface="Calibri"/>
                <a:cs typeface="Calibri"/>
                <a:sym typeface="Calibri"/>
              </a:rPr>
              <a:t>prismáticos.</a:t>
            </a:r>
            <a:endParaRPr b="1"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En general, los datos se mantienen en la línea del histórico. Uno de los aspectos</a:t>
            </a:r>
            <a:r>
              <a:rPr b="1" lang="es-ES" sz="1900">
                <a:latin typeface="Calibri"/>
                <a:ea typeface="Calibri"/>
                <a:cs typeface="Calibri"/>
                <a:sym typeface="Calibri"/>
              </a:rPr>
              <a:t> peor valorados sigue siendo la información que se recibe (56% de menciones positivas)</a:t>
            </a:r>
            <a:r>
              <a:rPr lang="es-ES" sz="1900">
                <a:latin typeface="Calibri"/>
                <a:ea typeface="Calibri"/>
                <a:cs typeface="Calibri"/>
                <a:sym typeface="Calibri"/>
              </a:rPr>
              <a:t>, pudiéndose </a:t>
            </a:r>
            <a:r>
              <a:rPr lang="es-ES" sz="1900">
                <a:latin typeface="Calibri"/>
                <a:ea typeface="Calibri"/>
                <a:cs typeface="Calibri"/>
                <a:sym typeface="Calibri"/>
              </a:rPr>
              <a:t>referir tanto</a:t>
            </a:r>
            <a:r>
              <a:rPr lang="es-ES" sz="1900">
                <a:latin typeface="Calibri"/>
                <a:ea typeface="Calibri"/>
                <a:cs typeface="Calibri"/>
                <a:sym typeface="Calibri"/>
              </a:rPr>
              <a:t> a la cartelería, información verbal, indicaciones, idiomas etc. En este aspecto se recomienda trasladar a cada centro esta deficiencia por ver de </a:t>
            </a:r>
            <a:r>
              <a:rPr lang="es-ES" sz="1900">
                <a:latin typeface="Calibri"/>
                <a:ea typeface="Calibri"/>
                <a:cs typeface="Calibri"/>
                <a:sym typeface="Calibri"/>
              </a:rPr>
              <a:t>qué</a:t>
            </a:r>
            <a:r>
              <a:rPr lang="es-ES" sz="1900">
                <a:latin typeface="Calibri"/>
                <a:ea typeface="Calibri"/>
                <a:cs typeface="Calibri"/>
                <a:sym typeface="Calibri"/>
              </a:rPr>
              <a:t> manera viable se puede solucionar.</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Por ejemplo:</a:t>
            </a:r>
            <a:endParaRPr sz="1900">
              <a:latin typeface="Calibri"/>
              <a:ea typeface="Calibri"/>
              <a:cs typeface="Calibri"/>
              <a:sym typeface="Calibri"/>
            </a:endParaRPr>
          </a:p>
          <a:p>
            <a:pPr indent="0" lvl="0" marL="457200" marR="0" rtl="0" algn="just">
              <a:spcBef>
                <a:spcPts val="0"/>
              </a:spcBef>
              <a:spcAft>
                <a:spcPts val="0"/>
              </a:spcAft>
              <a:buNone/>
            </a:pPr>
            <a:r>
              <a:rPr b="1" lang="es-ES" sz="1900">
                <a:latin typeface="Calibri"/>
                <a:ea typeface="Calibri"/>
                <a:cs typeface="Calibri"/>
                <a:sym typeface="Calibri"/>
              </a:rPr>
              <a:t>En Montañas </a:t>
            </a:r>
            <a:r>
              <a:rPr lang="es-ES" sz="1900">
                <a:latin typeface="Calibri"/>
                <a:ea typeface="Calibri"/>
                <a:cs typeface="Calibri"/>
                <a:sym typeface="Calibri"/>
              </a:rPr>
              <a:t>los clientes se atienden </a:t>
            </a:r>
            <a:r>
              <a:rPr lang="es-ES" sz="1900">
                <a:latin typeface="Calibri"/>
                <a:ea typeface="Calibri"/>
                <a:cs typeface="Calibri"/>
                <a:sym typeface="Calibri"/>
              </a:rPr>
              <a:t>rápidamente</a:t>
            </a:r>
            <a:r>
              <a:rPr lang="es-ES" sz="1900">
                <a:latin typeface="Calibri"/>
                <a:ea typeface="Calibri"/>
                <a:cs typeface="Calibri"/>
                <a:sym typeface="Calibri"/>
              </a:rPr>
              <a:t> en las taquillas sin darle </a:t>
            </a:r>
            <a:r>
              <a:rPr lang="es-ES" sz="1900">
                <a:latin typeface="Calibri"/>
                <a:ea typeface="Calibri"/>
                <a:cs typeface="Calibri"/>
                <a:sym typeface="Calibri"/>
              </a:rPr>
              <a:t>apenas</a:t>
            </a:r>
            <a:r>
              <a:rPr lang="es-ES" sz="1900">
                <a:latin typeface="Calibri"/>
                <a:ea typeface="Calibri"/>
                <a:cs typeface="Calibri"/>
                <a:sym typeface="Calibri"/>
              </a:rPr>
              <a:t> información para luego hacer una larga cola de espera dentro, por lo tanto, el </a:t>
            </a:r>
            <a:r>
              <a:rPr b="1" lang="es-ES" sz="1900">
                <a:latin typeface="Calibri"/>
                <a:ea typeface="Calibri"/>
                <a:cs typeface="Calibri"/>
                <a:sym typeface="Calibri"/>
              </a:rPr>
              <a:t>invertir más tiempo con cada cliente en las taquillas antes del acceso</a:t>
            </a:r>
            <a:r>
              <a:rPr lang="es-ES" sz="1900">
                <a:latin typeface="Calibri"/>
                <a:ea typeface="Calibri"/>
                <a:cs typeface="Calibri"/>
                <a:sym typeface="Calibri"/>
              </a:rPr>
              <a:t> no aumentaría el tiempo de espera de este y tendría una mejor satisfacción respecto a la información recibida.</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Se recomienda </a:t>
            </a:r>
            <a:r>
              <a:rPr b="1" lang="es-ES" sz="1900">
                <a:latin typeface="Calibri"/>
                <a:ea typeface="Calibri"/>
                <a:cs typeface="Calibri"/>
                <a:sym typeface="Calibri"/>
              </a:rPr>
              <a:t>seguir trabajando en la mejora de la participación en la encuesta</a:t>
            </a:r>
            <a:r>
              <a:rPr lang="es-ES" sz="1900">
                <a:latin typeface="Calibri"/>
                <a:ea typeface="Calibri"/>
                <a:cs typeface="Calibri"/>
                <a:sym typeface="Calibri"/>
              </a:rPr>
              <a:t> para aquellos centros en los que no se consigue </a:t>
            </a:r>
            <a:r>
              <a:rPr lang="es-ES" sz="1900">
                <a:latin typeface="Calibri"/>
                <a:ea typeface="Calibri"/>
                <a:cs typeface="Calibri"/>
                <a:sym typeface="Calibri"/>
              </a:rPr>
              <a:t>representatividad.</a:t>
            </a:r>
            <a:endParaRPr b="1" sz="1900">
              <a:solidFill>
                <a:srgbClr val="4A86E8"/>
              </a:solidFill>
              <a:latin typeface="Calibri"/>
              <a:ea typeface="Calibri"/>
              <a:cs typeface="Calibri"/>
              <a:sym typeface="Calibri"/>
            </a:endParaRPr>
          </a:p>
        </p:txBody>
      </p:sp>
      <p:sp>
        <p:nvSpPr>
          <p:cNvPr id="702" name="Google Shape;702;p68"/>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2" name="Shape 312"/>
        <p:cNvGrpSpPr/>
        <p:nvPr/>
      </p:nvGrpSpPr>
      <p:grpSpPr>
        <a:xfrm>
          <a:off x="0" y="0"/>
          <a:ext cx="0" cy="0"/>
          <a:chOff x="0" y="0"/>
          <a:chExt cx="0" cy="0"/>
        </a:xfrm>
      </p:grpSpPr>
      <p:sp>
        <p:nvSpPr>
          <p:cNvPr id="313" name="Google Shape;313;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4" name="Google Shape;314;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5" name="Google Shape;315;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6" name="Google Shape;316;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7" name="Google Shape;317;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18" name="Google Shape;318;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19" name="Google Shape;319;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1" name="Google Shape;321;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3" name="Google Shape;323;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4" name="Google Shape;324;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6" name="Google Shape;326;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7" name="Google Shape;327;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a:t>
            </a:r>
            <a:r>
              <a:rPr b="1" lang="es-ES" sz="1900">
                <a:solidFill>
                  <a:srgbClr val="0070C0"/>
                </a:solidFill>
                <a:latin typeface="Quattrocento Sans"/>
                <a:ea typeface="Quattrocento Sans"/>
                <a:cs typeface="Quattrocento Sans"/>
                <a:sym typeface="Quattrocento Sans"/>
              </a:rPr>
              <a:t>07 </a:t>
            </a:r>
            <a:r>
              <a:rPr b="1" i="0" lang="es-ES" sz="1900" u="none" cap="none" strike="noStrike">
                <a:solidFill>
                  <a:srgbClr val="0070C0"/>
                </a:solidFill>
                <a:latin typeface="Quattrocento Sans"/>
                <a:ea typeface="Quattrocento Sans"/>
                <a:cs typeface="Quattrocento Sans"/>
                <a:sym typeface="Quattrocento Sans"/>
              </a:rPr>
              <a:t>al  3</a:t>
            </a:r>
            <a:r>
              <a:rPr b="1" lang="es-ES" sz="1900">
                <a:solidFill>
                  <a:srgbClr val="0070C0"/>
                </a:solidFill>
                <a:latin typeface="Quattrocento Sans"/>
                <a:ea typeface="Quattrocento Sans"/>
                <a:cs typeface="Quattrocento Sans"/>
                <a:sym typeface="Quattrocento Sans"/>
              </a:rPr>
              <a:t>0</a:t>
            </a:r>
            <a:r>
              <a:rPr b="1" i="0" lang="es-ES" sz="1900" u="none" cap="none" strike="noStrike">
                <a:solidFill>
                  <a:srgbClr val="0070C0"/>
                </a:solidFill>
                <a:latin typeface="Quattrocento Sans"/>
                <a:ea typeface="Quattrocento Sans"/>
                <a:cs typeface="Quattrocento Sans"/>
                <a:sym typeface="Quattrocento Sans"/>
              </a:rPr>
              <a:t>/</a:t>
            </a:r>
            <a:r>
              <a:rPr b="1" lang="es-ES" sz="1900">
                <a:solidFill>
                  <a:srgbClr val="0070C0"/>
                </a:solidFill>
                <a:latin typeface="Quattrocento Sans"/>
                <a:ea typeface="Quattrocento Sans"/>
                <a:cs typeface="Quattrocento Sans"/>
                <a:sym typeface="Quattrocento Sans"/>
              </a:rPr>
              <a:t>09</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23</a:t>
            </a:r>
            <a:endParaRPr/>
          </a:p>
        </p:txBody>
      </p:sp>
      <p:sp>
        <p:nvSpPr>
          <p:cNvPr id="328" name="Google Shape;328;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29" name="Google Shape;329;p43"/>
          <p:cNvSpPr/>
          <p:nvPr/>
        </p:nvSpPr>
        <p:spPr>
          <a:xfrm>
            <a:off x="1393294" y="5302192"/>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1351</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0" name="Google Shape;330;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2" name="Google Shape;332;p43"/>
          <p:cNvSpPr/>
          <p:nvPr/>
        </p:nvSpPr>
        <p:spPr>
          <a:xfrm>
            <a:off x="1441170" y="443981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00FF"/>
                </a:solidFill>
                <a:latin typeface="Quattrocento Sans"/>
                <a:ea typeface="Quattrocento Sans"/>
                <a:cs typeface="Quattrocento Sans"/>
                <a:sym typeface="Quattrocento Sans"/>
              </a:rPr>
              <a:t>∓ </a:t>
            </a:r>
            <a:r>
              <a:rPr b="1" lang="es-ES" sz="1200">
                <a:solidFill>
                  <a:srgbClr val="0000FF"/>
                </a:solidFill>
                <a:latin typeface="Quattrocento Sans"/>
                <a:ea typeface="Quattrocento Sans"/>
                <a:cs typeface="Quattrocento Sans"/>
                <a:sym typeface="Quattrocento Sans"/>
              </a:rPr>
              <a:t>2.7</a:t>
            </a:r>
            <a:r>
              <a:rPr b="1" i="0" lang="es-ES" sz="1200" u="none" cap="none" strike="noStrike">
                <a:solidFill>
                  <a:srgbClr val="0000FF"/>
                </a:solidFill>
                <a:latin typeface="Quattrocento Sans"/>
                <a:ea typeface="Quattrocento Sans"/>
                <a:cs typeface="Quattrocento Sans"/>
                <a:sym typeface="Quattrocento Sans"/>
              </a:rPr>
              <a:t>%  NC 95%</a:t>
            </a:r>
            <a:endParaRPr>
              <a:solidFill>
                <a:srgbClr val="0000FF"/>
              </a:solidFill>
            </a:endParaRPr>
          </a:p>
        </p:txBody>
      </p:sp>
      <p:grpSp>
        <p:nvGrpSpPr>
          <p:cNvPr id="333" name="Google Shape;333;p43"/>
          <p:cNvGrpSpPr/>
          <p:nvPr/>
        </p:nvGrpSpPr>
        <p:grpSpPr>
          <a:xfrm>
            <a:off x="2993695" y="3840013"/>
            <a:ext cx="7618328" cy="2123975"/>
            <a:chOff x="4093438" y="3717505"/>
            <a:chExt cx="7618328" cy="2123975"/>
          </a:xfrm>
        </p:grpSpPr>
        <p:sp>
          <p:nvSpPr>
            <p:cNvPr id="334" name="Google Shape;334;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45</a:t>
              </a:r>
              <a:endParaRPr b="1" i="0" sz="2100" u="none" cap="none" strike="noStrike">
                <a:solidFill>
                  <a:srgbClr val="0070C0"/>
                </a:solidFill>
                <a:latin typeface="Quattrocento Sans"/>
                <a:ea typeface="Quattrocento Sans"/>
                <a:cs typeface="Quattrocento Sans"/>
                <a:sym typeface="Quattrocento Sans"/>
              </a:endParaRPr>
            </a:p>
          </p:txBody>
        </p:sp>
        <p:sp>
          <p:nvSpPr>
            <p:cNvPr id="335" name="Google Shape;335;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19</a:t>
              </a:r>
              <a:endParaRPr b="1" i="0" sz="2100" u="none" cap="none" strike="noStrike">
                <a:solidFill>
                  <a:srgbClr val="0070C0"/>
                </a:solidFill>
                <a:latin typeface="Quattrocento Sans"/>
                <a:ea typeface="Quattrocento Sans"/>
                <a:cs typeface="Quattrocento Sans"/>
                <a:sym typeface="Quattrocento Sans"/>
              </a:endParaRPr>
            </a:p>
          </p:txBody>
        </p:sp>
        <p:sp>
          <p:nvSpPr>
            <p:cNvPr id="336" name="Google Shape;336;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22.5</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7" name="Google Shape;337;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38" name="Google Shape;338;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39" name="Google Shape;339;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250</a:t>
              </a:r>
              <a:endParaRPr b="1" i="0" sz="2100" u="none" cap="none" strike="noStrike">
                <a:solidFill>
                  <a:srgbClr val="0070C0"/>
                </a:solidFill>
                <a:latin typeface="Quattrocento Sans"/>
                <a:ea typeface="Quattrocento Sans"/>
                <a:cs typeface="Quattrocento Sans"/>
                <a:sym typeface="Quattrocento Sans"/>
              </a:endParaRPr>
            </a:p>
          </p:txBody>
        </p:sp>
        <p:sp>
          <p:nvSpPr>
            <p:cNvPr id="341" name="Google Shape;341;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2" name="Google Shape;342;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27</a:t>
              </a:r>
              <a:endParaRPr b="1" i="0" sz="2100" u="none" cap="none" strike="noStrike">
                <a:solidFill>
                  <a:srgbClr val="0070C0"/>
                </a:solidFill>
                <a:latin typeface="Quattrocento Sans"/>
                <a:ea typeface="Quattrocento Sans"/>
                <a:cs typeface="Quattrocento Sans"/>
                <a:sym typeface="Quattrocento Sans"/>
              </a:endParaRPr>
            </a:p>
          </p:txBody>
        </p:sp>
        <p:sp>
          <p:nvSpPr>
            <p:cNvPr id="343" name="Google Shape;343;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4" name="Google Shape;344;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18.9%</a:t>
              </a:r>
              <a:endParaRPr>
                <a:solidFill>
                  <a:srgbClr val="FF0000"/>
                </a:solidFill>
              </a:endParaRPr>
            </a:p>
          </p:txBody>
        </p:sp>
        <p:sp>
          <p:nvSpPr>
            <p:cNvPr id="345" name="Google Shape;345;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14.6</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6" name="Google Shape;346;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6.2%</a:t>
              </a:r>
              <a:endParaRPr/>
            </a:p>
          </p:txBody>
        </p:sp>
        <p:sp>
          <p:nvSpPr>
            <p:cNvPr id="347" name="Google Shape;347;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18.9</a:t>
              </a:r>
              <a:r>
                <a:rPr b="1" lang="es-ES" sz="1200">
                  <a:solidFill>
                    <a:srgbClr val="FF0000"/>
                  </a:solidFill>
                  <a:latin typeface="Quattrocento Sans"/>
                  <a:ea typeface="Quattrocento Sans"/>
                  <a:cs typeface="Quattrocento Sans"/>
                  <a:sym typeface="Quattrocento Sans"/>
                </a:rPr>
                <a:t>%</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48" name="Google Shape;348;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983</a:t>
              </a:r>
              <a:endParaRPr b="1" sz="2100">
                <a:solidFill>
                  <a:srgbClr val="0070C0"/>
                </a:solidFill>
                <a:latin typeface="Quattrocento Sans"/>
                <a:ea typeface="Quattrocento Sans"/>
                <a:cs typeface="Quattrocento Sans"/>
                <a:sym typeface="Quattrocento Sans"/>
              </a:endParaRPr>
            </a:p>
          </p:txBody>
        </p:sp>
        <p:sp>
          <p:nvSpPr>
            <p:cNvPr id="349" name="Google Shape;349;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0" name="Google Shape;350;p43"/>
            <p:cNvSpPr/>
            <p:nvPr/>
          </p:nvSpPr>
          <p:spPr>
            <a:xfrm>
              <a:off x="10646166" y="4509914"/>
              <a:ext cx="1065600" cy="611700"/>
            </a:xfrm>
            <a:prstGeom prst="roundRect">
              <a:avLst>
                <a:gd fmla="val 16667" name="adj"/>
              </a:avLst>
            </a:prstGeom>
            <a:solidFill>
              <a:srgbClr val="BFBFBF"/>
            </a:solidFill>
            <a:ln cap="flat" cmpd="sng" w="9525">
              <a:solidFill>
                <a:srgbClr val="0000F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lang="es-ES" sz="1200">
                  <a:solidFill>
                    <a:srgbClr val="0000FF"/>
                  </a:solidFill>
                  <a:latin typeface="Quattrocento Sans"/>
                  <a:ea typeface="Quattrocento Sans"/>
                  <a:cs typeface="Quattrocento Sans"/>
                  <a:sym typeface="Quattrocento Sans"/>
                </a:rPr>
                <a:t>∓ 3.12%</a:t>
              </a:r>
              <a:endParaRPr>
                <a:solidFill>
                  <a:srgbClr val="FF0000"/>
                </a:solidFill>
              </a:endParaRPr>
            </a:p>
          </p:txBody>
        </p:sp>
        <p:sp>
          <p:nvSpPr>
            <p:cNvPr id="351" name="Google Shape;351;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27</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7" name="Google Shape;357;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58" name="Google Shape;358;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59" name="Google Shape;359;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0" name="Google Shape;360;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40%</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56 %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1" name="Google Shape;361;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2" name="Google Shape;362;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3" name="Google Shape;363;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0" name="Google Shape;370;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1" name="Google Shape;371;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2" name="Google Shape;372;p45"/>
          <p:cNvGrpSpPr/>
          <p:nvPr/>
        </p:nvGrpSpPr>
        <p:grpSpPr>
          <a:xfrm>
            <a:off x="1743638" y="1411025"/>
            <a:ext cx="12006098" cy="1077158"/>
            <a:chOff x="-1653625" y="2867087"/>
            <a:chExt cx="13735383" cy="2913600"/>
          </a:xfrm>
        </p:grpSpPr>
        <p:sp>
          <p:nvSpPr>
            <p:cNvPr id="373" name="Google Shape;373;p45"/>
            <p:cNvSpPr txBox="1"/>
            <p:nvPr/>
          </p:nvSpPr>
          <p:spPr>
            <a:xfrm>
              <a:off x="-1653625" y="2867087"/>
              <a:ext cx="93453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64% de casos,</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4" name="Google Shape;374;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5" name="Google Shape;375;p45"/>
          <p:cNvSpPr/>
          <p:nvPr/>
        </p:nvSpPr>
        <p:spPr>
          <a:xfrm>
            <a:off x="2762388" y="1921525"/>
            <a:ext cx="10327800" cy="50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000">
                <a:solidFill>
                  <a:srgbClr val="00B0F0"/>
                </a:solidFill>
                <a:latin typeface="Calibri"/>
                <a:ea typeface="Calibri"/>
                <a:cs typeface="Calibri"/>
                <a:sym typeface="Calibri"/>
              </a:rPr>
              <a:t>( Jameos y</a:t>
            </a:r>
            <a:r>
              <a:rPr b="1" lang="es-ES" sz="2000">
                <a:solidFill>
                  <a:srgbClr val="00B0F0"/>
                </a:solidFill>
                <a:latin typeface="Calibri"/>
                <a:ea typeface="Calibri"/>
                <a:cs typeface="Calibri"/>
                <a:sym typeface="Calibri"/>
              </a:rPr>
              <a:t> Jardín superan la media CACT)</a:t>
            </a:r>
            <a:endParaRPr sz="2000">
              <a:solidFill>
                <a:schemeClr val="dk1"/>
              </a:solidFill>
              <a:latin typeface="Calibri"/>
              <a:ea typeface="Calibri"/>
              <a:cs typeface="Calibri"/>
              <a:sym typeface="Calibri"/>
            </a:endParaRPr>
          </a:p>
        </p:txBody>
      </p:sp>
      <p:pic>
        <p:nvPicPr>
          <p:cNvPr id="376" name="Google Shape;376;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2" name="Google Shape;382;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3" name="Google Shape;383;p46"/>
          <p:cNvGraphicFramePr/>
          <p:nvPr/>
        </p:nvGraphicFramePr>
        <p:xfrm>
          <a:off x="8210070" y="2076472"/>
          <a:ext cx="3000000" cy="3000000"/>
        </p:xfrm>
        <a:graphic>
          <a:graphicData uri="http://schemas.openxmlformats.org/drawingml/2006/table">
            <a:tbl>
              <a:tblPr>
                <a:noFill/>
                <a:tableStyleId>{51FF97BB-C184-4691-A001-7800C2E243FC}</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900">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900">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900">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68%</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26%</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67%</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19%</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69%</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18%</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70%</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21%</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9%</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63%</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22%</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63%</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19%</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19%</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100">
                          <a:solidFill>
                            <a:schemeClr val="dk1"/>
                          </a:solidFill>
                        </a:rPr>
                        <a:t>CACT</a:t>
                      </a:r>
                      <a:endParaRPr b="1" sz="1100">
                        <a:solidFill>
                          <a:schemeClr val="dk1"/>
                        </a:solidFill>
                      </a:endParaRPr>
                    </a:p>
                  </a:txBody>
                  <a:tcPr marT="0" marB="0" marR="0" marL="0" anchor="ctr">
                    <a:lnL cap="flat" cmpd="sng" w="9525">
                      <a:solidFill>
                        <a:srgbClr val="000000">
                          <a:alpha val="0"/>
                        </a:srgbClr>
                      </a:solidFill>
                      <a:prstDash val="solid"/>
                      <a:round/>
                      <a:headEnd len="sm" w="sm" type="none"/>
                      <a:tailEnd len="sm" w="sm" type="none"/>
                    </a:lnL>
                    <a:lnR cap="flat" cmpd="sng" w="11900">
                      <a:solidFill>
                        <a:srgbClr val="CCCCCC"/>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64%</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21%</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14%</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bl>
          </a:graphicData>
        </a:graphic>
      </p:graphicFrame>
      <p:sp>
        <p:nvSpPr>
          <p:cNvPr id="384" name="Google Shape;384;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a:t>
            </a:r>
            <a:r>
              <a:rPr lang="es-ES">
                <a:solidFill>
                  <a:srgbClr val="888888"/>
                </a:solidFill>
                <a:latin typeface="Quattrocento Sans"/>
                <a:ea typeface="Quattrocento Sans"/>
                <a:cs typeface="Quattrocento Sans"/>
                <a:sym typeface="Quattrocento Sans"/>
              </a:rPr>
              <a:t>Es el</a:t>
            </a:r>
            <a:r>
              <a:rPr b="0" i="0" lang="es-ES" sz="1400" u="none" cap="none" strike="noStrike">
                <a:solidFill>
                  <a:srgbClr val="888888"/>
                </a:solidFill>
                <a:latin typeface="Quattrocento Sans"/>
                <a:ea typeface="Quattrocento Sans"/>
                <a:cs typeface="Quattrocento Sans"/>
                <a:sym typeface="Quattrocento Sans"/>
              </a:rPr>
              <a:t>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5" name="Google Shape;385;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6" name="Google Shape;386;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800">
                <a:solidFill>
                  <a:srgbClr val="00B0F0"/>
                </a:solidFill>
                <a:latin typeface="Calibri"/>
                <a:ea typeface="Calibri"/>
                <a:cs typeface="Calibri"/>
                <a:sym typeface="Calibri"/>
              </a:rPr>
              <a:t>64</a:t>
            </a:r>
            <a:r>
              <a:rPr b="1" lang="es-ES" sz="28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2" name="Google Shape;392;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3" name="Google Shape;393;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4" name="Google Shape;394;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5" name="Google Shape;395;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6" name="Google Shape;396;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7" name="Google Shape;397;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398" name="Google Shape;398;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399" name="Google Shape;399;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0" name="Google Shape;400;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1" name="Google Shape;401;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2" name="Google Shape;402;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3" name="Google Shape;403;p47"/>
          <p:cNvGrpSpPr/>
          <p:nvPr/>
        </p:nvGrpSpPr>
        <p:grpSpPr>
          <a:xfrm>
            <a:off x="11014118" y="906945"/>
            <a:ext cx="855584" cy="765369"/>
            <a:chOff x="10708002" y="295397"/>
            <a:chExt cx="1271721" cy="1365789"/>
          </a:xfrm>
        </p:grpSpPr>
        <p:pic>
          <p:nvPicPr>
            <p:cNvPr id="404" name="Google Shape;404;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5" name="Google Shape;405;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6" name="Google Shape;406;p47"/>
          <p:cNvGrpSpPr/>
          <p:nvPr/>
        </p:nvGrpSpPr>
        <p:grpSpPr>
          <a:xfrm>
            <a:off x="10973371" y="2781722"/>
            <a:ext cx="810467" cy="711932"/>
            <a:chOff x="322748" y="5161581"/>
            <a:chExt cx="1033108" cy="1157295"/>
          </a:xfrm>
        </p:grpSpPr>
        <p:pic>
          <p:nvPicPr>
            <p:cNvPr id="407" name="Google Shape;407;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08" name="Google Shape;408;p47"/>
            <p:cNvGrpSpPr/>
            <p:nvPr/>
          </p:nvGrpSpPr>
          <p:grpSpPr>
            <a:xfrm>
              <a:off x="322748" y="5161581"/>
              <a:ext cx="1033108" cy="689927"/>
              <a:chOff x="322748" y="5161581"/>
              <a:chExt cx="1033108" cy="689927"/>
            </a:xfrm>
          </p:grpSpPr>
          <p:pic>
            <p:nvPicPr>
              <p:cNvPr id="409" name="Google Shape;409;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0" name="Google Shape;410;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1" name="Google Shape;411;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2" name="Google Shape;412;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3" name="Google Shape;413;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4" name="Google Shape;414;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5" name="Google Shape;415;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6" name="Google Shape;416;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7" name="Google Shape;417;p47"/>
          <p:cNvGrpSpPr/>
          <p:nvPr/>
        </p:nvGrpSpPr>
        <p:grpSpPr>
          <a:xfrm>
            <a:off x="10991754" y="4365897"/>
            <a:ext cx="1035431" cy="943247"/>
            <a:chOff x="12985607" y="5027210"/>
            <a:chExt cx="1223254" cy="1086123"/>
          </a:xfrm>
        </p:grpSpPr>
        <p:pic>
          <p:nvPicPr>
            <p:cNvPr descr="Resultado de imagen de icono queue" id="418" name="Google Shape;418;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19" name="Google Shape;419;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6" name="Google Shape;426;p48"/>
          <p:cNvSpPr txBox="1"/>
          <p:nvPr/>
        </p:nvSpPr>
        <p:spPr>
          <a:xfrm>
            <a:off x="330375" y="0"/>
            <a:ext cx="77931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lang="es-ES" sz="3200">
                <a:solidFill>
                  <a:srgbClr val="003794"/>
                </a:solidFill>
                <a:latin typeface="Quattrocento Sans"/>
                <a:ea typeface="Quattrocento Sans"/>
                <a:cs typeface="Quattrocento Sans"/>
                <a:sym typeface="Quattrocento Sans"/>
              </a:rPr>
              <a:t>🡪 PROPUESTA DE VALOR</a:t>
            </a:r>
            <a:endParaRPr b="1" sz="3200">
              <a:solidFill>
                <a:srgbClr val="003794"/>
              </a:solidFill>
              <a:latin typeface="Quattrocento Sans"/>
              <a:ea typeface="Quattrocento Sans"/>
              <a:cs typeface="Quattrocento Sans"/>
              <a:sym typeface="Quattrocento Sans"/>
            </a:endParaRPr>
          </a:p>
        </p:txBody>
      </p:sp>
      <p:sp>
        <p:nvSpPr>
          <p:cNvPr id="427" name="Google Shape;427;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b="1" i="0" sz="1600" u="none" cap="none" strike="noStrike">
              <a:solidFill>
                <a:srgbClr val="000000"/>
              </a:solidFill>
              <a:latin typeface="Quattrocento Sans"/>
              <a:ea typeface="Quattrocento Sans"/>
              <a:cs typeface="Quattrocento Sans"/>
              <a:sym typeface="Quattrocento Sans"/>
            </a:endParaRPr>
          </a:p>
        </p:txBody>
      </p:sp>
      <p:sp>
        <p:nvSpPr>
          <p:cNvPr id="428" name="Google Shape;428;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29" name="Google Shape;429;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0" name="Google Shape;430;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1" name="Google Shape;431;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2" name="Google Shape;432;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subiendo la media respecto al trimestre precedente. Con valores medios de </a:t>
            </a:r>
            <a:r>
              <a:rPr b="1" lang="es-ES" sz="2800">
                <a:solidFill>
                  <a:srgbClr val="00B0F0"/>
                </a:solidFill>
                <a:latin typeface="Calibri"/>
                <a:ea typeface="Calibri"/>
                <a:cs typeface="Calibri"/>
                <a:sym typeface="Calibri"/>
              </a:rPr>
              <a:t>92%</a:t>
            </a:r>
            <a:r>
              <a:rPr lang="es-ES" sz="2300">
                <a:solidFill>
                  <a:schemeClr val="dk1"/>
                </a:solidFill>
                <a:latin typeface="Quattrocento Sans"/>
                <a:ea typeface="Quattrocento Sans"/>
                <a:cs typeface="Quattrocento Sans"/>
                <a:sym typeface="Quattrocento Sans"/>
              </a:rPr>
              <a:t> y </a:t>
            </a:r>
            <a:r>
              <a:rPr b="1" lang="es-ES" sz="2800">
                <a:solidFill>
                  <a:srgbClr val="00B0F0"/>
                </a:solidFill>
                <a:latin typeface="Calibri"/>
                <a:ea typeface="Calibri"/>
                <a:cs typeface="Calibri"/>
                <a:sym typeface="Calibri"/>
              </a:rPr>
              <a:t>88%</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3" name="Google Shape;433;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4" name="Google Shape;434;p48" title="Gráfico"/>
          <p:cNvPicPr preferRelativeResize="0"/>
          <p:nvPr/>
        </p:nvPicPr>
        <p:blipFill>
          <a:blip r:embed="rId6">
            <a:alphaModFix/>
          </a:blip>
          <a:stretch>
            <a:fillRect/>
          </a:stretch>
        </p:blipFill>
        <p:spPr>
          <a:xfrm>
            <a:off x="1567075" y="1104725"/>
            <a:ext cx="4154800" cy="2709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0" name="Google Shape;440;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a:p>
        </p:txBody>
      </p:sp>
      <p:sp>
        <p:nvSpPr>
          <p:cNvPr id="441" name="Google Shape;441;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2" name="Google Shape;442;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3" name="Google Shape;443;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4" name="Google Shape;444;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5" name="Google Shape;445;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6" name="Google Shape;446;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7" name="Google Shape;447;p49"/>
          <p:cNvGrpSpPr/>
          <p:nvPr/>
        </p:nvGrpSpPr>
        <p:grpSpPr>
          <a:xfrm>
            <a:off x="271070" y="4221882"/>
            <a:ext cx="855584" cy="943903"/>
            <a:chOff x="2298508" y="6236042"/>
            <a:chExt cx="1271721" cy="1418477"/>
          </a:xfrm>
        </p:grpSpPr>
        <p:pic>
          <p:nvPicPr>
            <p:cNvPr id="448" name="Google Shape;448;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49" name="Google Shape;449;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0" name="Google Shape;450;p49"/>
          <p:cNvSpPr txBox="1"/>
          <p:nvPr/>
        </p:nvSpPr>
        <p:spPr>
          <a:xfrm>
            <a:off x="6180194" y="3458658"/>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a:t>
            </a:r>
            <a:r>
              <a:rPr b="1" lang="es-ES" sz="2800">
                <a:solidFill>
                  <a:srgbClr val="00B0F0"/>
                </a:solidFill>
                <a:latin typeface="Calibri"/>
                <a:ea typeface="Calibri"/>
                <a:cs typeface="Calibri"/>
                <a:sym typeface="Calibri"/>
              </a:rPr>
              <a:t> 92% y 94% </a:t>
            </a:r>
            <a:r>
              <a:rPr lang="es-ES" sz="2300">
                <a:solidFill>
                  <a:schemeClr val="dk1"/>
                </a:solidFill>
                <a:latin typeface="Quattrocento Sans"/>
                <a:ea typeface="Quattrocento Sans"/>
                <a:cs typeface="Quattrocento Sans"/>
                <a:sym typeface="Quattrocento Sans"/>
              </a:rPr>
              <a:t> respectivamente.</a:t>
            </a:r>
            <a:endParaRPr sz="23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algo  inferiores (</a:t>
            </a:r>
            <a:r>
              <a:rPr b="1" lang="es-ES" sz="2800">
                <a:solidFill>
                  <a:srgbClr val="00B0F0"/>
                </a:solidFill>
                <a:latin typeface="Calibri"/>
                <a:ea typeface="Calibri"/>
                <a:cs typeface="Calibri"/>
                <a:sym typeface="Calibri"/>
              </a:rPr>
              <a:t>82%</a:t>
            </a:r>
            <a:r>
              <a:rPr b="1" lang="es-ES" sz="2300">
                <a:solidFill>
                  <a:schemeClr val="dk1"/>
                </a:solidFill>
                <a:latin typeface="Quattrocento Sans"/>
                <a:ea typeface="Quattrocento Sans"/>
                <a:cs typeface="Quattrocento Sans"/>
                <a:sym typeface="Quattrocento Sans"/>
              </a:rPr>
              <a:t>).</a:t>
            </a:r>
            <a:endParaRPr b="1" i="0" sz="2000" u="none" cap="none" strike="noStrike">
              <a:solidFill>
                <a:schemeClr val="dk1"/>
              </a:solidFill>
              <a:latin typeface="Quattrocento Sans"/>
              <a:ea typeface="Quattrocento Sans"/>
              <a:cs typeface="Quattrocento Sans"/>
              <a:sym typeface="Quattrocento Sans"/>
            </a:endParaRPr>
          </a:p>
        </p:txBody>
      </p:sp>
      <p:pic>
        <p:nvPicPr>
          <p:cNvPr id="451" name="Google Shape;451;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2" name="Google Shape;452;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3" name="Google Shape;453;p49" title="Gráfico"/>
          <p:cNvPicPr preferRelativeResize="0"/>
          <p:nvPr/>
        </p:nvPicPr>
        <p:blipFill>
          <a:blip r:embed="rId9">
            <a:alphaModFix/>
          </a:blip>
          <a:stretch>
            <a:fillRect/>
          </a:stretch>
        </p:blipFill>
        <p:spPr>
          <a:xfrm>
            <a:off x="7392750" y="616075"/>
            <a:ext cx="4593524" cy="283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