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9575" cx="12190400"/>
  <p:notesSz cx="6808775" cy="9940925"/>
  <p:embeddedFontLst>
    <p:embeddedFont>
      <p:font typeface="Quattrocento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QuattrocentoSans-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QuattrocentoSans-italic.fntdata"/><Relationship Id="rId25" Type="http://schemas.openxmlformats.org/officeDocument/2006/relationships/font" Target="fonts/QuattrocentoSans-bold.fntdata"/><Relationship Id="rId27" Type="http://schemas.openxmlformats.org/officeDocument/2006/relationships/font" Target="fonts/Quattrocento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470" name="Google Shape;470;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1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p:txBody>
      </p:sp>
      <p:sp>
        <p:nvSpPr>
          <p:cNvPr id="494" name="Google Shape;494;p1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1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9" name="Google Shape;519;p1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1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p:txBody>
      </p:sp>
      <p:sp>
        <p:nvSpPr>
          <p:cNvPr id="540" name="Google Shape;540;p1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de425e8e7b_1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1de425e8e7b_1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g1de425e8e7b_1_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Modificado Q3_2020</a:t>
            </a:r>
            <a:endParaRPr/>
          </a:p>
          <a:p>
            <a:pPr indent="0" lvl="0" marL="0" rtl="0" algn="l">
              <a:spcBef>
                <a:spcPts val="0"/>
              </a:spcBef>
              <a:spcAft>
                <a:spcPts val="0"/>
              </a:spcAft>
              <a:buNone/>
            </a:pPr>
            <a:r>
              <a:t/>
            </a:r>
            <a:endParaRPr/>
          </a:p>
        </p:txBody>
      </p:sp>
      <p:sp>
        <p:nvSpPr>
          <p:cNvPr id="317" name="Google Shape;317;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8" name="Google Shape;318;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362" name="Google Shape;362;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376" name="Google Shape;376;p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VINCULADA Y ACTUALIZADA Q3_2020</a:t>
            </a:r>
            <a:endParaRPr/>
          </a:p>
          <a:p>
            <a:pPr indent="0" lvl="0" marL="0" rtl="0" algn="l">
              <a:spcBef>
                <a:spcPts val="0"/>
              </a:spcBef>
              <a:spcAft>
                <a:spcPts val="0"/>
              </a:spcAft>
              <a:buNone/>
            </a:pPr>
            <a:r>
              <a:rPr lang="es-ES"/>
              <a:t>10/11/2020 OJO CON LA TABLA DE LA DERECHA, LA ELIMINO TEMPORALMENTE</a:t>
            </a:r>
            <a:endParaRPr/>
          </a:p>
          <a:p>
            <a:pPr indent="0" lvl="0" marL="0" rtl="0" algn="l">
              <a:spcBef>
                <a:spcPts val="0"/>
              </a:spcBef>
              <a:spcAft>
                <a:spcPts val="0"/>
              </a:spcAft>
              <a:buClr>
                <a:schemeClr val="dk1"/>
              </a:buClr>
              <a:buFont typeface="Arial"/>
              <a:buNone/>
            </a:pPr>
            <a:r>
              <a:rPr lang="es-ES"/>
              <a:t>Se elimina la ponderada CACT porque JA y MF (con sólo una encuesta) tienen mucho peso por el nº de tickets.</a:t>
            </a:r>
            <a:endParaRPr/>
          </a:p>
          <a:p>
            <a:pPr indent="0" lvl="0" marL="0" rtl="0" algn="l">
              <a:spcBef>
                <a:spcPts val="0"/>
              </a:spcBef>
              <a:spcAft>
                <a:spcPts val="0"/>
              </a:spcAft>
              <a:buNone/>
            </a:pPr>
            <a:r>
              <a:t/>
            </a:r>
            <a:endParaRPr/>
          </a:p>
          <a:p>
            <a:pPr indent="0" lvl="0" marL="0" rtl="0" algn="l">
              <a:spcBef>
                <a:spcPts val="0"/>
              </a:spcBef>
              <a:spcAft>
                <a:spcPts val="0"/>
              </a:spcAft>
              <a:buNone/>
            </a:pPr>
            <a:r>
              <a:rPr lang="es-ES"/>
              <a:t>15/01/2020 A LA TABLA LE CAMBIO ORDEN POSITIVO NEUTRO NEGATIVO</a:t>
            </a:r>
            <a:endParaRPr/>
          </a:p>
        </p:txBody>
      </p:sp>
      <p:sp>
        <p:nvSpPr>
          <p:cNvPr id="388" name="Google Shape;388;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a:p>
            <a:pPr indent="0" lvl="0" marL="0" rtl="0" algn="l">
              <a:spcBef>
                <a:spcPts val="0"/>
              </a:spcBef>
              <a:spcAft>
                <a:spcPts val="0"/>
              </a:spcAft>
              <a:buNone/>
            </a:pPr>
            <a:r>
              <a:rPr lang="es-ES"/>
              <a:t>Se elimina la ponderada CACT porque JA y MF (con sólo una encuesta) tienen mucho peso por el nº de tickets.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1" name="Google Shape;401;p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Plantilla de tienda – seguramente versión anterior. URGENTE VER CON YAPCI. IMAGEN ARRIBA DE DIAPOSITIVA. BUSCAR LA ORIGINAL EN Q2, pero yo sólo la tengo disponible en pdf….</a:t>
            </a:r>
            <a:endParaRPr/>
          </a:p>
        </p:txBody>
      </p:sp>
      <p:sp>
        <p:nvSpPr>
          <p:cNvPr id="413" name="Google Shape;413;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SE ELIMINAN LOS ICONOS QUE DAN ERROR.</a:t>
            </a:r>
            <a:endParaRPr/>
          </a:p>
          <a:p>
            <a:pPr indent="0" lvl="0" marL="0" rtl="0" algn="l">
              <a:spcBef>
                <a:spcPts val="0"/>
              </a:spcBef>
              <a:spcAft>
                <a:spcPts val="0"/>
              </a:spcAft>
              <a:buNone/>
            </a:pPr>
            <a:r>
              <a:rPr lang="es-ES"/>
              <a:t>VINCULADOS Y ACTUALIZADOS Q3_2020</a:t>
            </a:r>
            <a:endParaRPr/>
          </a:p>
        </p:txBody>
      </p:sp>
      <p:sp>
        <p:nvSpPr>
          <p:cNvPr id="449" name="Google Shape;449;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03" name="Shape 103"/>
        <p:cNvGrpSpPr/>
        <p:nvPr/>
      </p:nvGrpSpPr>
      <p:grpSpPr>
        <a:xfrm>
          <a:off x="0" y="0"/>
          <a:ext cx="0" cy="0"/>
          <a:chOff x="0" y="0"/>
          <a:chExt cx="0" cy="0"/>
        </a:xfrm>
      </p:grpSpPr>
      <p:sp>
        <p:nvSpPr>
          <p:cNvPr id="104" name="Google Shape;104;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D9D9D9"/>
        </a:solidFill>
      </p:bgPr>
    </p:bg>
    <p:spTree>
      <p:nvGrpSpPr>
        <p:cNvPr id="107" name="Shape 107"/>
        <p:cNvGrpSpPr/>
        <p:nvPr/>
      </p:nvGrpSpPr>
      <p:grpSpPr>
        <a:xfrm>
          <a:off x="0" y="0"/>
          <a:ext cx="0" cy="0"/>
          <a:chOff x="0" y="0"/>
          <a:chExt cx="0" cy="0"/>
        </a:xfrm>
      </p:grpSpPr>
      <p:sp>
        <p:nvSpPr>
          <p:cNvPr id="108" name="Google Shape;108;p15"/>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9" name="Google Shape;109;p15"/>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11" name="Google Shape;111;p15"/>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112" name="Shape 112"/>
        <p:cNvGrpSpPr/>
        <p:nvPr/>
      </p:nvGrpSpPr>
      <p:grpSpPr>
        <a:xfrm>
          <a:off x="0" y="0"/>
          <a:ext cx="0" cy="0"/>
          <a:chOff x="0" y="0"/>
          <a:chExt cx="0" cy="0"/>
        </a:xfrm>
      </p:grpSpPr>
      <p:sp>
        <p:nvSpPr>
          <p:cNvPr descr="C:\Users\jnsch\Desktop\O14ThemesHandoffs\WorkingFiles\FinalHanoff\Sketchbook\Cover.jpg" id="113" name="Google Shape;113;p16"/>
          <p:cNvSpPr/>
          <p:nvPr/>
        </p:nvSpPr>
        <p:spPr>
          <a:xfrm>
            <a:off x="0" y="0"/>
            <a:ext cx="12190413" cy="6859588"/>
          </a:xfrm>
          <a:prstGeom prst="rect">
            <a:avLst/>
          </a:prstGeom>
          <a:noFill/>
          <a:ln>
            <a:noFill/>
          </a:ln>
        </p:spPr>
      </p:sp>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2">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sp>
        <p:nvSpPr>
          <p:cNvPr descr="TitleCard.png" id="119" name="Google Shape;119;p16"/>
          <p:cNvSpPr/>
          <p:nvPr/>
        </p:nvSpPr>
        <p:spPr>
          <a:xfrm rot="343346">
            <a:off x="3807775" y="2588442"/>
            <a:ext cx="7696443" cy="3851709"/>
          </a:xfrm>
          <a:prstGeom prst="rect">
            <a:avLst/>
          </a:prstGeom>
          <a:noFill/>
          <a:ln>
            <a:noFill/>
          </a:ln>
        </p:spPr>
      </p:sp>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descr="coverBand.png" id="125" name="Google Shape;125;p16"/>
          <p:cNvSpPr/>
          <p:nvPr/>
        </p:nvSpPr>
        <p:spPr>
          <a:xfrm>
            <a:off x="0" y="5881462"/>
            <a:ext cx="12190413" cy="330276"/>
          </a:xfrm>
          <a:prstGeom prst="rect">
            <a:avLst/>
          </a:prstGeom>
          <a:noFill/>
          <a:ln>
            <a:noFill/>
          </a:ln>
          <a:effectLst>
            <a:outerShdw blurRad="63500" rotWithShape="0" algn="t" dir="5400000" dist="38100">
              <a:srgbClr val="000000">
                <a:alpha val="58823"/>
              </a:srgb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823929" y="3923924"/>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168" name="Shape 168"/>
        <p:cNvGrpSpPr/>
        <p:nvPr/>
      </p:nvGrpSpPr>
      <p:grpSpPr>
        <a:xfrm>
          <a:off x="0" y="0"/>
          <a:ext cx="0" cy="0"/>
          <a:chOff x="0" y="0"/>
          <a:chExt cx="0" cy="0"/>
        </a:xfrm>
      </p:grpSpPr>
      <p:sp>
        <p:nvSpPr>
          <p:cNvPr descr="tape.png" id="169" name="Google Shape;169;p23"/>
          <p:cNvSpPr/>
          <p:nvPr/>
        </p:nvSpPr>
        <p:spPr>
          <a:xfrm>
            <a:off x="4165058" y="191250"/>
            <a:ext cx="3707917" cy="819340"/>
          </a:xfrm>
          <a:prstGeom prst="rect">
            <a:avLst/>
          </a:prstGeom>
          <a:noFill/>
          <a:ln>
            <a:noFill/>
          </a:ln>
        </p:spPr>
      </p:sp>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95" name="Shape 195"/>
        <p:cNvGrpSpPr/>
        <p:nvPr/>
      </p:nvGrpSpPr>
      <p:grpSpPr>
        <a:xfrm>
          <a:off x="0" y="0"/>
          <a:ext cx="0" cy="0"/>
          <a:chOff x="0" y="0"/>
          <a:chExt cx="0" cy="0"/>
        </a:xfrm>
      </p:grpSpPr>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199" name="Shape 199"/>
        <p:cNvGrpSpPr/>
        <p:nvPr/>
      </p:nvGrpSpPr>
      <p:grpSpPr>
        <a:xfrm>
          <a:off x="0" y="0"/>
          <a:ext cx="0" cy="0"/>
          <a:chOff x="0" y="0"/>
          <a:chExt cx="0" cy="0"/>
        </a:xfrm>
      </p:grpSpPr>
      <p:sp>
        <p:nvSpPr>
          <p:cNvPr descr="C:\Users\jnsch\Desktop\O14ThemesHandoffs\WorkingFiles\FinalHanoff\Sketchbook\Cover.jpg" id="200" name="Google Shape;200;p28"/>
          <p:cNvSpPr/>
          <p:nvPr/>
        </p:nvSpPr>
        <p:spPr>
          <a:xfrm>
            <a:off x="0" y="0"/>
            <a:ext cx="12190413" cy="6859588"/>
          </a:xfrm>
          <a:prstGeom prst="rect">
            <a:avLst/>
          </a:prstGeom>
          <a:noFill/>
          <a:ln>
            <a:noFill/>
          </a:ln>
        </p:spPr>
      </p:sp>
      <p:grpSp>
        <p:nvGrpSpPr>
          <p:cNvPr id="201" name="Google Shape;201;p28"/>
          <p:cNvGrpSpPr/>
          <p:nvPr/>
        </p:nvGrpSpPr>
        <p:grpSpPr>
          <a:xfrm rot="-1066324">
            <a:off x="823929" y="3923924"/>
            <a:ext cx="3344546" cy="2528073"/>
            <a:chOff x="494947" y="417279"/>
            <a:chExt cx="2417578" cy="2421351"/>
          </a:xfrm>
        </p:grpSpPr>
        <p:sp>
          <p:nvSpPr>
            <p:cNvPr id="202" name="Google Shape;202;p28"/>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3" name="Google Shape;203;p28"/>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4" name="Google Shape;204;p28"/>
            <p:cNvPicPr preferRelativeResize="0"/>
            <p:nvPr/>
          </p:nvPicPr>
          <p:blipFill rotWithShape="1">
            <a:blip r:embed="rId2">
              <a:alphaModFix/>
            </a:blip>
            <a:srcRect b="0" l="0" r="0" t="0"/>
            <a:stretch/>
          </p:blipFill>
          <p:spPr>
            <a:xfrm>
              <a:off x="614456" y="436040"/>
              <a:ext cx="404704" cy="461174"/>
            </a:xfrm>
            <a:prstGeom prst="rect">
              <a:avLst/>
            </a:prstGeom>
            <a:noFill/>
            <a:ln>
              <a:noFill/>
            </a:ln>
          </p:spPr>
        </p:pic>
        <p:pic>
          <p:nvPicPr>
            <p:cNvPr descr="stickie-shadow.png" id="205" name="Google Shape;205;p28"/>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sp>
        <p:nvSpPr>
          <p:cNvPr descr="TitleCard.png" id="206" name="Google Shape;206;p28"/>
          <p:cNvSpPr/>
          <p:nvPr/>
        </p:nvSpPr>
        <p:spPr>
          <a:xfrm rot="343346">
            <a:off x="3807775" y="2588442"/>
            <a:ext cx="7696443" cy="3851709"/>
          </a:xfrm>
          <a:prstGeom prst="rect">
            <a:avLst/>
          </a:prstGeom>
          <a:noFill/>
          <a:ln>
            <a:noFill/>
          </a:ln>
        </p:spPr>
      </p:sp>
      <p:sp>
        <p:nvSpPr>
          <p:cNvPr id="207" name="Google Shape;207;p28"/>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8"/>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09" name="Google Shape;209;p28"/>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8"/>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28"/>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descr="coverBand.png" id="212" name="Google Shape;212;p28"/>
          <p:cNvSpPr/>
          <p:nvPr/>
        </p:nvSpPr>
        <p:spPr>
          <a:xfrm>
            <a:off x="0" y="5881462"/>
            <a:ext cx="12190413" cy="330276"/>
          </a:xfrm>
          <a:prstGeom prst="rect">
            <a:avLst/>
          </a:prstGeom>
          <a:noFill/>
          <a:ln>
            <a:noFill/>
          </a:ln>
          <a:effectLst>
            <a:outerShdw blurRad="63500" rotWithShape="0" algn="t" dir="5400000" dist="38100">
              <a:srgbClr val="000000">
                <a:alpha val="58823"/>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213" name="Shape 213"/>
        <p:cNvGrpSpPr/>
        <p:nvPr/>
      </p:nvGrpSpPr>
      <p:grpSpPr>
        <a:xfrm>
          <a:off x="0" y="0"/>
          <a:ext cx="0" cy="0"/>
          <a:chOff x="0" y="0"/>
          <a:chExt cx="0" cy="0"/>
        </a:xfrm>
      </p:grpSpPr>
      <p:sp>
        <p:nvSpPr>
          <p:cNvPr id="214" name="Google Shape;214;p2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16" name="Google Shape;216;p2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2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219" name="Shape 219"/>
        <p:cNvGrpSpPr/>
        <p:nvPr/>
      </p:nvGrpSpPr>
      <p:grpSpPr>
        <a:xfrm>
          <a:off x="0" y="0"/>
          <a:ext cx="0" cy="0"/>
          <a:chOff x="0" y="0"/>
          <a:chExt cx="0" cy="0"/>
        </a:xfrm>
      </p:grpSpPr>
      <p:sp>
        <p:nvSpPr>
          <p:cNvPr id="220" name="Google Shape;220;p30"/>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2" name="Google Shape;222;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0" name="Google Shape;230;p31"/>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1" name="Google Shape;231;p31"/>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232" name="Shape 232"/>
        <p:cNvGrpSpPr/>
        <p:nvPr/>
      </p:nvGrpSpPr>
      <p:grpSpPr>
        <a:xfrm>
          <a:off x="0" y="0"/>
          <a:ext cx="0" cy="0"/>
          <a:chOff x="0" y="0"/>
          <a:chExt cx="0" cy="0"/>
        </a:xfrm>
      </p:grpSpPr>
      <p:sp>
        <p:nvSpPr>
          <p:cNvPr id="233" name="Google Shape;233;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32"/>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5" name="Google Shape;235;p32"/>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6" name="Google Shape;236;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2"/>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0" name="Google Shape;240;p32"/>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1" name="Google Shape;241;p32"/>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2" name="Google Shape;242;p32"/>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243" name="Shape 243"/>
        <p:cNvGrpSpPr/>
        <p:nvPr/>
      </p:nvGrpSpPr>
      <p:grpSpPr>
        <a:xfrm>
          <a:off x="0" y="0"/>
          <a:ext cx="0" cy="0"/>
          <a:chOff x="0" y="0"/>
          <a:chExt cx="0" cy="0"/>
        </a:xfrm>
      </p:grpSpPr>
      <p:sp>
        <p:nvSpPr>
          <p:cNvPr id="244" name="Google Shape;244;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248" name="Shape 248"/>
        <p:cNvGrpSpPr/>
        <p:nvPr/>
      </p:nvGrpSpPr>
      <p:grpSpPr>
        <a:xfrm>
          <a:off x="0" y="0"/>
          <a:ext cx="0" cy="0"/>
          <a:chOff x="0" y="0"/>
          <a:chExt cx="0" cy="0"/>
        </a:xfrm>
      </p:grpSpPr>
      <p:sp>
        <p:nvSpPr>
          <p:cNvPr id="249" name="Google Shape;249;p34"/>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1" name="Google Shape;251;p34"/>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2" name="Google Shape;252;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255" name="Shape 255"/>
        <p:cNvGrpSpPr/>
        <p:nvPr/>
      </p:nvGrpSpPr>
      <p:grpSpPr>
        <a:xfrm>
          <a:off x="0" y="0"/>
          <a:ext cx="0" cy="0"/>
          <a:chOff x="0" y="0"/>
          <a:chExt cx="0" cy="0"/>
        </a:xfrm>
      </p:grpSpPr>
      <p:sp>
        <p:nvSpPr>
          <p:cNvPr descr="tape.png" id="256" name="Google Shape;256;p35"/>
          <p:cNvSpPr/>
          <p:nvPr/>
        </p:nvSpPr>
        <p:spPr>
          <a:xfrm>
            <a:off x="4165058" y="191250"/>
            <a:ext cx="3707917" cy="819340"/>
          </a:xfrm>
          <a:prstGeom prst="rect">
            <a:avLst/>
          </a:prstGeom>
          <a:noFill/>
          <a:ln>
            <a:noFill/>
          </a:ln>
        </p:spPr>
      </p:sp>
      <p:sp>
        <p:nvSpPr>
          <p:cNvPr id="257" name="Google Shape;257;p35"/>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59" name="Google Shape;259;p35"/>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0" name="Google Shape;260;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263" name="Shape 263"/>
        <p:cNvGrpSpPr/>
        <p:nvPr/>
      </p:nvGrpSpPr>
      <p:grpSpPr>
        <a:xfrm>
          <a:off x="0" y="0"/>
          <a:ext cx="0" cy="0"/>
          <a:chOff x="0" y="0"/>
          <a:chExt cx="0" cy="0"/>
        </a:xfrm>
      </p:grpSpPr>
      <p:sp>
        <p:nvSpPr>
          <p:cNvPr id="264" name="Google Shape;264;p3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66" name="Google Shape;266;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269" name="Shape 269"/>
        <p:cNvGrpSpPr/>
        <p:nvPr/>
      </p:nvGrpSpPr>
      <p:grpSpPr>
        <a:xfrm>
          <a:off x="0" y="0"/>
          <a:ext cx="0" cy="0"/>
          <a:chOff x="0" y="0"/>
          <a:chExt cx="0" cy="0"/>
        </a:xfrm>
      </p:grpSpPr>
      <p:sp>
        <p:nvSpPr>
          <p:cNvPr id="270" name="Google Shape;270;p37"/>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2" name="Google Shape;272;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D9D9D9"/>
        </a:solidFill>
      </p:bgPr>
    </p:bg>
    <p:spTree>
      <p:nvGrpSpPr>
        <p:cNvPr id="275" name="Shape 275"/>
        <p:cNvGrpSpPr/>
        <p:nvPr/>
      </p:nvGrpSpPr>
      <p:grpSpPr>
        <a:xfrm>
          <a:off x="0" y="0"/>
          <a:ext cx="0" cy="0"/>
          <a:chOff x="0" y="0"/>
          <a:chExt cx="0" cy="0"/>
        </a:xfrm>
      </p:grpSpPr>
      <p:sp>
        <p:nvSpPr>
          <p:cNvPr descr="C:\Users\bastian.k\Desktop\Metall.jpg" id="276" name="Google Shape;276;p38"/>
          <p:cNvSpPr/>
          <p:nvPr/>
        </p:nvSpPr>
        <p:spPr>
          <a:xfrm>
            <a:off x="-34919" y="-22230"/>
            <a:ext cx="12190413" cy="6859588"/>
          </a:xfrm>
          <a:prstGeom prst="rect">
            <a:avLst/>
          </a:prstGeom>
          <a:noFill/>
          <a:ln>
            <a:noFill/>
          </a:ln>
        </p:spPr>
      </p:sp>
      <p:sp>
        <p:nvSpPr>
          <p:cNvPr id="277" name="Google Shape;277;p38"/>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78" name="Google Shape;278;p38"/>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D9D9D9"/>
        </a:solidFill>
      </p:bgPr>
    </p:bg>
    <p:spTree>
      <p:nvGrpSpPr>
        <p:cNvPr id="279" name="Shape 279"/>
        <p:cNvGrpSpPr/>
        <p:nvPr/>
      </p:nvGrpSpPr>
      <p:grpSpPr>
        <a:xfrm>
          <a:off x="0" y="0"/>
          <a:ext cx="0" cy="0"/>
          <a:chOff x="0" y="0"/>
          <a:chExt cx="0" cy="0"/>
        </a:xfrm>
      </p:grpSpPr>
      <p:sp>
        <p:nvSpPr>
          <p:cNvPr id="280" name="Google Shape;280;p39"/>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1" name="Google Shape;281;p39"/>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39"/>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3" name="Google Shape;283;p39"/>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6" name="Shape 96"/>
        <p:cNvGrpSpPr/>
        <p:nvPr/>
      </p:nvGrpSpPr>
      <p:grpSpPr>
        <a:xfrm>
          <a:off x="0" y="0"/>
          <a:ext cx="0" cy="0"/>
          <a:chOff x="0" y="0"/>
          <a:chExt cx="0" cy="0"/>
        </a:xfrm>
      </p:grpSpPr>
      <p:sp>
        <p:nvSpPr>
          <p:cNvPr descr="Interior-Overlay.png" id="97" name="Google Shape;97;p13"/>
          <p:cNvSpPr/>
          <p:nvPr/>
        </p:nvSpPr>
        <p:spPr>
          <a:xfrm>
            <a:off x="0" y="0"/>
            <a:ext cx="12190413" cy="6859588"/>
          </a:xfrm>
          <a:prstGeom prst="rect">
            <a:avLst/>
          </a:prstGeom>
          <a:noFill/>
          <a:ln>
            <a:noFill/>
          </a:ln>
        </p:spPr>
      </p:sp>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88" name="Shape 188"/>
        <p:cNvGrpSpPr/>
        <p:nvPr/>
      </p:nvGrpSpPr>
      <p:grpSpPr>
        <a:xfrm>
          <a:off x="0" y="0"/>
          <a:ext cx="0" cy="0"/>
          <a:chOff x="0" y="0"/>
          <a:chExt cx="0" cy="0"/>
        </a:xfrm>
      </p:grpSpPr>
      <p:sp>
        <p:nvSpPr>
          <p:cNvPr descr="Interior-Overlay.png" id="189" name="Google Shape;189;p26"/>
          <p:cNvSpPr/>
          <p:nvPr/>
        </p:nvSpPr>
        <p:spPr>
          <a:xfrm>
            <a:off x="0" y="0"/>
            <a:ext cx="12190413" cy="6859588"/>
          </a:xfrm>
          <a:prstGeom prst="rect">
            <a:avLst/>
          </a:prstGeom>
          <a:noFill/>
          <a:ln>
            <a:noFill/>
          </a:ln>
        </p:spPr>
      </p:sp>
      <p:sp>
        <p:nvSpPr>
          <p:cNvPr id="190" name="Google Shape;190;p2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1" name="Google Shape;191;p26"/>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2" name="Google Shape;192;p2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3" name="Google Shape;193;p2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4" name="Google Shape;194;p2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5.png"/><Relationship Id="rId13" Type="http://schemas.openxmlformats.org/officeDocument/2006/relationships/image" Target="../media/image18.pn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image" Target="../media/image14.png"/><Relationship Id="rId15" Type="http://schemas.openxmlformats.org/officeDocument/2006/relationships/image" Target="../media/image27.png"/><Relationship Id="rId1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50.png"/><Relationship Id="rId5" Type="http://schemas.openxmlformats.org/officeDocument/2006/relationships/image" Target="../media/image52.png"/><Relationship Id="rId6" Type="http://schemas.openxmlformats.org/officeDocument/2006/relationships/image" Target="../media/image44.png"/><Relationship Id="rId7" Type="http://schemas.openxmlformats.org/officeDocument/2006/relationships/image" Target="../media/image54.png"/><Relationship Id="rId8" Type="http://schemas.openxmlformats.org/officeDocument/2006/relationships/image" Target="../media/image48.png"/></Relationships>
</file>

<file path=ppt/slides/_rels/slide11.xml.rels><?xml version="1.0" encoding="UTF-8" standalone="yes"?><Relationships xmlns="http://schemas.openxmlformats.org/package/2006/relationships"><Relationship Id="rId11" Type="http://schemas.openxmlformats.org/officeDocument/2006/relationships/image" Target="../media/image67.png"/><Relationship Id="rId10" Type="http://schemas.openxmlformats.org/officeDocument/2006/relationships/image" Target="../media/image59.png"/><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57.png"/><Relationship Id="rId5" Type="http://schemas.openxmlformats.org/officeDocument/2006/relationships/image" Target="../media/image51.png"/><Relationship Id="rId6" Type="http://schemas.openxmlformats.org/officeDocument/2006/relationships/image" Target="../media/image55.png"/><Relationship Id="rId7" Type="http://schemas.openxmlformats.org/officeDocument/2006/relationships/image" Target="../media/image53.png"/><Relationship Id="rId8"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61.png"/><Relationship Id="rId4" Type="http://schemas.openxmlformats.org/officeDocument/2006/relationships/image" Target="../media/image65.png"/><Relationship Id="rId5" Type="http://schemas.openxmlformats.org/officeDocument/2006/relationships/image" Target="../media/image58.png"/><Relationship Id="rId6" Type="http://schemas.openxmlformats.org/officeDocument/2006/relationships/image" Target="../media/image62.png"/><Relationship Id="rId7" Type="http://schemas.openxmlformats.org/officeDocument/2006/relationships/image" Target="../media/image71.png"/><Relationship Id="rId8" Type="http://schemas.openxmlformats.org/officeDocument/2006/relationships/image" Target="../media/image6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64.jpg"/><Relationship Id="rId4" Type="http://schemas.openxmlformats.org/officeDocument/2006/relationships/image" Target="../media/image60.png"/><Relationship Id="rId5" Type="http://schemas.openxmlformats.org/officeDocument/2006/relationships/image" Target="../media/image63.png"/><Relationship Id="rId6" Type="http://schemas.openxmlformats.org/officeDocument/2006/relationships/image" Target="../media/image69.png"/><Relationship Id="rId7" Type="http://schemas.openxmlformats.org/officeDocument/2006/relationships/image" Target="../media/image68.png"/><Relationship Id="rId8" Type="http://schemas.openxmlformats.org/officeDocument/2006/relationships/image" Target="../media/image7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46.png"/><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31.png"/><Relationship Id="rId9" Type="http://schemas.openxmlformats.org/officeDocument/2006/relationships/image" Target="../media/image49.png"/><Relationship Id="rId5" Type="http://schemas.openxmlformats.org/officeDocument/2006/relationships/image" Target="../media/image33.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41.png"/></Relationships>
</file>

<file path=ppt/slides/_rels/slide9.xml.rels><?xml version="1.0" encoding="UTF-8" standalone="yes"?><Relationships xmlns="http://schemas.openxmlformats.org/package/2006/relationships"><Relationship Id="rId10" Type="http://schemas.openxmlformats.org/officeDocument/2006/relationships/image" Target="../media/image35.png"/><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38.png"/><Relationship Id="rId4" Type="http://schemas.openxmlformats.org/officeDocument/2006/relationships/image" Target="../media/image36.jpg"/><Relationship Id="rId9" Type="http://schemas.openxmlformats.org/officeDocument/2006/relationships/image" Target="../media/image40.png"/><Relationship Id="rId5" Type="http://schemas.openxmlformats.org/officeDocument/2006/relationships/image" Target="../media/image72.png"/><Relationship Id="rId6" Type="http://schemas.openxmlformats.org/officeDocument/2006/relationships/image" Target="../media/image39.png"/><Relationship Id="rId7" Type="http://schemas.openxmlformats.org/officeDocument/2006/relationships/image" Target="../media/image43.png"/><Relationship Id="rId8"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40"/>
          <p:cNvPicPr preferRelativeResize="0"/>
          <p:nvPr/>
        </p:nvPicPr>
        <p:blipFill rotWithShape="1">
          <a:blip r:embed="rId3">
            <a:alphaModFix/>
          </a:blip>
          <a:srcRect b="0" l="0" r="0" t="0"/>
          <a:stretch/>
        </p:blipFill>
        <p:spPr>
          <a:xfrm>
            <a:off x="11482" y="4296435"/>
            <a:ext cx="4017859" cy="2578300"/>
          </a:xfrm>
          <a:prstGeom prst="rect">
            <a:avLst/>
          </a:prstGeom>
          <a:noFill/>
          <a:ln>
            <a:noFill/>
          </a:ln>
        </p:spPr>
      </p:pic>
      <p:pic>
        <p:nvPicPr>
          <p:cNvPr id="290" name="Google Shape;290;p40"/>
          <p:cNvPicPr preferRelativeResize="0"/>
          <p:nvPr/>
        </p:nvPicPr>
        <p:blipFill rotWithShape="1">
          <a:blip r:embed="rId4">
            <a:alphaModFix/>
          </a:blip>
          <a:srcRect b="0" l="0" r="0" t="0"/>
          <a:stretch/>
        </p:blipFill>
        <p:spPr>
          <a:xfrm>
            <a:off x="7915159" y="4305815"/>
            <a:ext cx="4302318" cy="2724379"/>
          </a:xfrm>
          <a:prstGeom prst="rect">
            <a:avLst/>
          </a:prstGeom>
          <a:noFill/>
          <a:ln>
            <a:noFill/>
          </a:ln>
        </p:spPr>
      </p:pic>
      <p:pic>
        <p:nvPicPr>
          <p:cNvPr id="291" name="Google Shape;291;p40"/>
          <p:cNvPicPr preferRelativeResize="0"/>
          <p:nvPr/>
        </p:nvPicPr>
        <p:blipFill rotWithShape="1">
          <a:blip r:embed="rId5">
            <a:alphaModFix/>
          </a:blip>
          <a:srcRect b="0" l="0" r="0" t="0"/>
          <a:stretch/>
        </p:blipFill>
        <p:spPr>
          <a:xfrm>
            <a:off x="4029341" y="4305816"/>
            <a:ext cx="3871230" cy="257830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7925357" y="0"/>
            <a:ext cx="4265056" cy="2921701"/>
          </a:xfrm>
          <a:prstGeom prst="rect">
            <a:avLst/>
          </a:prstGeom>
          <a:noFill/>
          <a:ln>
            <a:noFill/>
          </a:ln>
        </p:spPr>
      </p:pic>
      <p:pic>
        <p:nvPicPr>
          <p:cNvPr id="293" name="Google Shape;293;p40"/>
          <p:cNvPicPr preferRelativeResize="0"/>
          <p:nvPr/>
        </p:nvPicPr>
        <p:blipFill rotWithShape="1">
          <a:blip r:embed="rId7">
            <a:alphaModFix/>
          </a:blip>
          <a:srcRect b="0" l="0" r="0" t="0"/>
          <a:stretch/>
        </p:blipFill>
        <p:spPr>
          <a:xfrm>
            <a:off x="1" y="0"/>
            <a:ext cx="3790949" cy="2921363"/>
          </a:xfrm>
          <a:prstGeom prst="rect">
            <a:avLst/>
          </a:prstGeom>
          <a:noFill/>
          <a:ln>
            <a:noFill/>
          </a:ln>
        </p:spPr>
      </p:pic>
      <p:pic>
        <p:nvPicPr>
          <p:cNvPr id="294" name="Google Shape;294;p40"/>
          <p:cNvPicPr preferRelativeResize="0"/>
          <p:nvPr/>
        </p:nvPicPr>
        <p:blipFill rotWithShape="1">
          <a:blip r:embed="rId8">
            <a:alphaModFix/>
          </a:blip>
          <a:srcRect b="0" l="0" r="0" t="0"/>
          <a:stretch/>
        </p:blipFill>
        <p:spPr>
          <a:xfrm>
            <a:off x="3790950" y="0"/>
            <a:ext cx="4291284" cy="2923826"/>
          </a:xfrm>
          <a:prstGeom prst="rect">
            <a:avLst/>
          </a:prstGeom>
          <a:noFill/>
          <a:ln>
            <a:noFill/>
          </a:ln>
        </p:spPr>
      </p:pic>
      <p:pic>
        <p:nvPicPr>
          <p:cNvPr descr="Imagen relacionada" id="295" name="Google Shape;295;p40"/>
          <p:cNvPicPr preferRelativeResize="0"/>
          <p:nvPr/>
        </p:nvPicPr>
        <p:blipFill rotWithShape="1">
          <a:blip r:embed="rId9">
            <a:alphaModFix/>
          </a:blip>
          <a:srcRect b="0" l="0" r="0" t="0"/>
          <a:stretch/>
        </p:blipFill>
        <p:spPr>
          <a:xfrm>
            <a:off x="8039422" y="-2905"/>
            <a:ext cx="928694" cy="830642"/>
          </a:xfrm>
          <a:prstGeom prst="rect">
            <a:avLst/>
          </a:prstGeom>
          <a:noFill/>
          <a:ln>
            <a:noFill/>
          </a:ln>
        </p:spPr>
      </p:pic>
      <p:sp>
        <p:nvSpPr>
          <p:cNvPr id="296" name="Google Shape;296;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297" name="Google Shape;297;p40"/>
          <p:cNvPicPr preferRelativeResize="0"/>
          <p:nvPr/>
        </p:nvPicPr>
        <p:blipFill rotWithShape="1">
          <a:blip r:embed="rId10">
            <a:alphaModFix/>
          </a:blip>
          <a:srcRect b="0" l="0" r="0" t="0"/>
          <a:stretch/>
        </p:blipFill>
        <p:spPr>
          <a:xfrm>
            <a:off x="11482" y="-2905"/>
            <a:ext cx="1141510" cy="837505"/>
          </a:xfrm>
          <a:prstGeom prst="rect">
            <a:avLst/>
          </a:prstGeom>
          <a:noFill/>
          <a:ln>
            <a:noFill/>
          </a:ln>
        </p:spPr>
      </p:pic>
      <p:pic>
        <p:nvPicPr>
          <p:cNvPr id="298" name="Google Shape;298;p40"/>
          <p:cNvPicPr preferRelativeResize="0"/>
          <p:nvPr/>
        </p:nvPicPr>
        <p:blipFill rotWithShape="1">
          <a:blip r:embed="rId11">
            <a:alphaModFix/>
          </a:blip>
          <a:srcRect b="0" l="0" r="0" t="0"/>
          <a:stretch/>
        </p:blipFill>
        <p:spPr>
          <a:xfrm>
            <a:off x="3714343" y="33958"/>
            <a:ext cx="880947" cy="880947"/>
          </a:xfrm>
          <a:prstGeom prst="rect">
            <a:avLst/>
          </a:prstGeom>
          <a:noFill/>
          <a:ln>
            <a:noFill/>
          </a:ln>
        </p:spPr>
      </p:pic>
      <p:pic>
        <p:nvPicPr>
          <p:cNvPr id="299" name="Google Shape;299;p40"/>
          <p:cNvPicPr preferRelativeResize="0"/>
          <p:nvPr/>
        </p:nvPicPr>
        <p:blipFill rotWithShape="1">
          <a:blip r:embed="rId12">
            <a:alphaModFix/>
          </a:blip>
          <a:srcRect b="0" l="0" r="0" t="0"/>
          <a:stretch/>
        </p:blipFill>
        <p:spPr>
          <a:xfrm>
            <a:off x="11326441" y="4368736"/>
            <a:ext cx="938693" cy="955481"/>
          </a:xfrm>
          <a:prstGeom prst="rect">
            <a:avLst/>
          </a:prstGeom>
          <a:noFill/>
          <a:ln>
            <a:noFill/>
          </a:ln>
        </p:spPr>
      </p:pic>
      <p:pic>
        <p:nvPicPr>
          <p:cNvPr descr="Resultado de imagen de casa museo campesino tienda" id="300" name="Google Shape;300;p40"/>
          <p:cNvPicPr preferRelativeResize="0"/>
          <p:nvPr/>
        </p:nvPicPr>
        <p:blipFill rotWithShape="1">
          <a:blip r:embed="rId13">
            <a:alphaModFix/>
          </a:blip>
          <a:srcRect b="0" l="0" r="0" t="0"/>
          <a:stretch/>
        </p:blipFill>
        <p:spPr>
          <a:xfrm>
            <a:off x="6843542" y="4369789"/>
            <a:ext cx="1001698" cy="903661"/>
          </a:xfrm>
          <a:prstGeom prst="rect">
            <a:avLst/>
          </a:prstGeom>
          <a:noFill/>
          <a:ln>
            <a:noFill/>
          </a:ln>
        </p:spPr>
      </p:pic>
      <p:sp>
        <p:nvSpPr>
          <p:cNvPr id="301" name="Google Shape;301;p40"/>
          <p:cNvSpPr/>
          <p:nvPr/>
        </p:nvSpPr>
        <p:spPr>
          <a:xfrm>
            <a:off x="-193338" y="-170606"/>
            <a:ext cx="12458472" cy="7200799"/>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pic>
        <p:nvPicPr>
          <p:cNvPr id="302" name="Google Shape;302;p40"/>
          <p:cNvPicPr preferRelativeResize="0"/>
          <p:nvPr/>
        </p:nvPicPr>
        <p:blipFill rotWithShape="1">
          <a:blip r:embed="rId14">
            <a:alphaModFix/>
          </a:blip>
          <a:srcRect b="0" l="0" r="0" t="0"/>
          <a:stretch/>
        </p:blipFill>
        <p:spPr>
          <a:xfrm>
            <a:off x="3038880" y="4302006"/>
            <a:ext cx="971444" cy="971444"/>
          </a:xfrm>
          <a:prstGeom prst="rect">
            <a:avLst/>
          </a:prstGeom>
          <a:noFill/>
          <a:ln>
            <a:noFill/>
          </a:ln>
        </p:spPr>
      </p:pic>
      <p:sp>
        <p:nvSpPr>
          <p:cNvPr id="303" name="Google Shape;303;p40"/>
          <p:cNvSpPr/>
          <p:nvPr/>
        </p:nvSpPr>
        <p:spPr>
          <a:xfrm>
            <a:off x="-193338" y="2983897"/>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3300"/>
              <a:buFont typeface="Calibri"/>
              <a:buNone/>
            </a:pPr>
            <a:r>
              <a:rPr b="0" i="0" lang="es-ES" sz="3300" u="none" cap="small" strike="noStrike">
                <a:solidFill>
                  <a:srgbClr val="000000"/>
                </a:solidFill>
                <a:latin typeface="Calibri"/>
                <a:ea typeface="Calibri"/>
                <a:cs typeface="Calibri"/>
                <a:sym typeface="Calibri"/>
              </a:rPr>
              <a:t>Análisis de Resultados. Modelo de Escucha Restauración</a:t>
            </a:r>
            <a:endParaRPr/>
          </a:p>
          <a:p>
            <a:pPr indent="0" lvl="0" marL="0" marR="0" rtl="0" algn="ctr">
              <a:lnSpc>
                <a:spcPct val="100000"/>
              </a:lnSpc>
              <a:spcBef>
                <a:spcPts val="0"/>
              </a:spcBef>
              <a:spcAft>
                <a:spcPts val="0"/>
              </a:spcAft>
              <a:buClr>
                <a:srgbClr val="000000"/>
              </a:buClr>
              <a:buSzPts val="3300"/>
              <a:buFont typeface="Calibri"/>
              <a:buNone/>
            </a:pPr>
            <a:r>
              <a:rPr b="1" i="0" lang="es-ES" sz="3300" u="none" cap="small" strike="noStrike">
                <a:solidFill>
                  <a:srgbClr val="000000"/>
                </a:solidFill>
                <a:latin typeface="Calibri"/>
                <a:ea typeface="Calibri"/>
                <a:cs typeface="Calibri"/>
                <a:sym typeface="Calibri"/>
              </a:rPr>
              <a:t>Informe Operativo. Q</a:t>
            </a:r>
            <a:r>
              <a:rPr b="1" lang="es-ES" sz="3300" cap="small">
                <a:latin typeface="Calibri"/>
                <a:ea typeface="Calibri"/>
                <a:cs typeface="Calibri"/>
                <a:sym typeface="Calibri"/>
              </a:rPr>
              <a:t>2</a:t>
            </a:r>
            <a:r>
              <a:rPr b="1" i="0" lang="es-ES" sz="3300" u="none" cap="small" strike="noStrike">
                <a:solidFill>
                  <a:srgbClr val="000000"/>
                </a:solidFill>
                <a:latin typeface="Calibri"/>
                <a:ea typeface="Calibri"/>
                <a:cs typeface="Calibri"/>
                <a:sym typeface="Calibri"/>
              </a:rPr>
              <a:t> 202</a:t>
            </a:r>
            <a:r>
              <a:rPr b="1" lang="es-ES" sz="3300" cap="small">
                <a:latin typeface="Calibri"/>
                <a:ea typeface="Calibri"/>
                <a:cs typeface="Calibri"/>
                <a:sym typeface="Calibri"/>
              </a:rPr>
              <a:t>3</a:t>
            </a:r>
            <a:endParaRPr/>
          </a:p>
          <a:p>
            <a:pPr indent="0" lvl="0" marL="0" marR="0" rtl="0" algn="l">
              <a:lnSpc>
                <a:spcPct val="100000"/>
              </a:lnSpc>
              <a:spcBef>
                <a:spcPts val="0"/>
              </a:spcBef>
              <a:spcAft>
                <a:spcPts val="0"/>
              </a:spcAft>
              <a:buClr>
                <a:srgbClr val="C00000"/>
              </a:buClr>
              <a:buSzPts val="3300"/>
              <a:buFont typeface="Calibri"/>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rgbClr val="000000"/>
              </a:solidFill>
              <a:latin typeface="Calibri"/>
              <a:ea typeface="Calibri"/>
              <a:cs typeface="Calibri"/>
              <a:sym typeface="Calibri"/>
            </a:endParaRPr>
          </a:p>
        </p:txBody>
      </p:sp>
      <p:pic>
        <p:nvPicPr>
          <p:cNvPr id="304" name="Google Shape;304;p40"/>
          <p:cNvPicPr preferRelativeResize="0"/>
          <p:nvPr/>
        </p:nvPicPr>
        <p:blipFill rotWithShape="1">
          <a:blip r:embed="rId15">
            <a:alphaModFix/>
          </a:blip>
          <a:srcRect b="864" l="0" r="0" t="864"/>
          <a:stretch/>
        </p:blipFill>
        <p:spPr>
          <a:xfrm>
            <a:off x="4498403" y="4295359"/>
            <a:ext cx="2146934" cy="6438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71" name="Shape 471"/>
        <p:cNvGrpSpPr/>
        <p:nvPr/>
      </p:nvGrpSpPr>
      <p:grpSpPr>
        <a:xfrm>
          <a:off x="0" y="0"/>
          <a:ext cx="0" cy="0"/>
          <a:chOff x="0" y="0"/>
          <a:chExt cx="0" cy="0"/>
        </a:xfrm>
      </p:grpSpPr>
      <p:sp>
        <p:nvSpPr>
          <p:cNvPr id="472" name="Google Shape;472;p49"/>
          <p:cNvSpPr txBox="1"/>
          <p:nvPr/>
        </p:nvSpPr>
        <p:spPr>
          <a:xfrm>
            <a:off x="-412755" y="2386703"/>
            <a:ext cx="19249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p:txBody>
      </p:sp>
      <p:sp>
        <p:nvSpPr>
          <p:cNvPr id="473" name="Google Shape;473;p49"/>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PRODUCTO</a:t>
            </a:r>
            <a:endParaRPr/>
          </a:p>
        </p:txBody>
      </p:sp>
      <p:sp>
        <p:nvSpPr>
          <p:cNvPr id="474" name="Google Shape;474;p49"/>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75" name="Google Shape;475;p49"/>
          <p:cNvGrpSpPr/>
          <p:nvPr/>
        </p:nvGrpSpPr>
        <p:grpSpPr>
          <a:xfrm>
            <a:off x="6383234" y="3861842"/>
            <a:ext cx="5319172" cy="1296388"/>
            <a:chOff x="8820480" y="1880455"/>
            <a:chExt cx="918691" cy="599459"/>
          </a:xfrm>
        </p:grpSpPr>
        <p:sp>
          <p:nvSpPr>
            <p:cNvPr id="476" name="Google Shape;476;p49"/>
            <p:cNvSpPr txBox="1"/>
            <p:nvPr/>
          </p:nvSpPr>
          <p:spPr>
            <a:xfrm>
              <a:off x="9216527" y="2016714"/>
              <a:ext cx="329100" cy="46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81</a:t>
              </a:r>
              <a:r>
                <a:rPr b="1" i="0" lang="es-ES" sz="6600" u="none" cap="none" strike="noStrike">
                  <a:solidFill>
                    <a:srgbClr val="00B0F0"/>
                  </a:solidFill>
                  <a:latin typeface="Calibri"/>
                  <a:ea typeface="Calibri"/>
                  <a:cs typeface="Calibri"/>
                  <a:sym typeface="Calibri"/>
                </a:rPr>
                <a:t>% </a:t>
              </a:r>
              <a:endParaRPr/>
            </a:p>
          </p:txBody>
        </p:sp>
        <p:sp>
          <p:nvSpPr>
            <p:cNvPr id="477" name="Google Shape;477;p49"/>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producto, </a:t>
              </a:r>
              <a:r>
                <a:rPr b="1" i="1" lang="es-ES" sz="1600">
                  <a:latin typeface="Quattrocento Sans"/>
                  <a:ea typeface="Quattrocento Sans"/>
                  <a:cs typeface="Quattrocento Sans"/>
                  <a:sym typeface="Quattrocento Sans"/>
                </a:rPr>
                <a:t>el</a:t>
              </a:r>
              <a:r>
                <a:rPr b="1" i="1" lang="es-ES" sz="1600">
                  <a:solidFill>
                    <a:srgbClr val="000000"/>
                  </a:solidFill>
                  <a:latin typeface="Quattrocento Sans"/>
                  <a:ea typeface="Quattrocento Sans"/>
                  <a:cs typeface="Quattrocento Sans"/>
                  <a:sym typeface="Quattrocento Sans"/>
                </a:rPr>
                <a:t> factor mejor valorado</a:t>
              </a:r>
              <a:r>
                <a:rPr b="1" i="1" lang="es-ES" sz="1600">
                  <a:latin typeface="Quattrocento Sans"/>
                  <a:ea typeface="Quattrocento Sans"/>
                  <a:cs typeface="Quattrocento Sans"/>
                  <a:sym typeface="Quattrocento Sans"/>
                </a:rPr>
                <a:t> es la </a:t>
              </a:r>
              <a:r>
                <a:rPr b="1" i="1" lang="es-ES" sz="1600">
                  <a:solidFill>
                    <a:srgbClr val="00B0F0"/>
                  </a:solidFill>
                  <a:latin typeface="Quattrocento Sans"/>
                  <a:ea typeface="Quattrocento Sans"/>
                  <a:cs typeface="Quattrocento Sans"/>
                  <a:sym typeface="Quattrocento Sans"/>
                </a:rPr>
                <a:t>sabor</a:t>
              </a:r>
              <a:r>
                <a:rPr b="1" i="1" lang="es-ES" sz="1600">
                  <a:solidFill>
                    <a:srgbClr val="00B0F0"/>
                  </a:solidFill>
                  <a:latin typeface="Quattrocento Sans"/>
                  <a:ea typeface="Quattrocento Sans"/>
                  <a:cs typeface="Quattrocento Sans"/>
                  <a:sym typeface="Quattrocento Sans"/>
                </a:rPr>
                <a:t>:</a:t>
              </a:r>
              <a:endParaRPr b="0" i="1" sz="1600" u="none" cap="none" strike="noStrike">
                <a:solidFill>
                  <a:srgbClr val="00B0F0"/>
                </a:solidFill>
                <a:latin typeface="Quattrocento Sans"/>
                <a:ea typeface="Quattrocento Sans"/>
                <a:cs typeface="Quattrocento Sans"/>
                <a:sym typeface="Quattrocento Sans"/>
              </a:endParaRPr>
            </a:p>
          </p:txBody>
        </p:sp>
      </p:grpSp>
      <p:sp>
        <p:nvSpPr>
          <p:cNvPr id="478" name="Google Shape;478;p49"/>
          <p:cNvSpPr txBox="1"/>
          <p:nvPr/>
        </p:nvSpPr>
        <p:spPr>
          <a:xfrm>
            <a:off x="6023199" y="2407154"/>
            <a:ext cx="129614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Carta de Vinos</a:t>
            </a:r>
            <a:endParaRPr/>
          </a:p>
        </p:txBody>
      </p:sp>
      <p:sp>
        <p:nvSpPr>
          <p:cNvPr id="479" name="Google Shape;479;p49"/>
          <p:cNvSpPr txBox="1"/>
          <p:nvPr/>
        </p:nvSpPr>
        <p:spPr>
          <a:xfrm>
            <a:off x="-241498" y="5683528"/>
            <a:ext cx="19249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a:t>
            </a:r>
            <a:endParaRPr/>
          </a:p>
        </p:txBody>
      </p:sp>
      <p:pic>
        <p:nvPicPr>
          <p:cNvPr id="480" name="Google Shape;480;p49"/>
          <p:cNvPicPr preferRelativeResize="0"/>
          <p:nvPr/>
        </p:nvPicPr>
        <p:blipFill rotWithShape="1">
          <a:blip r:embed="rId3">
            <a:alphaModFix/>
          </a:blip>
          <a:srcRect b="38708" l="0" r="38396" t="0"/>
          <a:stretch/>
        </p:blipFill>
        <p:spPr>
          <a:xfrm>
            <a:off x="149839" y="1385234"/>
            <a:ext cx="714199" cy="1001467"/>
          </a:xfrm>
          <a:prstGeom prst="rect">
            <a:avLst/>
          </a:prstGeom>
          <a:noFill/>
          <a:ln>
            <a:noFill/>
          </a:ln>
        </p:spPr>
      </p:pic>
      <p:pic>
        <p:nvPicPr>
          <p:cNvPr id="481" name="Google Shape;481;p49"/>
          <p:cNvPicPr preferRelativeResize="0"/>
          <p:nvPr/>
        </p:nvPicPr>
        <p:blipFill rotWithShape="1">
          <a:blip r:embed="rId4">
            <a:alphaModFix/>
          </a:blip>
          <a:srcRect b="0" l="0" r="0" t="0"/>
          <a:stretch/>
        </p:blipFill>
        <p:spPr>
          <a:xfrm>
            <a:off x="6215546" y="1550250"/>
            <a:ext cx="911450" cy="836451"/>
          </a:xfrm>
          <a:prstGeom prst="rect">
            <a:avLst/>
          </a:prstGeom>
          <a:noFill/>
          <a:ln>
            <a:noFill/>
          </a:ln>
        </p:spPr>
      </p:pic>
      <p:pic>
        <p:nvPicPr>
          <p:cNvPr id="482" name="Google Shape;482;p49"/>
          <p:cNvPicPr preferRelativeResize="0"/>
          <p:nvPr/>
        </p:nvPicPr>
        <p:blipFill rotWithShape="1">
          <a:blip r:embed="rId5">
            <a:alphaModFix/>
          </a:blip>
          <a:srcRect b="0" l="0" r="0" t="0"/>
          <a:stretch/>
        </p:blipFill>
        <p:spPr>
          <a:xfrm>
            <a:off x="231963" y="4650762"/>
            <a:ext cx="978000" cy="1068325"/>
          </a:xfrm>
          <a:prstGeom prst="rect">
            <a:avLst/>
          </a:prstGeom>
          <a:noFill/>
          <a:ln>
            <a:noFill/>
          </a:ln>
        </p:spPr>
      </p:pic>
      <p:grpSp>
        <p:nvGrpSpPr>
          <p:cNvPr id="483" name="Google Shape;483;p49"/>
          <p:cNvGrpSpPr/>
          <p:nvPr/>
        </p:nvGrpSpPr>
        <p:grpSpPr>
          <a:xfrm>
            <a:off x="6383238" y="5157984"/>
            <a:ext cx="5196992" cy="1333181"/>
            <a:chOff x="8766587" y="1839030"/>
            <a:chExt cx="918691" cy="766950"/>
          </a:xfrm>
        </p:grpSpPr>
        <p:sp>
          <p:nvSpPr>
            <p:cNvPr id="484" name="Google Shape;484;p49"/>
            <p:cNvSpPr txBox="1"/>
            <p:nvPr/>
          </p:nvSpPr>
          <p:spPr>
            <a:xfrm>
              <a:off x="9171947" y="1968574"/>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46</a:t>
              </a:r>
              <a:r>
                <a:rPr b="1" i="0" lang="es-ES" sz="6600" u="none" cap="none" strike="noStrike">
                  <a:solidFill>
                    <a:srgbClr val="00B0F0"/>
                  </a:solidFill>
                  <a:latin typeface="Calibri"/>
                  <a:ea typeface="Calibri"/>
                  <a:cs typeface="Calibri"/>
                  <a:sym typeface="Calibri"/>
                </a:rPr>
                <a:t>% </a:t>
              </a:r>
              <a:endParaRPr/>
            </a:p>
          </p:txBody>
        </p:sp>
        <p:sp>
          <p:nvSpPr>
            <p:cNvPr id="485" name="Google Shape;485;p49"/>
            <p:cNvSpPr txBox="1"/>
            <p:nvPr/>
          </p:nvSpPr>
          <p:spPr>
            <a:xfrm>
              <a:off x="8766587" y="1839030"/>
              <a:ext cx="918691" cy="3364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Por su parte </a:t>
              </a:r>
              <a:r>
                <a:rPr b="1" i="1" lang="es-ES" sz="1600">
                  <a:latin typeface="Quattrocento Sans"/>
                  <a:ea typeface="Quattrocento Sans"/>
                  <a:cs typeface="Quattrocento Sans"/>
                  <a:sym typeface="Quattrocento Sans"/>
                </a:rPr>
                <a:t>el</a:t>
              </a:r>
              <a:r>
                <a:rPr b="1" i="1" lang="es-ES" sz="1600">
                  <a:solidFill>
                    <a:srgbClr val="000000"/>
                  </a:solidFill>
                  <a:latin typeface="Quattrocento Sans"/>
                  <a:ea typeface="Quattrocento Sans"/>
                  <a:cs typeface="Quattrocento Sans"/>
                  <a:sym typeface="Quattrocento Sans"/>
                </a:rPr>
                <a:t> peor valorado</a:t>
              </a:r>
              <a:r>
                <a:rPr b="1" i="1" lang="es-ES" sz="1600">
                  <a:latin typeface="Quattrocento Sans"/>
                  <a:ea typeface="Quattrocento Sans"/>
                  <a:cs typeface="Quattrocento Sans"/>
                  <a:sym typeface="Quattrocento Sans"/>
                </a:rPr>
                <a:t> es</a:t>
              </a:r>
              <a:r>
                <a:rPr b="1" i="1" lang="es-ES" sz="1600">
                  <a:solidFill>
                    <a:srgbClr val="000000"/>
                  </a:solidFill>
                  <a:latin typeface="Quattrocento Sans"/>
                  <a:ea typeface="Quattrocento Sans"/>
                  <a:cs typeface="Quattrocento Sans"/>
                  <a:sym typeface="Quattrocento Sans"/>
                </a:rPr>
                <a:t> </a:t>
              </a:r>
              <a:r>
                <a:rPr b="1" i="1" lang="es-ES" sz="1600">
                  <a:solidFill>
                    <a:srgbClr val="00B0F0"/>
                  </a:solidFill>
                  <a:latin typeface="Quattrocento Sans"/>
                  <a:ea typeface="Quattrocento Sans"/>
                  <a:cs typeface="Quattrocento Sans"/>
                  <a:sym typeface="Quattrocento Sans"/>
                </a:rPr>
                <a:t>la amplitud de la carta de vinos </a:t>
              </a:r>
              <a:r>
                <a:rPr b="1" i="1" lang="es-ES" sz="1600">
                  <a:solidFill>
                    <a:srgbClr val="00B0F0"/>
                  </a:solidFill>
                  <a:latin typeface="Quattrocento Sans"/>
                  <a:ea typeface="Quattrocento Sans"/>
                  <a:cs typeface="Quattrocento Sans"/>
                  <a:sym typeface="Quattrocento Sans"/>
                </a:rPr>
                <a:t> </a:t>
              </a:r>
              <a:r>
                <a:rPr b="1" i="1" lang="es-ES" sz="1600">
                  <a:solidFill>
                    <a:srgbClr val="000000"/>
                  </a:solidFill>
                  <a:latin typeface="Calibri"/>
                  <a:ea typeface="Calibri"/>
                  <a:cs typeface="Calibri"/>
                  <a:sym typeface="Calibri"/>
                </a:rPr>
                <a:t>con un: </a:t>
              </a:r>
              <a:endParaRPr b="0" i="1" sz="1600" u="none" cap="none" strike="noStrike">
                <a:solidFill>
                  <a:srgbClr val="00B0F0"/>
                </a:solidFill>
                <a:latin typeface="Quattrocento Sans"/>
                <a:ea typeface="Quattrocento Sans"/>
                <a:cs typeface="Quattrocento Sans"/>
                <a:sym typeface="Quattrocento Sans"/>
              </a:endParaRPr>
            </a:p>
          </p:txBody>
        </p:sp>
      </p:grpSp>
      <p:sp>
        <p:nvSpPr>
          <p:cNvPr id="486" name="Google Shape;486;p49"/>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487" name="Google Shape;487;p49"/>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488" name="Google Shape;488;p49" title="Gráfico"/>
          <p:cNvPicPr preferRelativeResize="0"/>
          <p:nvPr/>
        </p:nvPicPr>
        <p:blipFill>
          <a:blip r:embed="rId6">
            <a:alphaModFix/>
          </a:blip>
          <a:stretch>
            <a:fillRect/>
          </a:stretch>
        </p:blipFill>
        <p:spPr>
          <a:xfrm>
            <a:off x="1464700" y="1170687"/>
            <a:ext cx="4015599" cy="2482975"/>
          </a:xfrm>
          <a:prstGeom prst="rect">
            <a:avLst/>
          </a:prstGeom>
          <a:noFill/>
          <a:ln>
            <a:noFill/>
          </a:ln>
        </p:spPr>
      </p:pic>
      <p:pic>
        <p:nvPicPr>
          <p:cNvPr id="489" name="Google Shape;489;p49" title="Gráfico"/>
          <p:cNvPicPr preferRelativeResize="0"/>
          <p:nvPr/>
        </p:nvPicPr>
        <p:blipFill>
          <a:blip r:embed="rId7">
            <a:alphaModFix/>
          </a:blip>
          <a:stretch>
            <a:fillRect/>
          </a:stretch>
        </p:blipFill>
        <p:spPr>
          <a:xfrm>
            <a:off x="7379267" y="999612"/>
            <a:ext cx="4148658" cy="2564770"/>
          </a:xfrm>
          <a:prstGeom prst="rect">
            <a:avLst/>
          </a:prstGeom>
          <a:noFill/>
          <a:ln>
            <a:noFill/>
          </a:ln>
        </p:spPr>
      </p:pic>
      <p:pic>
        <p:nvPicPr>
          <p:cNvPr id="490" name="Google Shape;490;p49" title="Gráfico"/>
          <p:cNvPicPr preferRelativeResize="0"/>
          <p:nvPr/>
        </p:nvPicPr>
        <p:blipFill>
          <a:blip r:embed="rId8">
            <a:alphaModFix/>
          </a:blip>
          <a:stretch>
            <a:fillRect/>
          </a:stretch>
        </p:blipFill>
        <p:spPr>
          <a:xfrm>
            <a:off x="1512175" y="3861850"/>
            <a:ext cx="3857076" cy="23431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95" name="Shape 495"/>
        <p:cNvGrpSpPr/>
        <p:nvPr/>
      </p:nvGrpSpPr>
      <p:grpSpPr>
        <a:xfrm>
          <a:off x="0" y="0"/>
          <a:ext cx="0" cy="0"/>
          <a:chOff x="0" y="0"/>
          <a:chExt cx="0" cy="0"/>
        </a:xfrm>
      </p:grpSpPr>
      <p:sp>
        <p:nvSpPr>
          <p:cNvPr id="496" name="Google Shape;496;p50"/>
          <p:cNvSpPr txBox="1"/>
          <p:nvPr/>
        </p:nvSpPr>
        <p:spPr>
          <a:xfrm>
            <a:off x="49178" y="2429662"/>
            <a:ext cx="133112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Confort ambiental</a:t>
            </a:r>
            <a:r>
              <a:rPr b="1" i="0" lang="es-ES" sz="1600" u="none" cap="none" strike="noStrike">
                <a:solidFill>
                  <a:srgbClr val="0070C0"/>
                </a:solidFill>
                <a:latin typeface="Quattrocento Sans"/>
                <a:ea typeface="Quattrocento Sans"/>
                <a:cs typeface="Quattrocento Sans"/>
                <a:sym typeface="Quattrocento Sans"/>
              </a:rPr>
              <a:t> - Ruido</a:t>
            </a:r>
            <a:endParaRPr b="1" i="0" sz="1600" u="none" cap="none" strike="noStrike">
              <a:solidFill>
                <a:srgbClr val="0070C0"/>
              </a:solidFill>
              <a:latin typeface="Quattrocento Sans"/>
              <a:ea typeface="Quattrocento Sans"/>
              <a:cs typeface="Quattrocento Sans"/>
              <a:sym typeface="Quattrocento Sans"/>
            </a:endParaRPr>
          </a:p>
        </p:txBody>
      </p:sp>
      <p:sp>
        <p:nvSpPr>
          <p:cNvPr id="497" name="Google Shape;497;p50"/>
          <p:cNvSpPr txBox="1"/>
          <p:nvPr/>
        </p:nvSpPr>
        <p:spPr>
          <a:xfrm>
            <a:off x="5880892" y="2455299"/>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Temperatura Ambiente</a:t>
            </a:r>
            <a:endParaRPr/>
          </a:p>
        </p:txBody>
      </p:sp>
      <p:sp>
        <p:nvSpPr>
          <p:cNvPr id="498" name="Google Shape;498;p50"/>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INSTALACIONES</a:t>
            </a:r>
            <a:endParaRPr/>
          </a:p>
        </p:txBody>
      </p:sp>
      <p:sp>
        <p:nvSpPr>
          <p:cNvPr descr="Resultado de imagen de tamaño icono" id="499" name="Google Shape;499;p5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00" name="Google Shape;500;p5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01" name="Google Shape;501;p50"/>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02" name="Google Shape;502;p50"/>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03" name="Google Shape;503;p50"/>
          <p:cNvSpPr txBox="1"/>
          <p:nvPr/>
        </p:nvSpPr>
        <p:spPr>
          <a:xfrm>
            <a:off x="94414" y="5359112"/>
            <a:ext cx="1425515"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Mobiliario</a:t>
            </a:r>
            <a:endParaRPr/>
          </a:p>
        </p:txBody>
      </p:sp>
      <p:sp>
        <p:nvSpPr>
          <p:cNvPr id="504" name="Google Shape;504;p50"/>
          <p:cNvSpPr txBox="1"/>
          <p:nvPr/>
        </p:nvSpPr>
        <p:spPr>
          <a:xfrm>
            <a:off x="5955575" y="5202473"/>
            <a:ext cx="1425515"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p:txBody>
      </p:sp>
      <p:pic>
        <p:nvPicPr>
          <p:cNvPr id="505" name="Google Shape;505;p50"/>
          <p:cNvPicPr preferRelativeResize="0"/>
          <p:nvPr/>
        </p:nvPicPr>
        <p:blipFill rotWithShape="1">
          <a:blip r:embed="rId3">
            <a:alphaModFix/>
          </a:blip>
          <a:srcRect b="0" l="0" r="0" t="0"/>
          <a:stretch/>
        </p:blipFill>
        <p:spPr>
          <a:xfrm>
            <a:off x="334566" y="4437906"/>
            <a:ext cx="955725" cy="960055"/>
          </a:xfrm>
          <a:prstGeom prst="rect">
            <a:avLst/>
          </a:prstGeom>
          <a:noFill/>
          <a:ln>
            <a:noFill/>
          </a:ln>
        </p:spPr>
      </p:pic>
      <p:pic>
        <p:nvPicPr>
          <p:cNvPr id="506" name="Google Shape;506;p50"/>
          <p:cNvPicPr preferRelativeResize="0"/>
          <p:nvPr/>
        </p:nvPicPr>
        <p:blipFill rotWithShape="1">
          <a:blip r:embed="rId4">
            <a:alphaModFix/>
          </a:blip>
          <a:srcRect b="0" l="0" r="0" t="0"/>
          <a:stretch/>
        </p:blipFill>
        <p:spPr>
          <a:xfrm>
            <a:off x="262558" y="1557586"/>
            <a:ext cx="795666" cy="795666"/>
          </a:xfrm>
          <a:prstGeom prst="rect">
            <a:avLst/>
          </a:prstGeom>
          <a:noFill/>
          <a:ln>
            <a:noFill/>
          </a:ln>
        </p:spPr>
      </p:pic>
      <p:pic>
        <p:nvPicPr>
          <p:cNvPr id="507" name="Google Shape;507;p50"/>
          <p:cNvPicPr preferRelativeResize="0"/>
          <p:nvPr/>
        </p:nvPicPr>
        <p:blipFill rotWithShape="1">
          <a:blip r:embed="rId5">
            <a:alphaModFix/>
          </a:blip>
          <a:srcRect b="0" l="0" r="0" t="0"/>
          <a:stretch/>
        </p:blipFill>
        <p:spPr>
          <a:xfrm>
            <a:off x="6095206" y="1557586"/>
            <a:ext cx="949267" cy="884283"/>
          </a:xfrm>
          <a:prstGeom prst="rect">
            <a:avLst/>
          </a:prstGeom>
          <a:noFill/>
          <a:ln>
            <a:noFill/>
          </a:ln>
        </p:spPr>
      </p:pic>
      <p:pic>
        <p:nvPicPr>
          <p:cNvPr id="508" name="Google Shape;508;p50"/>
          <p:cNvPicPr preferRelativeResize="0"/>
          <p:nvPr/>
        </p:nvPicPr>
        <p:blipFill rotWithShape="1">
          <a:blip r:embed="rId6">
            <a:alphaModFix/>
          </a:blip>
          <a:srcRect b="0" l="0" r="0" t="0"/>
          <a:stretch/>
        </p:blipFill>
        <p:spPr>
          <a:xfrm>
            <a:off x="6167214" y="4365898"/>
            <a:ext cx="1021589" cy="943228"/>
          </a:xfrm>
          <a:prstGeom prst="rect">
            <a:avLst/>
          </a:prstGeom>
          <a:noFill/>
          <a:ln>
            <a:noFill/>
          </a:ln>
        </p:spPr>
      </p:pic>
      <p:pic>
        <p:nvPicPr>
          <p:cNvPr id="509" name="Google Shape;509;p50"/>
          <p:cNvPicPr preferRelativeResize="0"/>
          <p:nvPr/>
        </p:nvPicPr>
        <p:blipFill rotWithShape="1">
          <a:blip r:embed="rId7">
            <a:alphaModFix/>
          </a:blip>
          <a:srcRect b="10972" l="0" r="0" t="7332"/>
          <a:stretch/>
        </p:blipFill>
        <p:spPr>
          <a:xfrm>
            <a:off x="6495621" y="4720383"/>
            <a:ext cx="351784" cy="342872"/>
          </a:xfrm>
          <a:prstGeom prst="rect">
            <a:avLst/>
          </a:prstGeom>
          <a:noFill/>
          <a:ln>
            <a:noFill/>
          </a:ln>
        </p:spPr>
      </p:pic>
      <p:sp>
        <p:nvSpPr>
          <p:cNvPr id="510" name="Google Shape;510;p50"/>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511" name="Google Shape;511;p50"/>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512" name="Google Shape;512;p50" title="Gráfico"/>
          <p:cNvPicPr preferRelativeResize="0"/>
          <p:nvPr/>
        </p:nvPicPr>
        <p:blipFill>
          <a:blip r:embed="rId8">
            <a:alphaModFix/>
          </a:blip>
          <a:stretch>
            <a:fillRect/>
          </a:stretch>
        </p:blipFill>
        <p:spPr>
          <a:xfrm>
            <a:off x="7458807" y="1114892"/>
            <a:ext cx="4073178" cy="2518582"/>
          </a:xfrm>
          <a:prstGeom prst="rect">
            <a:avLst/>
          </a:prstGeom>
          <a:noFill/>
          <a:ln>
            <a:noFill/>
          </a:ln>
        </p:spPr>
      </p:pic>
      <p:pic>
        <p:nvPicPr>
          <p:cNvPr id="513" name="Google Shape;513;p50" title="Gráfico"/>
          <p:cNvPicPr preferRelativeResize="0"/>
          <p:nvPr/>
        </p:nvPicPr>
        <p:blipFill>
          <a:blip r:embed="rId9">
            <a:alphaModFix/>
          </a:blip>
          <a:stretch>
            <a:fillRect/>
          </a:stretch>
        </p:blipFill>
        <p:spPr>
          <a:xfrm>
            <a:off x="7442612" y="3817937"/>
            <a:ext cx="4105544" cy="2510331"/>
          </a:xfrm>
          <a:prstGeom prst="rect">
            <a:avLst/>
          </a:prstGeom>
          <a:noFill/>
          <a:ln>
            <a:noFill/>
          </a:ln>
        </p:spPr>
      </p:pic>
      <p:pic>
        <p:nvPicPr>
          <p:cNvPr id="514" name="Google Shape;514;p50" title="Gráfico"/>
          <p:cNvPicPr preferRelativeResize="0"/>
          <p:nvPr/>
        </p:nvPicPr>
        <p:blipFill>
          <a:blip r:embed="rId10">
            <a:alphaModFix/>
          </a:blip>
          <a:stretch>
            <a:fillRect/>
          </a:stretch>
        </p:blipFill>
        <p:spPr>
          <a:xfrm>
            <a:off x="1580425" y="1167213"/>
            <a:ext cx="3992576" cy="2468600"/>
          </a:xfrm>
          <a:prstGeom prst="rect">
            <a:avLst/>
          </a:prstGeom>
          <a:noFill/>
          <a:ln>
            <a:noFill/>
          </a:ln>
        </p:spPr>
      </p:pic>
      <p:pic>
        <p:nvPicPr>
          <p:cNvPr id="515" name="Google Shape;515;p50" title="Gráfico"/>
          <p:cNvPicPr preferRelativeResize="0"/>
          <p:nvPr/>
        </p:nvPicPr>
        <p:blipFill>
          <a:blip r:embed="rId11">
            <a:alphaModFix/>
          </a:blip>
          <a:stretch>
            <a:fillRect/>
          </a:stretch>
        </p:blipFill>
        <p:spPr>
          <a:xfrm>
            <a:off x="1580425" y="3884025"/>
            <a:ext cx="3979500" cy="24723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20" name="Shape 520"/>
        <p:cNvGrpSpPr/>
        <p:nvPr/>
      </p:nvGrpSpPr>
      <p:grpSpPr>
        <a:xfrm>
          <a:off x="0" y="0"/>
          <a:ext cx="0" cy="0"/>
          <a:chOff x="0" y="0"/>
          <a:chExt cx="0" cy="0"/>
        </a:xfrm>
      </p:grpSpPr>
      <p:sp>
        <p:nvSpPr>
          <p:cNvPr id="521" name="Google Shape;521;p51"/>
          <p:cNvSpPr txBox="1"/>
          <p:nvPr>
            <p:ph idx="12" type="sldNum"/>
          </p:nvPr>
        </p:nvSpPr>
        <p:spPr>
          <a:xfrm>
            <a:off x="8589914" y="61361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22" name="Google Shape;522;p51"/>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PERSONAL	</a:t>
            </a:r>
            <a:endParaRPr/>
          </a:p>
        </p:txBody>
      </p:sp>
      <p:sp>
        <p:nvSpPr>
          <p:cNvPr id="523" name="Google Shape;523;p51"/>
          <p:cNvSpPr txBox="1"/>
          <p:nvPr/>
        </p:nvSpPr>
        <p:spPr>
          <a:xfrm>
            <a:off x="0" y="2554092"/>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rapidez</a:t>
            </a:r>
            <a:endParaRPr b="1" i="0" sz="1600" u="none" cap="none" strike="noStrike">
              <a:solidFill>
                <a:srgbClr val="0070C0"/>
              </a:solidFill>
              <a:latin typeface="Quattrocento Sans"/>
              <a:ea typeface="Quattrocento Sans"/>
              <a:cs typeface="Quattrocento Sans"/>
              <a:sym typeface="Quattrocento Sans"/>
            </a:endParaRPr>
          </a:p>
        </p:txBody>
      </p:sp>
      <p:sp>
        <p:nvSpPr>
          <p:cNvPr id="524" name="Google Shape;524;p51"/>
          <p:cNvSpPr txBox="1"/>
          <p:nvPr/>
        </p:nvSpPr>
        <p:spPr>
          <a:xfrm>
            <a:off x="6037831" y="3657223"/>
            <a:ext cx="1425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trato</a:t>
            </a:r>
            <a:endParaRPr/>
          </a:p>
        </p:txBody>
      </p:sp>
      <p:sp>
        <p:nvSpPr>
          <p:cNvPr id="525" name="Google Shape;525;p51"/>
          <p:cNvSpPr txBox="1"/>
          <p:nvPr/>
        </p:nvSpPr>
        <p:spPr>
          <a:xfrm>
            <a:off x="-14622" y="5161098"/>
            <a:ext cx="1556569"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Profesionalidad</a:t>
            </a:r>
            <a:endParaRPr/>
          </a:p>
        </p:txBody>
      </p:sp>
      <p:grpSp>
        <p:nvGrpSpPr>
          <p:cNvPr id="526" name="Google Shape;526;p51"/>
          <p:cNvGrpSpPr/>
          <p:nvPr/>
        </p:nvGrpSpPr>
        <p:grpSpPr>
          <a:xfrm>
            <a:off x="6544449" y="3890693"/>
            <a:ext cx="5448480" cy="2193711"/>
            <a:chOff x="8783594" y="1535232"/>
            <a:chExt cx="1019131" cy="1261986"/>
          </a:xfrm>
        </p:grpSpPr>
        <p:sp>
          <p:nvSpPr>
            <p:cNvPr id="527" name="Google Shape;527;p51"/>
            <p:cNvSpPr txBox="1"/>
            <p:nvPr/>
          </p:nvSpPr>
          <p:spPr>
            <a:xfrm>
              <a:off x="9379725" y="2159718"/>
              <a:ext cx="423000" cy="6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i="0" lang="es-ES" sz="6600" u="none" cap="none" strike="noStrike">
                  <a:solidFill>
                    <a:srgbClr val="00B0F0"/>
                  </a:solidFill>
                  <a:latin typeface="Calibri"/>
                  <a:ea typeface="Calibri"/>
                  <a:cs typeface="Calibri"/>
                  <a:sym typeface="Calibri"/>
                </a:rPr>
                <a:t> </a:t>
              </a:r>
              <a:endParaRPr/>
            </a:p>
          </p:txBody>
        </p:sp>
        <p:sp>
          <p:nvSpPr>
            <p:cNvPr id="528" name="Google Shape;528;p51"/>
            <p:cNvSpPr txBox="1"/>
            <p:nvPr/>
          </p:nvSpPr>
          <p:spPr>
            <a:xfrm>
              <a:off x="8783594" y="1535232"/>
              <a:ext cx="918600" cy="33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1600">
                <a:latin typeface="Quattrocento Sans"/>
                <a:ea typeface="Quattrocento Sans"/>
                <a:cs typeface="Quattrocento Sans"/>
                <a:sym typeface="Quattrocento Sans"/>
              </a:endParaRPr>
            </a:p>
          </p:txBody>
        </p:sp>
      </p:grpSp>
      <p:pic>
        <p:nvPicPr>
          <p:cNvPr id="529" name="Google Shape;529;p51"/>
          <p:cNvPicPr preferRelativeResize="0"/>
          <p:nvPr/>
        </p:nvPicPr>
        <p:blipFill rotWithShape="1">
          <a:blip r:embed="rId3">
            <a:alphaModFix/>
          </a:blip>
          <a:srcRect b="0" l="0" r="0" t="0"/>
          <a:stretch/>
        </p:blipFill>
        <p:spPr>
          <a:xfrm>
            <a:off x="262558" y="1701602"/>
            <a:ext cx="865143" cy="880125"/>
          </a:xfrm>
          <a:prstGeom prst="rect">
            <a:avLst/>
          </a:prstGeom>
          <a:noFill/>
          <a:ln>
            <a:noFill/>
          </a:ln>
        </p:spPr>
      </p:pic>
      <p:pic>
        <p:nvPicPr>
          <p:cNvPr id="530" name="Google Shape;530;p51"/>
          <p:cNvPicPr preferRelativeResize="0"/>
          <p:nvPr/>
        </p:nvPicPr>
        <p:blipFill rotWithShape="1">
          <a:blip r:embed="rId4">
            <a:alphaModFix/>
          </a:blip>
          <a:srcRect b="0" l="0" r="0" t="0"/>
          <a:stretch/>
        </p:blipFill>
        <p:spPr>
          <a:xfrm>
            <a:off x="6331200" y="2643135"/>
            <a:ext cx="838838" cy="838838"/>
          </a:xfrm>
          <a:prstGeom prst="rect">
            <a:avLst/>
          </a:prstGeom>
          <a:noFill/>
          <a:ln>
            <a:noFill/>
          </a:ln>
        </p:spPr>
      </p:pic>
      <p:pic>
        <p:nvPicPr>
          <p:cNvPr id="531" name="Google Shape;531;p51"/>
          <p:cNvPicPr preferRelativeResize="0"/>
          <p:nvPr/>
        </p:nvPicPr>
        <p:blipFill rotWithShape="1">
          <a:blip r:embed="rId5">
            <a:alphaModFix/>
          </a:blip>
          <a:srcRect b="0" l="0" r="0" t="0"/>
          <a:stretch/>
        </p:blipFill>
        <p:spPr>
          <a:xfrm>
            <a:off x="417427" y="4297002"/>
            <a:ext cx="783018" cy="856537"/>
          </a:xfrm>
          <a:prstGeom prst="rect">
            <a:avLst/>
          </a:prstGeom>
          <a:noFill/>
          <a:ln>
            <a:noFill/>
          </a:ln>
        </p:spPr>
      </p:pic>
      <p:cxnSp>
        <p:nvCxnSpPr>
          <p:cNvPr id="532" name="Google Shape;532;p51"/>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sp>
        <p:nvSpPr>
          <p:cNvPr id="533" name="Google Shape;533;p51"/>
          <p:cNvSpPr txBox="1"/>
          <p:nvPr/>
        </p:nvSpPr>
        <p:spPr>
          <a:xfrm>
            <a:off x="97767" y="66910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pic>
        <p:nvPicPr>
          <p:cNvPr id="534" name="Google Shape;534;p51" title="Gráfico"/>
          <p:cNvPicPr preferRelativeResize="0"/>
          <p:nvPr/>
        </p:nvPicPr>
        <p:blipFill>
          <a:blip r:embed="rId6">
            <a:alphaModFix/>
          </a:blip>
          <a:stretch>
            <a:fillRect/>
          </a:stretch>
        </p:blipFill>
        <p:spPr>
          <a:xfrm>
            <a:off x="1577915" y="1114904"/>
            <a:ext cx="4364890" cy="2703386"/>
          </a:xfrm>
          <a:prstGeom prst="rect">
            <a:avLst/>
          </a:prstGeom>
          <a:noFill/>
          <a:ln>
            <a:noFill/>
          </a:ln>
        </p:spPr>
      </p:pic>
      <p:pic>
        <p:nvPicPr>
          <p:cNvPr id="535" name="Google Shape;535;p51" title="Gráfico"/>
          <p:cNvPicPr preferRelativeResize="0"/>
          <p:nvPr/>
        </p:nvPicPr>
        <p:blipFill>
          <a:blip r:embed="rId7">
            <a:alphaModFix/>
          </a:blip>
          <a:stretch>
            <a:fillRect/>
          </a:stretch>
        </p:blipFill>
        <p:spPr>
          <a:xfrm>
            <a:off x="7398975" y="2201713"/>
            <a:ext cx="4364874" cy="2695264"/>
          </a:xfrm>
          <a:prstGeom prst="rect">
            <a:avLst/>
          </a:prstGeom>
          <a:noFill/>
          <a:ln>
            <a:noFill/>
          </a:ln>
        </p:spPr>
      </p:pic>
      <p:pic>
        <p:nvPicPr>
          <p:cNvPr id="536" name="Google Shape;536;p51" title="Gráfico"/>
          <p:cNvPicPr preferRelativeResize="0"/>
          <p:nvPr/>
        </p:nvPicPr>
        <p:blipFill>
          <a:blip r:embed="rId8">
            <a:alphaModFix/>
          </a:blip>
          <a:stretch>
            <a:fillRect/>
          </a:stretch>
        </p:blipFill>
        <p:spPr>
          <a:xfrm>
            <a:off x="1541950" y="3975275"/>
            <a:ext cx="4360984" cy="269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41" name="Shape 541"/>
        <p:cNvGrpSpPr/>
        <p:nvPr/>
      </p:nvGrpSpPr>
      <p:grpSpPr>
        <a:xfrm>
          <a:off x="0" y="0"/>
          <a:ext cx="0" cy="0"/>
          <a:chOff x="0" y="0"/>
          <a:chExt cx="0" cy="0"/>
        </a:xfrm>
      </p:grpSpPr>
      <p:sp>
        <p:nvSpPr>
          <p:cNvPr id="542" name="Google Shape;542;p5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43" name="Google Shape;543;p52"/>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PERSONAL	</a:t>
            </a:r>
            <a:endParaRPr/>
          </a:p>
        </p:txBody>
      </p:sp>
      <p:sp>
        <p:nvSpPr>
          <p:cNvPr id="544" name="Google Shape;544;p52"/>
          <p:cNvSpPr txBox="1"/>
          <p:nvPr/>
        </p:nvSpPr>
        <p:spPr>
          <a:xfrm>
            <a:off x="0" y="2421682"/>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a:t>
            </a:r>
            <a:endParaRPr/>
          </a:p>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Acomodarse</a:t>
            </a:r>
            <a:endParaRPr/>
          </a:p>
        </p:txBody>
      </p:sp>
      <p:sp>
        <p:nvSpPr>
          <p:cNvPr id="545" name="Google Shape;545;p52"/>
          <p:cNvSpPr txBox="1"/>
          <p:nvPr/>
        </p:nvSpPr>
        <p:spPr>
          <a:xfrm>
            <a:off x="262558" y="5302002"/>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Factura</a:t>
            </a:r>
            <a:endParaRPr/>
          </a:p>
        </p:txBody>
      </p:sp>
      <p:sp>
        <p:nvSpPr>
          <p:cNvPr id="546" name="Google Shape;546;p52"/>
          <p:cNvSpPr txBox="1"/>
          <p:nvPr/>
        </p:nvSpPr>
        <p:spPr>
          <a:xfrm>
            <a:off x="5954494" y="2427192"/>
            <a:ext cx="1416504"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Servicio</a:t>
            </a:r>
            <a:endParaRPr/>
          </a:p>
        </p:txBody>
      </p:sp>
      <p:grpSp>
        <p:nvGrpSpPr>
          <p:cNvPr id="547" name="Google Shape;547;p52"/>
          <p:cNvGrpSpPr/>
          <p:nvPr/>
        </p:nvGrpSpPr>
        <p:grpSpPr>
          <a:xfrm>
            <a:off x="6945721" y="4293834"/>
            <a:ext cx="4911470" cy="1252790"/>
            <a:chOff x="8820480" y="1880455"/>
            <a:chExt cx="958485" cy="590521"/>
          </a:xfrm>
        </p:grpSpPr>
        <p:sp>
          <p:nvSpPr>
            <p:cNvPr id="548" name="Google Shape;548;p52"/>
            <p:cNvSpPr txBox="1"/>
            <p:nvPr/>
          </p:nvSpPr>
          <p:spPr>
            <a:xfrm>
              <a:off x="9328365" y="1948676"/>
              <a:ext cx="450600" cy="5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t/>
              </a:r>
              <a:endParaRPr/>
            </a:p>
          </p:txBody>
        </p:sp>
        <p:sp>
          <p:nvSpPr>
            <p:cNvPr id="549" name="Google Shape;549;p52"/>
            <p:cNvSpPr txBox="1"/>
            <p:nvPr/>
          </p:nvSpPr>
          <p:spPr>
            <a:xfrm>
              <a:off x="8820480" y="1880455"/>
              <a:ext cx="918600" cy="27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personal, los </a:t>
              </a:r>
              <a:r>
                <a:rPr b="1" i="1" lang="es-ES" sz="1600">
                  <a:solidFill>
                    <a:srgbClr val="00B0F0"/>
                  </a:solidFill>
                  <a:latin typeface="Quattrocento Sans"/>
                  <a:ea typeface="Quattrocento Sans"/>
                  <a:cs typeface="Quattrocento Sans"/>
                  <a:sym typeface="Quattrocento Sans"/>
                </a:rPr>
                <a:t>tiempos de espera en acomodar </a:t>
              </a:r>
              <a:r>
                <a:rPr b="1" i="1" lang="es-ES" sz="1600">
                  <a:latin typeface="Quattrocento Sans"/>
                  <a:ea typeface="Quattrocento Sans"/>
                  <a:cs typeface="Quattrocento Sans"/>
                  <a:sym typeface="Quattrocento Sans"/>
                </a:rPr>
                <a:t> son los peor valorados con un </a:t>
              </a:r>
              <a:r>
                <a:rPr b="1" i="1" lang="es-ES" sz="2500">
                  <a:latin typeface="Quattrocento Sans"/>
                  <a:ea typeface="Quattrocento Sans"/>
                  <a:cs typeface="Quattrocento Sans"/>
                  <a:sym typeface="Quattrocento Sans"/>
                </a:rPr>
                <a:t>81%</a:t>
              </a:r>
              <a:r>
                <a:rPr b="1" i="1" lang="es-ES" sz="1600">
                  <a:latin typeface="Quattrocento Sans"/>
                  <a:ea typeface="Quattrocento Sans"/>
                  <a:cs typeface="Quattrocento Sans"/>
                  <a:sym typeface="Quattrocento Sans"/>
                </a:rPr>
                <a:t> de menciones positivas de media. </a:t>
              </a:r>
              <a:endParaRPr b="1" i="1" sz="1600">
                <a:latin typeface="Quattrocento Sans"/>
                <a:ea typeface="Quattrocento Sans"/>
                <a:cs typeface="Quattrocento Sans"/>
                <a:sym typeface="Quattrocento Sans"/>
              </a:endParaRPr>
            </a:p>
          </p:txBody>
        </p:sp>
      </p:grpSp>
      <p:pic>
        <p:nvPicPr>
          <p:cNvPr descr="Resultado de imagen de icono queue" id="550" name="Google Shape;550;p52"/>
          <p:cNvPicPr preferRelativeResize="0"/>
          <p:nvPr/>
        </p:nvPicPr>
        <p:blipFill rotWithShape="1">
          <a:blip r:embed="rId3">
            <a:alphaModFix/>
          </a:blip>
          <a:srcRect b="50414" l="9027" r="48987" t="7839"/>
          <a:stretch/>
        </p:blipFill>
        <p:spPr>
          <a:xfrm>
            <a:off x="262558" y="1341562"/>
            <a:ext cx="989067" cy="1086123"/>
          </a:xfrm>
          <a:prstGeom prst="rect">
            <a:avLst/>
          </a:prstGeom>
          <a:noFill/>
          <a:ln>
            <a:noFill/>
          </a:ln>
        </p:spPr>
      </p:pic>
      <p:pic>
        <p:nvPicPr>
          <p:cNvPr id="551" name="Google Shape;551;p52"/>
          <p:cNvPicPr preferRelativeResize="0"/>
          <p:nvPr/>
        </p:nvPicPr>
        <p:blipFill rotWithShape="1">
          <a:blip r:embed="rId4">
            <a:alphaModFix/>
          </a:blip>
          <a:srcRect b="0" l="0" r="0" t="0"/>
          <a:stretch/>
        </p:blipFill>
        <p:spPr>
          <a:xfrm>
            <a:off x="5954494" y="1635104"/>
            <a:ext cx="1201977" cy="864096"/>
          </a:xfrm>
          <a:prstGeom prst="rect">
            <a:avLst/>
          </a:prstGeom>
          <a:noFill/>
          <a:ln>
            <a:noFill/>
          </a:ln>
        </p:spPr>
      </p:pic>
      <p:pic>
        <p:nvPicPr>
          <p:cNvPr id="552" name="Google Shape;552;p52"/>
          <p:cNvPicPr preferRelativeResize="0"/>
          <p:nvPr/>
        </p:nvPicPr>
        <p:blipFill rotWithShape="1">
          <a:blip r:embed="rId5">
            <a:alphaModFix/>
          </a:blip>
          <a:srcRect b="0" l="0" r="0" t="0"/>
          <a:stretch/>
        </p:blipFill>
        <p:spPr>
          <a:xfrm>
            <a:off x="478582" y="4365898"/>
            <a:ext cx="981075" cy="927100"/>
          </a:xfrm>
          <a:prstGeom prst="rect">
            <a:avLst/>
          </a:prstGeom>
          <a:noFill/>
          <a:ln>
            <a:noFill/>
          </a:ln>
        </p:spPr>
      </p:pic>
      <p:sp>
        <p:nvSpPr>
          <p:cNvPr id="553" name="Google Shape;553;p52"/>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554" name="Google Shape;554;p52"/>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555" name="Google Shape;555;p52" title="Gráfico"/>
          <p:cNvPicPr preferRelativeResize="0"/>
          <p:nvPr/>
        </p:nvPicPr>
        <p:blipFill>
          <a:blip r:embed="rId6">
            <a:alphaModFix/>
          </a:blip>
          <a:stretch>
            <a:fillRect/>
          </a:stretch>
        </p:blipFill>
        <p:spPr>
          <a:xfrm>
            <a:off x="1577915" y="1114892"/>
            <a:ext cx="4121334" cy="2548358"/>
          </a:xfrm>
          <a:prstGeom prst="rect">
            <a:avLst/>
          </a:prstGeom>
          <a:noFill/>
          <a:ln>
            <a:noFill/>
          </a:ln>
        </p:spPr>
      </p:pic>
      <p:pic>
        <p:nvPicPr>
          <p:cNvPr id="556" name="Google Shape;556;p52" title="Gráfico"/>
          <p:cNvPicPr preferRelativeResize="0"/>
          <p:nvPr/>
        </p:nvPicPr>
        <p:blipFill>
          <a:blip r:embed="rId7">
            <a:alphaModFix/>
          </a:blip>
          <a:stretch>
            <a:fillRect/>
          </a:stretch>
        </p:blipFill>
        <p:spPr>
          <a:xfrm>
            <a:off x="7463350" y="1141725"/>
            <a:ext cx="4121301" cy="2548351"/>
          </a:xfrm>
          <a:prstGeom prst="rect">
            <a:avLst/>
          </a:prstGeom>
          <a:noFill/>
          <a:ln>
            <a:noFill/>
          </a:ln>
        </p:spPr>
      </p:pic>
      <p:pic>
        <p:nvPicPr>
          <p:cNvPr id="557" name="Google Shape;557;p52" title="Gráfico"/>
          <p:cNvPicPr preferRelativeResize="0"/>
          <p:nvPr/>
        </p:nvPicPr>
        <p:blipFill>
          <a:blip r:embed="rId8">
            <a:alphaModFix/>
          </a:blip>
          <a:stretch>
            <a:fillRect/>
          </a:stretch>
        </p:blipFill>
        <p:spPr>
          <a:xfrm>
            <a:off x="1620225" y="3847000"/>
            <a:ext cx="4005299" cy="24778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61" name="Shape 561"/>
        <p:cNvGrpSpPr/>
        <p:nvPr/>
      </p:nvGrpSpPr>
      <p:grpSpPr>
        <a:xfrm>
          <a:off x="0" y="0"/>
          <a:ext cx="0" cy="0"/>
          <a:chOff x="0" y="0"/>
          <a:chExt cx="0" cy="0"/>
        </a:xfrm>
      </p:grpSpPr>
      <p:sp>
        <p:nvSpPr>
          <p:cNvPr id="562" name="Google Shape;562;p53"/>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3" name="Google Shape;563;p53"/>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4" name="Google Shape;564;p53"/>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5" name="Google Shape;565;p5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70" name="Shape 570"/>
        <p:cNvGrpSpPr/>
        <p:nvPr/>
      </p:nvGrpSpPr>
      <p:grpSpPr>
        <a:xfrm>
          <a:off x="0" y="0"/>
          <a:ext cx="0" cy="0"/>
          <a:chOff x="0" y="0"/>
          <a:chExt cx="0" cy="0"/>
        </a:xfrm>
      </p:grpSpPr>
      <p:sp>
        <p:nvSpPr>
          <p:cNvPr id="571" name="Google Shape;571;p54"/>
          <p:cNvSpPr txBox="1"/>
          <p:nvPr/>
        </p:nvSpPr>
        <p:spPr>
          <a:xfrm>
            <a:off x="320966" y="1"/>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Conclusiones</a:t>
            </a:r>
            <a:endParaRPr/>
          </a:p>
        </p:txBody>
      </p:sp>
      <p:sp>
        <p:nvSpPr>
          <p:cNvPr id="572" name="Google Shape;572;p54"/>
          <p:cNvSpPr txBox="1"/>
          <p:nvPr/>
        </p:nvSpPr>
        <p:spPr>
          <a:xfrm>
            <a:off x="327700" y="668275"/>
            <a:ext cx="11535000" cy="585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17500" lvl="0" marL="342900" marR="0" rtl="0" algn="just">
              <a:spcBef>
                <a:spcPts val="0"/>
              </a:spcBef>
              <a:spcAft>
                <a:spcPts val="0"/>
              </a:spcAft>
              <a:buClr>
                <a:schemeClr val="dk1"/>
              </a:buClr>
              <a:buSzPts val="1600"/>
              <a:buFont typeface="Arial"/>
              <a:buChar char="•"/>
            </a:pPr>
            <a:r>
              <a:rPr b="1" lang="es-ES" sz="1600">
                <a:solidFill>
                  <a:schemeClr val="dk1"/>
                </a:solidFill>
                <a:latin typeface="Calibri"/>
                <a:ea typeface="Calibri"/>
                <a:cs typeface="Calibri"/>
                <a:sym typeface="Calibri"/>
              </a:rPr>
              <a:t>Número de encuestas: </a:t>
            </a:r>
            <a:r>
              <a:rPr lang="es-ES" sz="1600">
                <a:solidFill>
                  <a:schemeClr val="dk1"/>
                </a:solidFill>
                <a:latin typeface="Calibri"/>
                <a:ea typeface="Calibri"/>
                <a:cs typeface="Calibri"/>
                <a:sym typeface="Calibri"/>
              </a:rPr>
              <a:t>852. Los centros que más han contribuido a generar esta muestra son </a:t>
            </a:r>
            <a:r>
              <a:rPr lang="es-ES" sz="1600">
                <a:solidFill>
                  <a:schemeClr val="dk1"/>
                </a:solidFill>
                <a:latin typeface="Calibri"/>
                <a:ea typeface="Calibri"/>
                <a:cs typeface="Calibri"/>
                <a:sym typeface="Calibri"/>
              </a:rPr>
              <a:t>Montañas</a:t>
            </a:r>
            <a:r>
              <a:rPr lang="es-ES" sz="1600">
                <a:solidFill>
                  <a:schemeClr val="dk1"/>
                </a:solidFill>
                <a:latin typeface="Calibri"/>
                <a:ea typeface="Calibri"/>
                <a:cs typeface="Calibri"/>
                <a:sym typeface="Calibri"/>
              </a:rPr>
              <a:t> del Fuego con 259 encuestas (6.1% de error muestral) y Jardín de Cactus con 208 encuestas (6.7% de error muestral).</a:t>
            </a:r>
            <a:endParaRPr sz="16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600">
              <a:solidFill>
                <a:schemeClr val="dk1"/>
              </a:solidFill>
              <a:latin typeface="Calibri"/>
              <a:ea typeface="Calibri"/>
              <a:cs typeface="Calibri"/>
              <a:sym typeface="Calibri"/>
            </a:endParaRPr>
          </a:p>
          <a:p>
            <a:pPr indent="-317500" lvl="0" marL="342900" marR="0" rtl="0" algn="just">
              <a:spcBef>
                <a:spcPts val="0"/>
              </a:spcBef>
              <a:spcAft>
                <a:spcPts val="0"/>
              </a:spcAft>
              <a:buClr>
                <a:schemeClr val="dk1"/>
              </a:buClr>
              <a:buSzPts val="1600"/>
              <a:buFont typeface="Arial"/>
              <a:buChar char="•"/>
            </a:pPr>
            <a:r>
              <a:rPr lang="es-ES" sz="1600">
                <a:solidFill>
                  <a:schemeClr val="dk1"/>
                </a:solidFill>
                <a:latin typeface="Calibri"/>
                <a:ea typeface="Calibri"/>
                <a:cs typeface="Calibri"/>
                <a:sym typeface="Calibri"/>
              </a:rPr>
              <a:t>La muestra global tiene un </a:t>
            </a:r>
            <a:r>
              <a:rPr b="1" lang="es-ES" sz="1600">
                <a:solidFill>
                  <a:schemeClr val="dk1"/>
                </a:solidFill>
                <a:latin typeface="Calibri"/>
                <a:ea typeface="Calibri"/>
                <a:cs typeface="Calibri"/>
                <a:sym typeface="Calibri"/>
              </a:rPr>
              <a:t>error muestral de 3.3% </a:t>
            </a:r>
            <a:r>
              <a:rPr lang="es-ES" sz="1600">
                <a:solidFill>
                  <a:schemeClr val="dk1"/>
                </a:solidFill>
                <a:latin typeface="Calibri"/>
                <a:ea typeface="Calibri"/>
                <a:cs typeface="Calibri"/>
                <a:sym typeface="Calibri"/>
              </a:rPr>
              <a:t>por lo que podemos decir que es representativa, a pesar de que individualmente no lleguemos a los valores objetivos.</a:t>
            </a:r>
            <a:endParaRPr sz="16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600">
              <a:solidFill>
                <a:schemeClr val="dk1"/>
              </a:solidFill>
              <a:latin typeface="Calibri"/>
              <a:ea typeface="Calibri"/>
              <a:cs typeface="Calibri"/>
              <a:sym typeface="Calibri"/>
            </a:endParaRPr>
          </a:p>
          <a:p>
            <a:pPr indent="-317500" lvl="0" marL="342900" marR="0" rtl="0" algn="just">
              <a:spcBef>
                <a:spcPts val="0"/>
              </a:spcBef>
              <a:spcAft>
                <a:spcPts val="0"/>
              </a:spcAft>
              <a:buClr>
                <a:schemeClr val="dk1"/>
              </a:buClr>
              <a:buSzPts val="1600"/>
              <a:buFont typeface="Arial"/>
              <a:buChar char="•"/>
            </a:pPr>
            <a:r>
              <a:rPr lang="es-ES" sz="1600">
                <a:solidFill>
                  <a:schemeClr val="dk1"/>
                </a:solidFill>
                <a:latin typeface="Calibri"/>
                <a:ea typeface="Calibri"/>
                <a:cs typeface="Calibri"/>
                <a:sym typeface="Calibri"/>
              </a:rPr>
              <a:t>En </a:t>
            </a:r>
            <a:r>
              <a:rPr b="1" lang="es-ES" sz="1600">
                <a:solidFill>
                  <a:schemeClr val="dk1"/>
                </a:solidFill>
                <a:latin typeface="Calibri"/>
                <a:ea typeface="Calibri"/>
                <a:cs typeface="Calibri"/>
                <a:sym typeface="Calibri"/>
              </a:rPr>
              <a:t>NPS global</a:t>
            </a:r>
            <a:r>
              <a:rPr b="1" lang="es-ES" sz="1600">
                <a:solidFill>
                  <a:schemeClr val="dk1"/>
                </a:solidFill>
                <a:latin typeface="Calibri"/>
                <a:ea typeface="Calibri"/>
                <a:cs typeface="Calibri"/>
                <a:sym typeface="Calibri"/>
              </a:rPr>
              <a:t> se </a:t>
            </a:r>
            <a:r>
              <a:rPr b="1" lang="es-ES" sz="1600">
                <a:solidFill>
                  <a:schemeClr val="dk1"/>
                </a:solidFill>
                <a:latin typeface="Calibri"/>
                <a:ea typeface="Calibri"/>
                <a:cs typeface="Calibri"/>
                <a:sym typeface="Calibri"/>
              </a:rPr>
              <a:t>sitúa</a:t>
            </a:r>
            <a:r>
              <a:rPr b="1" lang="es-ES" sz="1600">
                <a:solidFill>
                  <a:schemeClr val="dk1"/>
                </a:solidFill>
                <a:latin typeface="Calibri"/>
                <a:ea typeface="Calibri"/>
                <a:cs typeface="Calibri"/>
                <a:sym typeface="Calibri"/>
              </a:rPr>
              <a:t> en 41%</a:t>
            </a:r>
            <a:r>
              <a:rPr lang="es-ES" sz="1600">
                <a:solidFill>
                  <a:schemeClr val="dk1"/>
                </a:solidFill>
                <a:latin typeface="Calibri"/>
                <a:ea typeface="Calibri"/>
                <a:cs typeface="Calibri"/>
                <a:sym typeface="Calibri"/>
              </a:rPr>
              <a:t> (8 puntos por debajo del trimestre precedente).</a:t>
            </a:r>
            <a:endParaRPr sz="16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600">
              <a:solidFill>
                <a:schemeClr val="dk1"/>
              </a:solidFill>
              <a:latin typeface="Calibri"/>
              <a:ea typeface="Calibri"/>
              <a:cs typeface="Calibri"/>
              <a:sym typeface="Calibri"/>
            </a:endParaRPr>
          </a:p>
          <a:p>
            <a:pPr indent="-317500" lvl="0" marL="342900" marR="0" rtl="0" algn="just">
              <a:spcBef>
                <a:spcPts val="0"/>
              </a:spcBef>
              <a:spcAft>
                <a:spcPts val="0"/>
              </a:spcAft>
              <a:buClr>
                <a:schemeClr val="dk1"/>
              </a:buClr>
              <a:buSzPts val="1600"/>
              <a:buFont typeface="Calibri"/>
              <a:buChar char="•"/>
            </a:pPr>
            <a:r>
              <a:rPr lang="es-ES" sz="1600">
                <a:solidFill>
                  <a:schemeClr val="dk1"/>
                </a:solidFill>
                <a:latin typeface="Calibri"/>
                <a:ea typeface="Calibri"/>
                <a:cs typeface="Calibri"/>
                <a:sym typeface="Calibri"/>
              </a:rPr>
              <a:t>Las </a:t>
            </a:r>
            <a:r>
              <a:rPr b="1" lang="es-ES" sz="1600">
                <a:solidFill>
                  <a:schemeClr val="dk1"/>
                </a:solidFill>
                <a:latin typeface="Calibri"/>
                <a:ea typeface="Calibri"/>
                <a:cs typeface="Calibri"/>
                <a:sym typeface="Calibri"/>
              </a:rPr>
              <a:t>expectativas se superan en un 59% de casos</a:t>
            </a:r>
            <a:r>
              <a:rPr lang="es-ES" sz="1600">
                <a:solidFill>
                  <a:schemeClr val="dk1"/>
                </a:solidFill>
                <a:latin typeface="Calibri"/>
                <a:ea typeface="Calibri"/>
                <a:cs typeface="Calibri"/>
                <a:sym typeface="Calibri"/>
              </a:rPr>
              <a:t> (20 puntos por encima del trimestre precedente). </a:t>
            </a:r>
            <a:r>
              <a:rPr lang="es-ES" sz="1600">
                <a:solidFill>
                  <a:schemeClr val="dk1"/>
                </a:solidFill>
                <a:latin typeface="Calibri"/>
                <a:ea typeface="Calibri"/>
                <a:cs typeface="Calibri"/>
                <a:sym typeface="Calibri"/>
              </a:rPr>
              <a:t>Montañas del Fuego es el único centro que no supera la media (49%).</a:t>
            </a:r>
            <a:endParaRPr sz="16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600">
              <a:solidFill>
                <a:schemeClr val="dk1"/>
              </a:solidFill>
              <a:latin typeface="Calibri"/>
              <a:ea typeface="Calibri"/>
              <a:cs typeface="Calibri"/>
              <a:sym typeface="Calibri"/>
            </a:endParaRPr>
          </a:p>
          <a:p>
            <a:pPr indent="-317500" lvl="0" marL="342900" marR="0" rtl="0" algn="just">
              <a:spcBef>
                <a:spcPts val="0"/>
              </a:spcBef>
              <a:spcAft>
                <a:spcPts val="0"/>
              </a:spcAft>
              <a:buClr>
                <a:schemeClr val="dk1"/>
              </a:buClr>
              <a:buSzPts val="1600"/>
              <a:buFont typeface="Calibri"/>
              <a:buChar char="•"/>
            </a:pPr>
            <a:r>
              <a:rPr lang="es-ES" sz="1600">
                <a:solidFill>
                  <a:schemeClr val="dk1"/>
                </a:solidFill>
                <a:latin typeface="Calibri"/>
                <a:ea typeface="Calibri"/>
                <a:cs typeface="Calibri"/>
                <a:sym typeface="Calibri"/>
              </a:rPr>
              <a:t>La relación </a:t>
            </a:r>
            <a:r>
              <a:rPr b="1" lang="es-ES" sz="1600">
                <a:solidFill>
                  <a:schemeClr val="dk1"/>
                </a:solidFill>
                <a:latin typeface="Calibri"/>
                <a:ea typeface="Calibri"/>
                <a:cs typeface="Calibri"/>
                <a:sym typeface="Calibri"/>
              </a:rPr>
              <a:t>calidad/precio</a:t>
            </a:r>
            <a:r>
              <a:rPr lang="es-ES" sz="1600">
                <a:solidFill>
                  <a:schemeClr val="dk1"/>
                </a:solidFill>
                <a:latin typeface="Calibri"/>
                <a:ea typeface="Calibri"/>
                <a:cs typeface="Calibri"/>
                <a:sym typeface="Calibri"/>
              </a:rPr>
              <a:t> es valorada positivamente en el </a:t>
            </a:r>
            <a:r>
              <a:rPr b="1" lang="es-ES" sz="1600">
                <a:solidFill>
                  <a:schemeClr val="dk1"/>
                </a:solidFill>
                <a:latin typeface="Calibri"/>
                <a:ea typeface="Calibri"/>
                <a:cs typeface="Calibri"/>
                <a:sym typeface="Calibri"/>
              </a:rPr>
              <a:t>71 </a:t>
            </a:r>
            <a:r>
              <a:rPr b="1" lang="es-ES" sz="16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de casos (24 puntos por debajo del trimestre precedente).</a:t>
            </a:r>
            <a:endParaRPr sz="16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600">
              <a:solidFill>
                <a:schemeClr val="dk1"/>
              </a:solidFill>
              <a:latin typeface="Calibri"/>
              <a:ea typeface="Calibri"/>
              <a:cs typeface="Calibri"/>
              <a:sym typeface="Calibri"/>
            </a:endParaRPr>
          </a:p>
          <a:p>
            <a:pPr indent="-317500" lvl="0" marL="342900" marR="0" rtl="0" algn="just">
              <a:spcBef>
                <a:spcPts val="0"/>
              </a:spcBef>
              <a:spcAft>
                <a:spcPts val="0"/>
              </a:spcAft>
              <a:buClr>
                <a:schemeClr val="dk1"/>
              </a:buClr>
              <a:buSzPts val="1600"/>
              <a:buFont typeface="Calibri"/>
              <a:buChar char="•"/>
            </a:pPr>
            <a:r>
              <a:rPr lang="es-ES" sz="1600">
                <a:solidFill>
                  <a:schemeClr val="dk1"/>
                </a:solidFill>
                <a:latin typeface="Calibri"/>
                <a:ea typeface="Calibri"/>
                <a:cs typeface="Calibri"/>
                <a:sym typeface="Calibri"/>
              </a:rPr>
              <a:t>El </a:t>
            </a:r>
            <a:r>
              <a:rPr b="1" lang="es-ES" sz="1600">
                <a:solidFill>
                  <a:schemeClr val="dk1"/>
                </a:solidFill>
                <a:latin typeface="Calibri"/>
                <a:ea typeface="Calibri"/>
                <a:cs typeface="Calibri"/>
                <a:sym typeface="Calibri"/>
              </a:rPr>
              <a:t>índice de satisfacción</a:t>
            </a:r>
            <a:r>
              <a:rPr lang="es-ES" sz="1600">
                <a:solidFill>
                  <a:schemeClr val="dk1"/>
                </a:solidFill>
                <a:latin typeface="Calibri"/>
                <a:ea typeface="Calibri"/>
                <a:cs typeface="Calibri"/>
                <a:sym typeface="Calibri"/>
              </a:rPr>
              <a:t> de nuestros clientes se sitúa en torno al </a:t>
            </a:r>
            <a:r>
              <a:rPr b="1" lang="es-ES" sz="1600">
                <a:solidFill>
                  <a:schemeClr val="dk1"/>
                </a:solidFill>
                <a:latin typeface="Calibri"/>
                <a:ea typeface="Calibri"/>
                <a:cs typeface="Calibri"/>
                <a:sym typeface="Calibri"/>
              </a:rPr>
              <a:t>94</a:t>
            </a:r>
            <a:r>
              <a:rPr b="1" lang="es-ES" sz="16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(1 puntos por debajo del trimestre precedente)</a:t>
            </a:r>
            <a:r>
              <a:rPr lang="es-E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600">
              <a:solidFill>
                <a:schemeClr val="dk1"/>
              </a:solidFill>
              <a:latin typeface="Calibri"/>
              <a:ea typeface="Calibri"/>
              <a:cs typeface="Calibri"/>
              <a:sym typeface="Calibri"/>
            </a:endParaRPr>
          </a:p>
          <a:p>
            <a:pPr indent="-317500" lvl="0" marL="342900" marR="0" rtl="0" algn="just">
              <a:spcBef>
                <a:spcPts val="0"/>
              </a:spcBef>
              <a:spcAft>
                <a:spcPts val="0"/>
              </a:spcAft>
              <a:buClr>
                <a:schemeClr val="dk1"/>
              </a:buClr>
              <a:buSzPts val="1600"/>
              <a:buFont typeface="Calibri"/>
              <a:buChar char="•"/>
            </a:pPr>
            <a:r>
              <a:rPr lang="es-ES" sz="1600">
                <a:solidFill>
                  <a:schemeClr val="dk1"/>
                </a:solidFill>
                <a:latin typeface="Calibri"/>
                <a:ea typeface="Calibri"/>
                <a:cs typeface="Calibri"/>
                <a:sym typeface="Calibri"/>
              </a:rPr>
              <a:t>En </a:t>
            </a:r>
            <a:r>
              <a:rPr lang="es-ES" sz="1600">
                <a:solidFill>
                  <a:schemeClr val="dk1"/>
                </a:solidFill>
                <a:latin typeface="Calibri"/>
                <a:ea typeface="Calibri"/>
                <a:cs typeface="Calibri"/>
                <a:sym typeface="Calibri"/>
              </a:rPr>
              <a:t>cuanto</a:t>
            </a:r>
            <a:r>
              <a:rPr lang="es-ES" sz="1600">
                <a:solidFill>
                  <a:schemeClr val="dk1"/>
                </a:solidFill>
                <a:latin typeface="Calibri"/>
                <a:ea typeface="Calibri"/>
                <a:cs typeface="Calibri"/>
                <a:sym typeface="Calibri"/>
              </a:rPr>
              <a:t> a la </a:t>
            </a:r>
            <a:r>
              <a:rPr b="1" lang="es-ES" sz="1600">
                <a:solidFill>
                  <a:schemeClr val="dk1"/>
                </a:solidFill>
                <a:latin typeface="Calibri"/>
                <a:ea typeface="Calibri"/>
                <a:cs typeface="Calibri"/>
                <a:sym typeface="Calibri"/>
              </a:rPr>
              <a:t>calidad percibida:</a:t>
            </a:r>
            <a:endParaRPr b="1" sz="16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600">
                <a:solidFill>
                  <a:schemeClr val="dk1"/>
                </a:solidFill>
                <a:latin typeface="Calibri"/>
                <a:ea typeface="Calibri"/>
                <a:cs typeface="Calibri"/>
                <a:sym typeface="Calibri"/>
              </a:rPr>
              <a:t>Producto</a:t>
            </a:r>
            <a:r>
              <a:rPr lang="es-ES" sz="1600">
                <a:solidFill>
                  <a:schemeClr val="dk1"/>
                </a:solidFill>
                <a:latin typeface="Calibri"/>
                <a:ea typeface="Calibri"/>
                <a:cs typeface="Calibri"/>
                <a:sym typeface="Calibri"/>
              </a:rPr>
              <a:t>: baja respecto al trimestre precedente en el sabor, grado de cocción y presentación, mientras sube en calidad, cantidad, temperatura, variedad y amplitud de la carta de vinos. El parámetro mejor valorado sigue siendo el sabor (81%) la amplitud de la carta de vinos es la peor valorada con un 46% de menciones positivas.</a:t>
            </a:r>
            <a:endParaRPr sz="16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600">
                <a:solidFill>
                  <a:schemeClr val="dk1"/>
                </a:solidFill>
                <a:latin typeface="Calibri"/>
                <a:ea typeface="Calibri"/>
                <a:cs typeface="Calibri"/>
                <a:sym typeface="Calibri"/>
              </a:rPr>
              <a:t>Instalaciones</a:t>
            </a:r>
            <a:r>
              <a:rPr lang="es-ES" sz="1600">
                <a:solidFill>
                  <a:schemeClr val="dk1"/>
                </a:solidFill>
                <a:latin typeface="Calibri"/>
                <a:ea typeface="Calibri"/>
                <a:cs typeface="Calibri"/>
                <a:sym typeface="Calibri"/>
              </a:rPr>
              <a:t>: aumenta en todos los parámetros.El mobiliario sigue siendo el peor valorado con un 74% de menciones positivas.</a:t>
            </a:r>
            <a:endParaRPr sz="16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600">
                <a:solidFill>
                  <a:schemeClr val="dk1"/>
                </a:solidFill>
                <a:latin typeface="Calibri"/>
                <a:ea typeface="Calibri"/>
                <a:cs typeface="Calibri"/>
                <a:sym typeface="Calibri"/>
              </a:rPr>
              <a:t>Personal</a:t>
            </a:r>
            <a:r>
              <a:rPr lang="es-ES" sz="1600">
                <a:solidFill>
                  <a:schemeClr val="dk1"/>
                </a:solidFill>
                <a:latin typeface="Calibri"/>
                <a:ea typeface="Calibri"/>
                <a:cs typeface="Calibri"/>
                <a:sym typeface="Calibri"/>
              </a:rPr>
              <a:t>: aumenta en todos los parámetros, excepto en la profesionalidad que baja 6 puntos, y en el tiempo de espera en </a:t>
            </a:r>
            <a:r>
              <a:rPr lang="es-ES" sz="1600">
                <a:solidFill>
                  <a:schemeClr val="dk1"/>
                </a:solidFill>
                <a:latin typeface="Calibri"/>
                <a:ea typeface="Calibri"/>
                <a:cs typeface="Calibri"/>
                <a:sym typeface="Calibri"/>
              </a:rPr>
              <a:t>entregar</a:t>
            </a:r>
            <a:r>
              <a:rPr lang="es-ES" sz="1600">
                <a:solidFill>
                  <a:schemeClr val="dk1"/>
                </a:solidFill>
                <a:latin typeface="Calibri"/>
                <a:ea typeface="Calibri"/>
                <a:cs typeface="Calibri"/>
                <a:sym typeface="Calibri"/>
              </a:rPr>
              <a:t> factura (7 puntos menos). el tiempo de espera en la acomodación sigue siendo el peor valorado con un 81% de menciones positivas.</a:t>
            </a:r>
            <a:endParaRPr sz="16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20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73" name="Google Shape;573;p54"/>
          <p:cNvSpPr txBox="1"/>
          <p:nvPr>
            <p:ph idx="12" type="sldNum"/>
          </p:nvPr>
        </p:nvSpPr>
        <p:spPr>
          <a:xfrm>
            <a:off x="8611039" y="652096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78" name="Shape 578"/>
        <p:cNvGrpSpPr/>
        <p:nvPr/>
      </p:nvGrpSpPr>
      <p:grpSpPr>
        <a:xfrm>
          <a:off x="0" y="0"/>
          <a:ext cx="0" cy="0"/>
          <a:chOff x="0" y="0"/>
          <a:chExt cx="0" cy="0"/>
        </a:xfrm>
      </p:grpSpPr>
      <p:sp>
        <p:nvSpPr>
          <p:cNvPr id="579" name="Google Shape;579;p5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Recomendacione</a:t>
            </a:r>
            <a:r>
              <a:rPr b="1" lang="es-ES" sz="3200">
                <a:solidFill>
                  <a:srgbClr val="003794"/>
                </a:solidFill>
                <a:latin typeface="Quattrocento Sans"/>
                <a:ea typeface="Quattrocento Sans"/>
                <a:cs typeface="Quattrocento Sans"/>
                <a:sym typeface="Quattrocento Sans"/>
              </a:rPr>
              <a:t>s</a:t>
            </a:r>
            <a:endParaRPr/>
          </a:p>
        </p:txBody>
      </p:sp>
      <p:sp>
        <p:nvSpPr>
          <p:cNvPr id="580" name="Google Shape;580;p55"/>
          <p:cNvSpPr txBox="1"/>
          <p:nvPr/>
        </p:nvSpPr>
        <p:spPr>
          <a:xfrm>
            <a:off x="290150" y="668275"/>
            <a:ext cx="11535000" cy="56502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Clr>
                <a:schemeClr val="dk1"/>
              </a:buClr>
              <a:buSzPts val="2000"/>
              <a:buFont typeface="Arial"/>
              <a:buNone/>
            </a:pPr>
            <a:r>
              <a:rPr lang="es-ES" sz="1600">
                <a:solidFill>
                  <a:schemeClr val="dk1"/>
                </a:solidFill>
                <a:latin typeface="Calibri"/>
                <a:ea typeface="Calibri"/>
                <a:cs typeface="Calibri"/>
                <a:sym typeface="Calibri"/>
              </a:rPr>
              <a:t>Se recomienda hacer acciones de mejora tomando en </a:t>
            </a:r>
            <a:r>
              <a:rPr b="1" lang="es-ES" sz="1600">
                <a:solidFill>
                  <a:schemeClr val="dk1"/>
                </a:solidFill>
                <a:latin typeface="Calibri"/>
                <a:ea typeface="Calibri"/>
                <a:cs typeface="Calibri"/>
                <a:sym typeface="Calibri"/>
              </a:rPr>
              <a:t>consideración el global</a:t>
            </a:r>
            <a:r>
              <a:rPr lang="es-ES" sz="1600">
                <a:solidFill>
                  <a:schemeClr val="dk1"/>
                </a:solidFill>
                <a:latin typeface="Calibri"/>
                <a:ea typeface="Calibri"/>
                <a:cs typeface="Calibri"/>
                <a:sym typeface="Calibri"/>
              </a:rPr>
              <a:t> dado que individualmente no se consigue muestra representativa a pesar de haber mejorado bastante con respecto a trimestres precedentes.</a:t>
            </a:r>
            <a:endParaRPr sz="16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600">
                <a:solidFill>
                  <a:schemeClr val="dk1"/>
                </a:solidFill>
                <a:latin typeface="Calibri"/>
                <a:ea typeface="Calibri"/>
                <a:cs typeface="Calibri"/>
                <a:sym typeface="Calibri"/>
              </a:rPr>
              <a:t>Tener en cuenta que los centros con muy baja representatividad, contribuyen </a:t>
            </a:r>
            <a:r>
              <a:rPr lang="es-ES" sz="1600">
                <a:solidFill>
                  <a:schemeClr val="dk1"/>
                </a:solidFill>
                <a:latin typeface="Calibri"/>
                <a:ea typeface="Calibri"/>
                <a:cs typeface="Calibri"/>
                <a:sym typeface="Calibri"/>
              </a:rPr>
              <a:t>a la confusión</a:t>
            </a:r>
            <a:r>
              <a:rPr lang="es-ES" sz="1600">
                <a:solidFill>
                  <a:schemeClr val="dk1"/>
                </a:solidFill>
                <a:latin typeface="Calibri"/>
                <a:ea typeface="Calibri"/>
                <a:cs typeface="Calibri"/>
                <a:sym typeface="Calibri"/>
              </a:rPr>
              <a:t> en el análisis individual de datos (en cuanto al global las medias se calculan de forma ponderada).</a:t>
            </a:r>
            <a:endParaRPr sz="16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600">
                <a:solidFill>
                  <a:schemeClr val="dk1"/>
                </a:solidFill>
                <a:latin typeface="Calibri"/>
                <a:ea typeface="Calibri"/>
                <a:cs typeface="Calibri"/>
                <a:sym typeface="Calibri"/>
              </a:rPr>
              <a:t>Se hace</a:t>
            </a:r>
            <a:r>
              <a:rPr b="1" lang="es-ES" sz="1600">
                <a:solidFill>
                  <a:schemeClr val="dk1"/>
                </a:solidFill>
                <a:latin typeface="Calibri"/>
                <a:ea typeface="Calibri"/>
                <a:cs typeface="Calibri"/>
                <a:sym typeface="Calibri"/>
              </a:rPr>
              <a:t> indispensable conseguir una muestra representativa por centro</a:t>
            </a:r>
            <a:r>
              <a:rPr lang="es-ES" sz="1600">
                <a:solidFill>
                  <a:schemeClr val="dk1"/>
                </a:solidFill>
                <a:latin typeface="Calibri"/>
                <a:ea typeface="Calibri"/>
                <a:cs typeface="Calibri"/>
                <a:sym typeface="Calibri"/>
              </a:rPr>
              <a:t> (especialmente en Jameos y Mirador).</a:t>
            </a:r>
            <a:endParaRPr sz="16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Char char="●"/>
            </a:pPr>
            <a:r>
              <a:rPr lang="es-ES" sz="1600" u="sng">
                <a:solidFill>
                  <a:schemeClr val="dk1"/>
                </a:solidFill>
                <a:latin typeface="Calibri"/>
                <a:ea typeface="Calibri"/>
                <a:cs typeface="Calibri"/>
                <a:sym typeface="Calibri"/>
              </a:rPr>
              <a:t>Acciones a considerar en </a:t>
            </a:r>
            <a:r>
              <a:rPr b="1" lang="es-ES" sz="1600" u="sng">
                <a:solidFill>
                  <a:schemeClr val="dk1"/>
                </a:solidFill>
                <a:latin typeface="Calibri"/>
                <a:ea typeface="Calibri"/>
                <a:cs typeface="Calibri"/>
                <a:sym typeface="Calibri"/>
              </a:rPr>
              <a:t> la red CACT </a:t>
            </a:r>
            <a:r>
              <a:rPr lang="es-ES" sz="1600" u="sng">
                <a:solidFill>
                  <a:schemeClr val="dk1"/>
                </a:solidFill>
                <a:latin typeface="Calibri"/>
                <a:ea typeface="Calibri"/>
                <a:cs typeface="Calibri"/>
                <a:sym typeface="Calibri"/>
              </a:rPr>
              <a:t>(3.3% de error muestral):</a:t>
            </a:r>
            <a:endParaRPr sz="16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600">
                <a:solidFill>
                  <a:schemeClr val="dk1"/>
                </a:solidFill>
                <a:latin typeface="Calibri"/>
                <a:ea typeface="Calibri"/>
                <a:cs typeface="Calibri"/>
                <a:sym typeface="Calibri"/>
              </a:rPr>
              <a:t>El aspecto peor calificado (de media en la red) es la </a:t>
            </a:r>
            <a:r>
              <a:rPr b="1" lang="es-ES" sz="1600">
                <a:solidFill>
                  <a:schemeClr val="dk1"/>
                </a:solidFill>
                <a:latin typeface="Calibri"/>
                <a:ea typeface="Calibri"/>
                <a:cs typeface="Calibri"/>
                <a:sym typeface="Calibri"/>
              </a:rPr>
              <a:t>amplitud de la carta de vinos, con 46%</a:t>
            </a:r>
            <a:r>
              <a:rPr lang="es-ES" sz="1600">
                <a:solidFill>
                  <a:schemeClr val="dk1"/>
                </a:solidFill>
                <a:latin typeface="Calibri"/>
                <a:ea typeface="Calibri"/>
                <a:cs typeface="Calibri"/>
                <a:sym typeface="Calibri"/>
              </a:rPr>
              <a:t> de menciones positivas. Otros aspectos a considerar son la </a:t>
            </a:r>
            <a:r>
              <a:rPr b="1" lang="es-ES" sz="1600">
                <a:solidFill>
                  <a:schemeClr val="dk1"/>
                </a:solidFill>
                <a:latin typeface="Calibri"/>
                <a:ea typeface="Calibri"/>
                <a:cs typeface="Calibri"/>
                <a:sym typeface="Calibri"/>
              </a:rPr>
              <a:t>presentación</a:t>
            </a:r>
            <a:r>
              <a:rPr lang="es-ES" sz="1600">
                <a:solidFill>
                  <a:schemeClr val="dk1"/>
                </a:solidFill>
                <a:latin typeface="Calibri"/>
                <a:ea typeface="Calibri"/>
                <a:cs typeface="Calibri"/>
                <a:sym typeface="Calibri"/>
              </a:rPr>
              <a:t> (66%), y el </a:t>
            </a:r>
            <a:r>
              <a:rPr b="1" lang="es-ES" sz="1600">
                <a:solidFill>
                  <a:schemeClr val="dk1"/>
                </a:solidFill>
                <a:latin typeface="Calibri"/>
                <a:ea typeface="Calibri"/>
                <a:cs typeface="Calibri"/>
                <a:sym typeface="Calibri"/>
              </a:rPr>
              <a:t>grado de cocción</a:t>
            </a:r>
            <a:r>
              <a:rPr lang="es-ES" sz="1600">
                <a:solidFill>
                  <a:schemeClr val="dk1"/>
                </a:solidFill>
                <a:latin typeface="Calibri"/>
                <a:ea typeface="Calibri"/>
                <a:cs typeface="Calibri"/>
                <a:sym typeface="Calibri"/>
              </a:rPr>
              <a:t> (69%). El resto de medias superan el umbral del 70% de menciones positivas (y más del 90% en la mayor parte de parámetros referidos a la calidad percibida del personal).</a:t>
            </a:r>
            <a:endParaRPr sz="16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330200" lvl="0" marL="457200" marR="0" rtl="0" algn="just">
              <a:spcBef>
                <a:spcPts val="0"/>
              </a:spcBef>
              <a:spcAft>
                <a:spcPts val="0"/>
              </a:spcAft>
              <a:buClr>
                <a:schemeClr val="dk1"/>
              </a:buClr>
              <a:buSzPts val="1600"/>
              <a:buFont typeface="Calibri"/>
              <a:buChar char="●"/>
            </a:pPr>
            <a:r>
              <a:rPr lang="es-ES" sz="1600" u="sng">
                <a:solidFill>
                  <a:schemeClr val="dk1"/>
                </a:solidFill>
                <a:latin typeface="Calibri"/>
                <a:ea typeface="Calibri"/>
                <a:cs typeface="Calibri"/>
                <a:sym typeface="Calibri"/>
              </a:rPr>
              <a:t>Algunas acciones a considerar en </a:t>
            </a:r>
            <a:r>
              <a:rPr b="1" lang="es-ES" sz="1600" u="sng">
                <a:solidFill>
                  <a:schemeClr val="dk1"/>
                </a:solidFill>
                <a:latin typeface="Calibri"/>
                <a:ea typeface="Calibri"/>
                <a:cs typeface="Calibri"/>
                <a:sym typeface="Calibri"/>
              </a:rPr>
              <a:t> Montañas </a:t>
            </a:r>
            <a:r>
              <a:rPr lang="es-ES" sz="1600" u="sng">
                <a:solidFill>
                  <a:schemeClr val="dk1"/>
                </a:solidFill>
                <a:latin typeface="Calibri"/>
                <a:ea typeface="Calibri"/>
                <a:cs typeface="Calibri"/>
                <a:sym typeface="Calibri"/>
              </a:rPr>
              <a:t>(6.1% de error muestral):</a:t>
            </a:r>
            <a:endParaRPr sz="16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600">
                <a:solidFill>
                  <a:schemeClr val="dk1"/>
                </a:solidFill>
                <a:latin typeface="Calibri"/>
                <a:ea typeface="Calibri"/>
                <a:cs typeface="Calibri"/>
                <a:sym typeface="Calibri"/>
              </a:rPr>
              <a:t>-</a:t>
            </a:r>
            <a:r>
              <a:rPr b="1" lang="es-ES" sz="1600">
                <a:solidFill>
                  <a:schemeClr val="dk1"/>
                </a:solidFill>
                <a:latin typeface="Calibri"/>
                <a:ea typeface="Calibri"/>
                <a:cs typeface="Calibri"/>
                <a:sym typeface="Calibri"/>
              </a:rPr>
              <a:t>Trabajar en la mejora de la calidad percibida</a:t>
            </a:r>
            <a:r>
              <a:rPr lang="es-ES" sz="1600">
                <a:solidFill>
                  <a:schemeClr val="dk1"/>
                </a:solidFill>
                <a:latin typeface="Calibri"/>
                <a:ea typeface="Calibri"/>
                <a:cs typeface="Calibri"/>
                <a:sym typeface="Calibri"/>
              </a:rPr>
              <a:t> por el cliente tras la visita para poder mejorar el índice de cumplimiento de expectativas, es el centro peor valorado en este aspecto  y el único que no supera la media de la red CACT, aspecto que también queda reflejado en el índice </a:t>
            </a:r>
            <a:r>
              <a:rPr b="1" lang="es-ES" sz="1600">
                <a:solidFill>
                  <a:schemeClr val="dk1"/>
                </a:solidFill>
                <a:latin typeface="Calibri"/>
                <a:ea typeface="Calibri"/>
                <a:cs typeface="Calibri"/>
                <a:sym typeface="Calibri"/>
              </a:rPr>
              <a:t>calidad-precio.</a:t>
            </a:r>
            <a:endParaRPr b="1" sz="16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b="1" lang="es-ES" sz="1600">
                <a:solidFill>
                  <a:schemeClr val="dk1"/>
                </a:solidFill>
                <a:latin typeface="Calibri"/>
                <a:ea typeface="Calibri"/>
                <a:cs typeface="Calibri"/>
                <a:sym typeface="Calibri"/>
              </a:rPr>
              <a:t>-Mejorar la presentación, variedad y amplitud de la carta de vinos</a:t>
            </a:r>
            <a:r>
              <a:rPr lang="es-ES" sz="1600">
                <a:solidFill>
                  <a:schemeClr val="dk1"/>
                </a:solidFill>
                <a:latin typeface="Calibri"/>
                <a:ea typeface="Calibri"/>
                <a:cs typeface="Calibri"/>
                <a:sym typeface="Calibri"/>
              </a:rPr>
              <a:t> (en </a:t>
            </a:r>
            <a:r>
              <a:rPr lang="es-ES" sz="1600">
                <a:solidFill>
                  <a:schemeClr val="dk1"/>
                </a:solidFill>
                <a:latin typeface="Calibri"/>
                <a:ea typeface="Calibri"/>
                <a:cs typeface="Calibri"/>
                <a:sym typeface="Calibri"/>
              </a:rPr>
              <a:t>cuanto</a:t>
            </a:r>
            <a:r>
              <a:rPr lang="es-ES" sz="1600">
                <a:solidFill>
                  <a:schemeClr val="dk1"/>
                </a:solidFill>
                <a:latin typeface="Calibri"/>
                <a:ea typeface="Calibri"/>
                <a:cs typeface="Calibri"/>
                <a:sym typeface="Calibri"/>
              </a:rPr>
              <a:t> al producto, es el centro peor valorado en los tres parámetros).</a:t>
            </a:r>
            <a:endParaRPr sz="16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rPr lang="es-ES" sz="1600">
                <a:solidFill>
                  <a:schemeClr val="dk1"/>
                </a:solidFill>
                <a:latin typeface="Calibri"/>
                <a:ea typeface="Calibri"/>
                <a:cs typeface="Calibri"/>
                <a:sym typeface="Calibri"/>
              </a:rPr>
              <a:t>-</a:t>
            </a:r>
            <a:r>
              <a:rPr b="1" lang="es-ES" sz="1600">
                <a:solidFill>
                  <a:schemeClr val="dk1"/>
                </a:solidFill>
                <a:latin typeface="Calibri"/>
                <a:ea typeface="Calibri"/>
                <a:cs typeface="Calibri"/>
                <a:sym typeface="Calibri"/>
              </a:rPr>
              <a:t>Mejorar el confort ambiental y temperatura</a:t>
            </a:r>
            <a:r>
              <a:rPr lang="es-ES" sz="1600">
                <a:solidFill>
                  <a:schemeClr val="dk1"/>
                </a:solidFill>
                <a:latin typeface="Calibri"/>
                <a:ea typeface="Calibri"/>
                <a:cs typeface="Calibri"/>
                <a:sym typeface="Calibri"/>
              </a:rPr>
              <a:t> (en cuanto a las instalaciones es el centro peor valorado en estos aspectos).</a:t>
            </a:r>
            <a:endParaRPr sz="1600">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Char char="●"/>
            </a:pPr>
            <a:r>
              <a:rPr lang="es-ES" sz="1600" u="sng">
                <a:solidFill>
                  <a:schemeClr val="dk1"/>
                </a:solidFill>
                <a:latin typeface="Calibri"/>
                <a:ea typeface="Calibri"/>
                <a:cs typeface="Calibri"/>
                <a:sym typeface="Calibri"/>
              </a:rPr>
              <a:t>Algunas acciones a considerar en </a:t>
            </a:r>
            <a:r>
              <a:rPr b="1" lang="es-ES" sz="1600" u="sng">
                <a:solidFill>
                  <a:schemeClr val="dk1"/>
                </a:solidFill>
                <a:latin typeface="Calibri"/>
                <a:ea typeface="Calibri"/>
                <a:cs typeface="Calibri"/>
                <a:sym typeface="Calibri"/>
              </a:rPr>
              <a:t> Jardín </a:t>
            </a:r>
            <a:r>
              <a:rPr lang="es-ES" sz="1600" u="sng">
                <a:solidFill>
                  <a:schemeClr val="dk1"/>
                </a:solidFill>
                <a:latin typeface="Calibri"/>
                <a:ea typeface="Calibri"/>
                <a:cs typeface="Calibri"/>
                <a:sym typeface="Calibri"/>
              </a:rPr>
              <a:t>(6.7% de error muestral):</a:t>
            </a:r>
            <a:endParaRPr sz="1600" u="sng">
              <a:solidFill>
                <a:schemeClr val="dk1"/>
              </a:solidFill>
              <a:latin typeface="Calibri"/>
              <a:ea typeface="Calibri"/>
              <a:cs typeface="Calibri"/>
              <a:sym typeface="Calibri"/>
            </a:endParaRPr>
          </a:p>
          <a:p>
            <a:pPr indent="0" lvl="0" marL="457200" rtl="0" algn="just">
              <a:spcBef>
                <a:spcPts val="0"/>
              </a:spcBef>
              <a:spcAft>
                <a:spcPts val="0"/>
              </a:spcAft>
              <a:buNone/>
            </a:pPr>
            <a:r>
              <a:rPr lang="es-ES" sz="1600">
                <a:solidFill>
                  <a:schemeClr val="dk1"/>
                </a:solidFill>
                <a:latin typeface="Calibri"/>
                <a:ea typeface="Calibri"/>
                <a:cs typeface="Calibri"/>
                <a:sym typeface="Calibri"/>
              </a:rPr>
              <a:t>-</a:t>
            </a:r>
            <a:r>
              <a:rPr b="1" lang="es-ES" sz="1600">
                <a:solidFill>
                  <a:schemeClr val="dk1"/>
                </a:solidFill>
                <a:latin typeface="Calibri"/>
                <a:ea typeface="Calibri"/>
                <a:cs typeface="Calibri"/>
                <a:sym typeface="Calibri"/>
              </a:rPr>
              <a:t>Profesionalidad, </a:t>
            </a:r>
            <a:r>
              <a:rPr lang="es-ES" sz="1600">
                <a:solidFill>
                  <a:schemeClr val="dk1"/>
                </a:solidFill>
                <a:latin typeface="Calibri"/>
                <a:ea typeface="Calibri"/>
                <a:cs typeface="Calibri"/>
                <a:sym typeface="Calibri"/>
              </a:rPr>
              <a:t>este centro con “buena” muestra mantiene sus valores en torno a la media o por encima, exceptuando en la calidad percibida en cuanto a la profesionalidad, siendo en este aspecto el centro peor valorado de la red CACT.</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u="sng">
              <a:solidFill>
                <a:schemeClr val="dk1"/>
              </a:solidFill>
              <a:latin typeface="Calibri"/>
              <a:ea typeface="Calibri"/>
              <a:cs typeface="Calibri"/>
              <a:sym typeface="Calibri"/>
            </a:endParaRPr>
          </a:p>
          <a:p>
            <a:pPr indent="0" lvl="0" marL="457200" marR="0" rtl="0" algn="just">
              <a:spcBef>
                <a:spcPts val="0"/>
              </a:spcBef>
              <a:spcAft>
                <a:spcPts val="0"/>
              </a:spcAft>
              <a:buClr>
                <a:schemeClr val="dk1"/>
              </a:buClr>
              <a:buSzPts val="2000"/>
              <a:buFont typeface="Arial"/>
              <a:buNone/>
            </a:pPr>
            <a:r>
              <a:t/>
            </a:r>
            <a:endParaRPr sz="1800">
              <a:solidFill>
                <a:schemeClr val="dk1"/>
              </a:solidFill>
              <a:latin typeface="Calibri"/>
              <a:ea typeface="Calibri"/>
              <a:cs typeface="Calibri"/>
              <a:sym typeface="Calibri"/>
            </a:endParaRPr>
          </a:p>
        </p:txBody>
      </p:sp>
      <p:sp>
        <p:nvSpPr>
          <p:cNvPr id="581" name="Google Shape;581;p55"/>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08" name="Shape 308"/>
        <p:cNvGrpSpPr/>
        <p:nvPr/>
      </p:nvGrpSpPr>
      <p:grpSpPr>
        <a:xfrm>
          <a:off x="0" y="0"/>
          <a:ext cx="0" cy="0"/>
          <a:chOff x="0" y="0"/>
          <a:chExt cx="0" cy="0"/>
        </a:xfrm>
      </p:grpSpPr>
      <p:sp>
        <p:nvSpPr>
          <p:cNvPr descr="Resultado de imagen de iconos compras" id="309" name="Google Shape;309;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10" name="Google Shape;310;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1" name="Google Shape;311;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2" name="Google Shape;312;p41"/>
          <p:cNvSpPr/>
          <p:nvPr/>
        </p:nvSpPr>
        <p:spPr>
          <a:xfrm>
            <a:off x="2422798" y="1485578"/>
            <a:ext cx="8547807" cy="33475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a:t>
            </a:r>
            <a:r>
              <a:rPr lang="es-ES" sz="2400">
                <a:solidFill>
                  <a:srgbClr val="595959"/>
                </a:solidFill>
                <a:latin typeface="Quattrocento Sans"/>
                <a:ea typeface="Quattrocento Sans"/>
                <a:cs typeface="Quattrocento Sans"/>
                <a:sym typeface="Quattrocento Sans"/>
              </a:rPr>
              <a:t>					             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Calidad-Precio                                    6</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Satisfacción                                         7</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8</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	14</a:t>
            </a:r>
            <a:endParaRPr/>
          </a:p>
        </p:txBody>
      </p:sp>
      <p:sp>
        <p:nvSpPr>
          <p:cNvPr id="313" name="Google Shape;313;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9" name="Shape 319"/>
        <p:cNvGrpSpPr/>
        <p:nvPr/>
      </p:nvGrpSpPr>
      <p:grpSpPr>
        <a:xfrm>
          <a:off x="0" y="0"/>
          <a:ext cx="0" cy="0"/>
          <a:chOff x="0" y="0"/>
          <a:chExt cx="0" cy="0"/>
        </a:xfrm>
      </p:grpSpPr>
      <p:sp>
        <p:nvSpPr>
          <p:cNvPr id="320" name="Google Shape;320;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21" name="Google Shape;321;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Objetivo</a:t>
            </a:r>
            <a:endParaRPr sz="1700">
              <a:solidFill>
                <a:srgbClr val="666666"/>
              </a:solidFill>
              <a:latin typeface="Quattrocento Sans"/>
              <a:ea typeface="Quattrocento Sans"/>
              <a:cs typeface="Quattrocento Sans"/>
              <a:sym typeface="Quattrocento Sans"/>
            </a:endParaRPr>
          </a:p>
        </p:txBody>
      </p:sp>
      <p:sp>
        <p:nvSpPr>
          <p:cNvPr id="322" name="Google Shape;322;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restauración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3" name="Google Shape;323;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4" name="Google Shape;324;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Universo</a:t>
            </a:r>
            <a:endParaRPr sz="1700">
              <a:solidFill>
                <a:srgbClr val="666666"/>
              </a:solidFill>
              <a:latin typeface="Quattrocento Sans"/>
              <a:ea typeface="Quattrocento Sans"/>
              <a:cs typeface="Quattrocento Sans"/>
              <a:sym typeface="Quattrocento Sans"/>
            </a:endParaRPr>
          </a:p>
        </p:txBody>
      </p:sp>
      <p:sp>
        <p:nvSpPr>
          <p:cNvPr id="325" name="Google Shape;325;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6" name="Google Shape;326;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7" name="Google Shape;327;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 y cuestionarios en papel</a:t>
            </a:r>
            <a:endParaRPr/>
          </a:p>
        </p:txBody>
      </p:sp>
      <p:sp>
        <p:nvSpPr>
          <p:cNvPr id="328" name="Google Shape;328;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9" name="Google Shape;329;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30" name="Google Shape;330;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1" name="Google Shape;331;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Alcance </a:t>
            </a:r>
            <a:endParaRPr sz="1700">
              <a:solidFill>
                <a:srgbClr val="666666"/>
              </a:solidFill>
              <a:latin typeface="Quattrocento Sans"/>
              <a:ea typeface="Quattrocento Sans"/>
              <a:cs typeface="Quattrocento Sans"/>
              <a:sym typeface="Quattrocento Sans"/>
            </a:endParaRPr>
          </a:p>
        </p:txBody>
      </p:sp>
      <p:sp>
        <p:nvSpPr>
          <p:cNvPr id="332" name="Google Shape;332;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Restaurantes y Cafeterías</a:t>
            </a:r>
            <a:endParaRPr/>
          </a:p>
        </p:txBody>
      </p:sp>
      <p:sp>
        <p:nvSpPr>
          <p:cNvPr id="333" name="Google Shape;333;p42"/>
          <p:cNvSpPr/>
          <p:nvPr/>
        </p:nvSpPr>
        <p:spPr>
          <a:xfrm>
            <a:off x="340418" y="6072809"/>
            <a:ext cx="11561146" cy="97168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100">
                <a:solidFill>
                  <a:srgbClr val="0070C0"/>
                </a:solidFill>
                <a:latin typeface="Quattrocento Sans"/>
                <a:ea typeface="Quattrocento Sans"/>
                <a:cs typeface="Quattrocento Sans"/>
                <a:sym typeface="Quattrocento Sans"/>
              </a:rPr>
              <a:t>Notas: Error muestral calculado a un 95% de Nivel de Confianza. Los niveles marcados en rojo NO permiten extraer conclusiones fiables.                                                                           En la exposición de datos de este informe se ha ponderado la MEDIA CACT.                                                                                                                                                                                                                         Este trimestre los centros han permanecido cerrados la última quincena de marzo, por lo que en ese periodo no se han recogido encuestas.</a:t>
            </a:r>
            <a:endParaRPr sz="1100">
              <a:solidFill>
                <a:srgbClr val="0070C0"/>
              </a:solidFill>
              <a:latin typeface="Calibri"/>
              <a:ea typeface="Calibri"/>
              <a:cs typeface="Calibri"/>
              <a:sym typeface="Calibri"/>
            </a:endParaRPr>
          </a:p>
          <a:p>
            <a:pPr indent="0" lvl="0" marL="0" marR="0" rtl="0" algn="ctr">
              <a:spcBef>
                <a:spcPts val="1229"/>
              </a:spcBef>
              <a:spcAft>
                <a:spcPts val="0"/>
              </a:spcAft>
              <a:buNone/>
            </a:pPr>
            <a:r>
              <a:t/>
            </a:r>
            <a:endParaRPr sz="1300">
              <a:solidFill>
                <a:srgbClr val="0070C0"/>
              </a:solidFill>
              <a:latin typeface="Calibri"/>
              <a:ea typeface="Calibri"/>
              <a:cs typeface="Calibri"/>
              <a:sym typeface="Calibri"/>
            </a:endParaRPr>
          </a:p>
        </p:txBody>
      </p:sp>
      <p:sp>
        <p:nvSpPr>
          <p:cNvPr id="334" name="Google Shape;334;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01/04 al  30/06</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2023</a:t>
            </a:r>
            <a:endParaRPr/>
          </a:p>
        </p:txBody>
      </p:sp>
      <p:sp>
        <p:nvSpPr>
          <p:cNvPr id="335" name="Google Shape;335;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6" name="Google Shape;336;p42"/>
          <p:cNvSpPr txBox="1"/>
          <p:nvPr/>
        </p:nvSpPr>
        <p:spPr>
          <a:xfrm>
            <a:off x="-13156" y="5274322"/>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Muestra Global</a:t>
            </a:r>
            <a:endParaRPr sz="1400">
              <a:solidFill>
                <a:srgbClr val="666666"/>
              </a:solidFill>
              <a:latin typeface="Quattrocento Sans"/>
              <a:ea typeface="Quattrocento Sans"/>
              <a:cs typeface="Quattrocento Sans"/>
              <a:sym typeface="Quattrocento Sans"/>
            </a:endParaRPr>
          </a:p>
        </p:txBody>
      </p:sp>
      <p:sp>
        <p:nvSpPr>
          <p:cNvPr id="337" name="Google Shape;337;p42"/>
          <p:cNvSpPr/>
          <p:nvPr/>
        </p:nvSpPr>
        <p:spPr>
          <a:xfrm>
            <a:off x="1486694" y="5157986"/>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852</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8" name="Google Shape;338;p42"/>
          <p:cNvSpPr txBox="1"/>
          <p:nvPr/>
        </p:nvSpPr>
        <p:spPr>
          <a:xfrm>
            <a:off x="866" y="4422935"/>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Error</a:t>
            </a:r>
            <a:endParaRPr>
              <a:solidFill>
                <a:srgbClr val="666666"/>
              </a:solidFill>
            </a:endParaRPr>
          </a:p>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Muestral Globa</a:t>
            </a:r>
            <a:r>
              <a:rPr lang="es-ES" sz="1600">
                <a:solidFill>
                  <a:srgbClr val="666666"/>
                </a:solidFill>
                <a:latin typeface="Quattrocento Sans"/>
                <a:ea typeface="Quattrocento Sans"/>
                <a:cs typeface="Quattrocento Sans"/>
                <a:sym typeface="Quattrocento Sans"/>
              </a:rPr>
              <a:t>l</a:t>
            </a:r>
            <a:endParaRPr sz="1600">
              <a:solidFill>
                <a:srgbClr val="666666"/>
              </a:solidFill>
              <a:latin typeface="Quattrocento Sans"/>
              <a:ea typeface="Quattrocento Sans"/>
              <a:cs typeface="Quattrocento Sans"/>
              <a:sym typeface="Quattrocento Sans"/>
            </a:endParaRPr>
          </a:p>
        </p:txBody>
      </p:sp>
      <p:sp>
        <p:nvSpPr>
          <p:cNvPr id="339" name="Google Shape;339;p42"/>
          <p:cNvSpPr/>
          <p:nvPr/>
        </p:nvSpPr>
        <p:spPr>
          <a:xfrm>
            <a:off x="1486694" y="4437906"/>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3.3</a:t>
            </a:r>
            <a:r>
              <a:rPr b="1" lang="es-ES" sz="1800">
                <a:solidFill>
                  <a:srgbClr val="0070C0"/>
                </a:solidFill>
                <a:latin typeface="Quattrocento Sans"/>
                <a:ea typeface="Quattrocento Sans"/>
                <a:cs typeface="Quattrocento Sans"/>
                <a:sym typeface="Quattrocento Sans"/>
              </a:rPr>
              <a:t>%</a:t>
            </a:r>
            <a:endParaRPr/>
          </a:p>
        </p:txBody>
      </p:sp>
      <p:sp>
        <p:nvSpPr>
          <p:cNvPr id="340" name="Google Shape;340;p42"/>
          <p:cNvSpPr/>
          <p:nvPr/>
        </p:nvSpPr>
        <p:spPr>
          <a:xfrm>
            <a:off x="8854865" y="5153214"/>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64</a:t>
            </a:r>
            <a:endParaRPr>
              <a:solidFill>
                <a:srgbClr val="474747"/>
              </a:solidFill>
            </a:endParaRPr>
          </a:p>
        </p:txBody>
      </p:sp>
      <p:sp>
        <p:nvSpPr>
          <p:cNvPr id="341" name="Google Shape;341;p42"/>
          <p:cNvSpPr txBox="1"/>
          <p:nvPr/>
        </p:nvSpPr>
        <p:spPr>
          <a:xfrm>
            <a:off x="8659951" y="3644108"/>
            <a:ext cx="15855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Mirador del </a:t>
            </a:r>
            <a:endParaRPr sz="1400">
              <a:solidFill>
                <a:srgbClr val="666666"/>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Río</a:t>
            </a:r>
            <a:endParaRPr sz="1400">
              <a:solidFill>
                <a:srgbClr val="666666"/>
              </a:solidFill>
              <a:latin typeface="Quattrocento Sans"/>
              <a:ea typeface="Quattrocento Sans"/>
              <a:cs typeface="Quattrocento Sans"/>
              <a:sym typeface="Quattrocento Sans"/>
            </a:endParaRPr>
          </a:p>
        </p:txBody>
      </p:sp>
      <p:sp>
        <p:nvSpPr>
          <p:cNvPr id="342" name="Google Shape;342;p42"/>
          <p:cNvSpPr/>
          <p:nvPr/>
        </p:nvSpPr>
        <p:spPr>
          <a:xfrm>
            <a:off x="8854865" y="4434807"/>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12.2%</a:t>
            </a:r>
            <a:endParaRPr b="1" sz="1200">
              <a:solidFill>
                <a:srgbClr val="FF0000"/>
              </a:solidFill>
              <a:latin typeface="Quattrocento Sans"/>
              <a:ea typeface="Quattrocento Sans"/>
              <a:cs typeface="Quattrocento Sans"/>
              <a:sym typeface="Quattrocento Sans"/>
            </a:endParaRPr>
          </a:p>
        </p:txBody>
      </p:sp>
      <p:grpSp>
        <p:nvGrpSpPr>
          <p:cNvPr id="343" name="Google Shape;343;p42"/>
          <p:cNvGrpSpPr/>
          <p:nvPr/>
        </p:nvGrpSpPr>
        <p:grpSpPr>
          <a:xfrm>
            <a:off x="2951748" y="3644108"/>
            <a:ext cx="5710255" cy="2123975"/>
            <a:chOff x="4093438" y="3717505"/>
            <a:chExt cx="5074880" cy="2123975"/>
          </a:xfrm>
        </p:grpSpPr>
        <p:sp>
          <p:nvSpPr>
            <p:cNvPr id="344" name="Google Shape;344;p42"/>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259</a:t>
              </a:r>
              <a:endParaRPr>
                <a:solidFill>
                  <a:srgbClr val="474747"/>
                </a:solidFill>
              </a:endParaRPr>
            </a:p>
          </p:txBody>
        </p:sp>
        <p:sp>
          <p:nvSpPr>
            <p:cNvPr id="345" name="Google Shape;345;p42"/>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69</a:t>
              </a:r>
              <a:endParaRPr>
                <a:solidFill>
                  <a:srgbClr val="474747"/>
                </a:solidFill>
              </a:endParaRPr>
            </a:p>
          </p:txBody>
        </p:sp>
        <p:sp>
          <p:nvSpPr>
            <p:cNvPr id="346" name="Google Shape;346;p42"/>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∓11.8%</a:t>
              </a:r>
              <a:endParaRPr>
                <a:solidFill>
                  <a:srgbClr val="FF0000"/>
                </a:solidFill>
              </a:endParaRPr>
            </a:p>
          </p:txBody>
        </p:sp>
        <p:sp>
          <p:nvSpPr>
            <p:cNvPr id="347" name="Google Shape;347;p42"/>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74747"/>
                  </a:solidFill>
                  <a:latin typeface="Quattrocento Sans"/>
                  <a:ea typeface="Quattrocento Sans"/>
                  <a:cs typeface="Quattrocento Sans"/>
                  <a:sym typeface="Quattrocento Sans"/>
                </a:rPr>
                <a:t>Jameos del </a:t>
              </a:r>
              <a:endParaRPr>
                <a:solidFill>
                  <a:srgbClr val="474747"/>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a:solidFill>
                    <a:srgbClr val="474747"/>
                  </a:solidFill>
                  <a:latin typeface="Quattrocento Sans"/>
                  <a:ea typeface="Quattrocento Sans"/>
                  <a:cs typeface="Quattrocento Sans"/>
                  <a:sym typeface="Quattrocento Sans"/>
                </a:rPr>
                <a:t>Agua</a:t>
              </a:r>
              <a:endParaRPr sz="1400">
                <a:solidFill>
                  <a:srgbClr val="474747"/>
                </a:solidFill>
                <a:latin typeface="Quattrocento Sans"/>
                <a:ea typeface="Quattrocento Sans"/>
                <a:cs typeface="Quattrocento Sans"/>
                <a:sym typeface="Quattrocento Sans"/>
              </a:endParaRPr>
            </a:p>
          </p:txBody>
        </p:sp>
        <p:sp>
          <p:nvSpPr>
            <p:cNvPr id="348" name="Google Shape;348;p42"/>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74747"/>
                  </a:solidFill>
                  <a:latin typeface="Quattrocento Sans"/>
                  <a:ea typeface="Quattrocento Sans"/>
                  <a:cs typeface="Quattrocento Sans"/>
                  <a:sym typeface="Quattrocento Sans"/>
                </a:rPr>
                <a:t>Montañas del Fuego</a:t>
              </a:r>
              <a:endParaRPr sz="1400">
                <a:solidFill>
                  <a:srgbClr val="474747"/>
                </a:solidFill>
                <a:latin typeface="Quattrocento Sans"/>
                <a:ea typeface="Quattrocento Sans"/>
                <a:cs typeface="Quattrocento Sans"/>
                <a:sym typeface="Quattrocento Sans"/>
              </a:endParaRPr>
            </a:p>
          </p:txBody>
        </p:sp>
        <p:sp>
          <p:nvSpPr>
            <p:cNvPr id="349" name="Google Shape;349;p42"/>
            <p:cNvSpPr/>
            <p:nvPr/>
          </p:nvSpPr>
          <p:spPr>
            <a:xfrm>
              <a:off x="6804095"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166</a:t>
              </a:r>
              <a:endParaRPr>
                <a:solidFill>
                  <a:srgbClr val="474747"/>
                </a:solidFill>
              </a:endParaRPr>
            </a:p>
          </p:txBody>
        </p:sp>
        <p:sp>
          <p:nvSpPr>
            <p:cNvPr id="350" name="Google Shape;350;p42"/>
            <p:cNvSpPr txBox="1"/>
            <p:nvPr/>
          </p:nvSpPr>
          <p:spPr>
            <a:xfrm>
              <a:off x="6630876" y="371921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74747"/>
                  </a:solidFill>
                  <a:latin typeface="Quattrocento Sans"/>
                  <a:ea typeface="Quattrocento Sans"/>
                  <a:cs typeface="Quattrocento Sans"/>
                  <a:sym typeface="Quattrocento Sans"/>
                </a:rPr>
                <a:t>Casa-Museo  del Campesino</a:t>
              </a:r>
              <a:endParaRPr sz="1400">
                <a:solidFill>
                  <a:srgbClr val="474747"/>
                </a:solidFill>
                <a:latin typeface="Quattrocento Sans"/>
                <a:ea typeface="Quattrocento Sans"/>
                <a:cs typeface="Quattrocento Sans"/>
                <a:sym typeface="Quattrocento Sans"/>
              </a:endParaRPr>
            </a:p>
          </p:txBody>
        </p:sp>
        <p:sp>
          <p:nvSpPr>
            <p:cNvPr id="351" name="Google Shape;351;p42"/>
            <p:cNvSpPr/>
            <p:nvPr/>
          </p:nvSpPr>
          <p:spPr>
            <a:xfrm>
              <a:off x="8102718"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86</a:t>
              </a:r>
              <a:endParaRPr>
                <a:solidFill>
                  <a:srgbClr val="474747"/>
                </a:solidFill>
              </a:endParaRPr>
            </a:p>
          </p:txBody>
        </p:sp>
        <p:sp>
          <p:nvSpPr>
            <p:cNvPr id="352" name="Google Shape;352;p42"/>
            <p:cNvSpPr txBox="1"/>
            <p:nvPr/>
          </p:nvSpPr>
          <p:spPr>
            <a:xfrm>
              <a:off x="8102718" y="3719215"/>
              <a:ext cx="1065600" cy="646200"/>
            </a:xfrm>
            <a:prstGeom prst="rect">
              <a:avLst/>
            </a:prstGeom>
            <a:noFill/>
            <a:ln>
              <a:noFill/>
            </a:ln>
          </p:spPr>
          <p:txBody>
            <a:bodyPr anchorCtr="0" anchor="ctr" bIns="54425" lIns="108850" spcFirstLastPara="1" rIns="108850" wrap="square" tIns="54425">
              <a:noAutofit/>
            </a:bodyPr>
            <a:lstStyle/>
            <a:p>
              <a:pPr indent="0" lvl="0" marL="0" marR="0" rtl="0" algn="l">
                <a:spcBef>
                  <a:spcPts val="0"/>
                </a:spcBef>
                <a:spcAft>
                  <a:spcPts val="0"/>
                </a:spcAft>
                <a:buNone/>
              </a:pPr>
              <a:r>
                <a:rPr lang="es-ES">
                  <a:solidFill>
                    <a:srgbClr val="474747"/>
                  </a:solidFill>
                  <a:latin typeface="Quattrocento Sans"/>
                  <a:ea typeface="Quattrocento Sans"/>
                  <a:cs typeface="Quattrocento Sans"/>
                  <a:sym typeface="Quattrocento Sans"/>
                </a:rPr>
                <a:t>Castillo de San José</a:t>
              </a:r>
              <a:endParaRPr sz="1400">
                <a:solidFill>
                  <a:srgbClr val="474747"/>
                </a:solidFill>
                <a:latin typeface="Quattrocento Sans"/>
                <a:ea typeface="Quattrocento Sans"/>
                <a:cs typeface="Quattrocento Sans"/>
                <a:sym typeface="Quattrocento Sans"/>
              </a:endParaRPr>
            </a:p>
          </p:txBody>
        </p:sp>
        <p:sp>
          <p:nvSpPr>
            <p:cNvPr id="353" name="Google Shape;353;p42"/>
            <p:cNvSpPr/>
            <p:nvPr/>
          </p:nvSpPr>
          <p:spPr>
            <a:xfrm>
              <a:off x="5461590"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6.1% </a:t>
              </a:r>
              <a:endParaRPr>
                <a:solidFill>
                  <a:srgbClr val="FF0000"/>
                </a:solidFill>
              </a:endParaRPr>
            </a:p>
          </p:txBody>
        </p:sp>
        <p:sp>
          <p:nvSpPr>
            <p:cNvPr id="354" name="Google Shape;354;p42"/>
            <p:cNvSpPr/>
            <p:nvPr/>
          </p:nvSpPr>
          <p:spPr>
            <a:xfrm>
              <a:off x="680409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7.5%</a:t>
              </a:r>
              <a:endParaRPr>
                <a:solidFill>
                  <a:srgbClr val="FF0000"/>
                </a:solidFill>
              </a:endParaRPr>
            </a:p>
          </p:txBody>
        </p:sp>
        <p:sp>
          <p:nvSpPr>
            <p:cNvPr id="355" name="Google Shape;355;p42"/>
            <p:cNvSpPr/>
            <p:nvPr/>
          </p:nvSpPr>
          <p:spPr>
            <a:xfrm>
              <a:off x="810271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10.4% </a:t>
              </a:r>
              <a:endParaRPr>
                <a:solidFill>
                  <a:srgbClr val="FF0000"/>
                </a:solidFill>
              </a:endParaRPr>
            </a:p>
          </p:txBody>
        </p:sp>
      </p:grpSp>
      <p:sp>
        <p:nvSpPr>
          <p:cNvPr id="356" name="Google Shape;356;p42"/>
          <p:cNvSpPr/>
          <p:nvPr/>
        </p:nvSpPr>
        <p:spPr>
          <a:xfrm>
            <a:off x="10279115" y="4438657"/>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6.7%</a:t>
            </a:r>
            <a:endParaRPr b="1" sz="1200">
              <a:solidFill>
                <a:srgbClr val="FF0000"/>
              </a:solidFill>
              <a:latin typeface="Quattrocento Sans"/>
              <a:ea typeface="Quattrocento Sans"/>
              <a:cs typeface="Quattrocento Sans"/>
              <a:sym typeface="Quattrocento Sans"/>
            </a:endParaRPr>
          </a:p>
        </p:txBody>
      </p:sp>
      <p:sp>
        <p:nvSpPr>
          <p:cNvPr id="357" name="Google Shape;357;p42"/>
          <p:cNvSpPr/>
          <p:nvPr/>
        </p:nvSpPr>
        <p:spPr>
          <a:xfrm>
            <a:off x="10279115" y="5158714"/>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208</a:t>
            </a:r>
            <a:endParaRPr>
              <a:solidFill>
                <a:srgbClr val="474747"/>
              </a:solidFill>
            </a:endParaRPr>
          </a:p>
        </p:txBody>
      </p:sp>
      <p:sp>
        <p:nvSpPr>
          <p:cNvPr id="358" name="Google Shape;358;p42"/>
          <p:cNvSpPr txBox="1"/>
          <p:nvPr/>
        </p:nvSpPr>
        <p:spPr>
          <a:xfrm>
            <a:off x="10123576" y="3644108"/>
            <a:ext cx="15855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666666"/>
                </a:solidFill>
                <a:latin typeface="Quattrocento Sans"/>
                <a:ea typeface="Quattrocento Sans"/>
                <a:cs typeface="Quattrocento Sans"/>
                <a:sym typeface="Quattrocento Sans"/>
              </a:rPr>
              <a:t>Jardín de </a:t>
            </a:r>
            <a:endParaRPr>
              <a:solidFill>
                <a:srgbClr val="666666"/>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a:solidFill>
                  <a:srgbClr val="666666"/>
                </a:solidFill>
                <a:latin typeface="Quattrocento Sans"/>
                <a:ea typeface="Quattrocento Sans"/>
                <a:cs typeface="Quattrocento Sans"/>
                <a:sym typeface="Quattrocento Sans"/>
              </a:rPr>
              <a:t>Cactus</a:t>
            </a:r>
            <a:endParaRPr>
              <a:solidFill>
                <a:srgbClr val="666666"/>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63" name="Shape 363"/>
        <p:cNvGrpSpPr/>
        <p:nvPr/>
      </p:nvGrpSpPr>
      <p:grpSpPr>
        <a:xfrm>
          <a:off x="0" y="0"/>
          <a:ext cx="0" cy="0"/>
          <a:chOff x="0" y="0"/>
          <a:chExt cx="0" cy="0"/>
        </a:xfrm>
      </p:grpSpPr>
      <p:sp>
        <p:nvSpPr>
          <p:cNvPr id="364" name="Google Shape;364;p43"/>
          <p:cNvSpPr txBox="1"/>
          <p:nvPr/>
        </p:nvSpPr>
        <p:spPr>
          <a:xfrm>
            <a:off x="3584913" y="1300518"/>
            <a:ext cx="8046900" cy="831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B0F0"/>
              </a:buClr>
              <a:buSzPts val="4800"/>
              <a:buFont typeface="Calibri"/>
              <a:buNone/>
            </a:pPr>
            <a:r>
              <a:rPr b="1" lang="es-ES" sz="4800">
                <a:solidFill>
                  <a:srgbClr val="00B0F0"/>
                </a:solidFill>
                <a:latin typeface="Calibri"/>
                <a:ea typeface="Calibri"/>
                <a:cs typeface="Calibri"/>
                <a:sym typeface="Calibri"/>
              </a:rPr>
              <a:t>41</a:t>
            </a:r>
            <a:r>
              <a:rPr b="1" i="0" lang="es-ES" sz="48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NPS en los restaurantes y cafeterías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600" u="none" cap="none" strike="noStrike">
              <a:solidFill>
                <a:srgbClr val="00B0F0"/>
              </a:solidFill>
              <a:latin typeface="Calibri"/>
              <a:ea typeface="Calibri"/>
              <a:cs typeface="Calibri"/>
              <a:sym typeface="Calibri"/>
            </a:endParaRPr>
          </a:p>
        </p:txBody>
      </p:sp>
      <p:sp>
        <p:nvSpPr>
          <p:cNvPr id="365" name="Google Shape;365;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66" name="Google Shape;366;p43"/>
          <p:cNvSpPr txBox="1"/>
          <p:nvPr/>
        </p:nvSpPr>
        <p:spPr>
          <a:xfrm>
            <a:off x="152401" y="838938"/>
            <a:ext cx="11024400" cy="6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7" name="Google Shape;367;p43"/>
          <p:cNvSpPr txBox="1"/>
          <p:nvPr>
            <p:ph idx="12" type="sldNum"/>
          </p:nvPr>
        </p:nvSpPr>
        <p:spPr>
          <a:xfrm>
            <a:off x="9011416" y="65209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8" name="Google Shape;368;p43"/>
          <p:cNvSpPr txBox="1"/>
          <p:nvPr/>
        </p:nvSpPr>
        <p:spPr>
          <a:xfrm>
            <a:off x="3286894" y="14155"/>
            <a:ext cx="12190413" cy="1377044"/>
          </a:xfrm>
          <a:prstGeom prst="rect">
            <a:avLst/>
          </a:prstGeom>
          <a:noFill/>
          <a:ln>
            <a:noFill/>
          </a:ln>
        </p:spPr>
        <p:txBody>
          <a:bodyPr anchorCtr="0" anchor="ctr" bIns="171400" lIns="171400" spcFirstLastPara="1" rIns="171400" wrap="square" tIns="171400">
            <a:noAutofit/>
          </a:bodyPr>
          <a:lstStyle/>
          <a:p>
            <a:pPr indent="0" lvl="0" marL="0" marR="0" rtl="0" algn="just">
              <a:spcBef>
                <a:spcPts val="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9" name="Google Shape;369;p43"/>
          <p:cNvSpPr txBox="1"/>
          <p:nvPr/>
        </p:nvSpPr>
        <p:spPr>
          <a:xfrm>
            <a:off x="6687325" y="5031738"/>
            <a:ext cx="3672600" cy="137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t/>
            </a:r>
            <a:endParaRPr b="1" sz="2000">
              <a:solidFill>
                <a:srgbClr val="00B0F0"/>
              </a:solidFill>
              <a:latin typeface="Calibri"/>
              <a:ea typeface="Calibri"/>
              <a:cs typeface="Calibri"/>
              <a:sym typeface="Calibri"/>
            </a:endParaRPr>
          </a:p>
        </p:txBody>
      </p:sp>
      <p:pic>
        <p:nvPicPr>
          <p:cNvPr id="370" name="Google Shape;370;p43" title="Gráfico"/>
          <p:cNvPicPr preferRelativeResize="0"/>
          <p:nvPr/>
        </p:nvPicPr>
        <p:blipFill>
          <a:blip r:embed="rId3">
            <a:alphaModFix/>
          </a:blip>
          <a:stretch>
            <a:fillRect/>
          </a:stretch>
        </p:blipFill>
        <p:spPr>
          <a:xfrm>
            <a:off x="8936250" y="4848925"/>
            <a:ext cx="2695576" cy="1672076"/>
          </a:xfrm>
          <a:prstGeom prst="rect">
            <a:avLst/>
          </a:prstGeom>
          <a:noFill/>
          <a:ln>
            <a:noFill/>
          </a:ln>
        </p:spPr>
      </p:pic>
      <p:pic>
        <p:nvPicPr>
          <p:cNvPr id="371" name="Google Shape;371;p43" title="Gráfico"/>
          <p:cNvPicPr preferRelativeResize="0"/>
          <p:nvPr/>
        </p:nvPicPr>
        <p:blipFill>
          <a:blip r:embed="rId4">
            <a:alphaModFix/>
          </a:blip>
          <a:stretch>
            <a:fillRect/>
          </a:stretch>
        </p:blipFill>
        <p:spPr>
          <a:xfrm>
            <a:off x="373350" y="2517449"/>
            <a:ext cx="5903901" cy="3650570"/>
          </a:xfrm>
          <a:prstGeom prst="rect">
            <a:avLst/>
          </a:prstGeom>
          <a:noFill/>
          <a:ln>
            <a:noFill/>
          </a:ln>
        </p:spPr>
      </p:pic>
      <p:pic>
        <p:nvPicPr>
          <p:cNvPr id="372" name="Google Shape;372;p43" title="Gráfico"/>
          <p:cNvPicPr preferRelativeResize="0"/>
          <p:nvPr/>
        </p:nvPicPr>
        <p:blipFill>
          <a:blip r:embed="rId5">
            <a:alphaModFix/>
          </a:blip>
          <a:stretch>
            <a:fillRect/>
          </a:stretch>
        </p:blipFill>
        <p:spPr>
          <a:xfrm>
            <a:off x="6861725" y="2121714"/>
            <a:ext cx="4236651" cy="26196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77" name="Shape 377"/>
        <p:cNvGrpSpPr/>
        <p:nvPr/>
      </p:nvGrpSpPr>
      <p:grpSpPr>
        <a:xfrm>
          <a:off x="0" y="0"/>
          <a:ext cx="0" cy="0"/>
          <a:chOff x="0" y="0"/>
          <a:chExt cx="0" cy="0"/>
        </a:xfrm>
      </p:grpSpPr>
      <p:sp>
        <p:nvSpPr>
          <p:cNvPr id="378" name="Google Shape;378;p44"/>
          <p:cNvSpPr txBox="1"/>
          <p:nvPr/>
        </p:nvSpPr>
        <p:spPr>
          <a:xfrm>
            <a:off x="237291" y="0"/>
            <a:ext cx="1170877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9" name="Google Shape;379;p44"/>
          <p:cNvSpPr txBox="1"/>
          <p:nvPr>
            <p:ph idx="1" type="body"/>
          </p:nvPr>
        </p:nvSpPr>
        <p:spPr>
          <a:xfrm>
            <a:off x="165852" y="6502398"/>
            <a:ext cx="11500159" cy="35719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sp>
        <p:nvSpPr>
          <p:cNvPr id="380" name="Google Shape;380;p4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5</a:t>
            </a:r>
            <a:endParaRPr/>
          </a:p>
        </p:txBody>
      </p:sp>
      <p:sp>
        <p:nvSpPr>
          <p:cNvPr id="381" name="Google Shape;381;p44"/>
          <p:cNvSpPr txBox="1"/>
          <p:nvPr/>
        </p:nvSpPr>
        <p:spPr>
          <a:xfrm>
            <a:off x="10039757" y="1500968"/>
            <a:ext cx="2989076" cy="1251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sp>
        <p:nvSpPr>
          <p:cNvPr id="382" name="Google Shape;382;p44"/>
          <p:cNvSpPr/>
          <p:nvPr/>
        </p:nvSpPr>
        <p:spPr>
          <a:xfrm>
            <a:off x="6868825" y="1818700"/>
            <a:ext cx="4672200" cy="197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59</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expectativas superadas en la red CACT</a:t>
            </a:r>
            <a:endParaRPr sz="6000">
              <a:solidFill>
                <a:schemeClr val="dk1"/>
              </a:solidFill>
              <a:latin typeface="Calibri"/>
              <a:ea typeface="Calibri"/>
              <a:cs typeface="Calibri"/>
              <a:sym typeface="Calibri"/>
            </a:endParaRPr>
          </a:p>
        </p:txBody>
      </p:sp>
      <p:pic>
        <p:nvPicPr>
          <p:cNvPr id="383" name="Google Shape;383;p44" title="Gráfico"/>
          <p:cNvPicPr preferRelativeResize="0"/>
          <p:nvPr/>
        </p:nvPicPr>
        <p:blipFill>
          <a:blip r:embed="rId3">
            <a:alphaModFix/>
          </a:blip>
          <a:stretch>
            <a:fillRect/>
          </a:stretch>
        </p:blipFill>
        <p:spPr>
          <a:xfrm>
            <a:off x="739527" y="2165954"/>
            <a:ext cx="5915775" cy="3657925"/>
          </a:xfrm>
          <a:prstGeom prst="rect">
            <a:avLst/>
          </a:prstGeom>
          <a:noFill/>
          <a:ln>
            <a:noFill/>
          </a:ln>
        </p:spPr>
      </p:pic>
      <p:pic>
        <p:nvPicPr>
          <p:cNvPr id="384" name="Google Shape;384;p44" title="Gráfico"/>
          <p:cNvPicPr preferRelativeResize="0"/>
          <p:nvPr/>
        </p:nvPicPr>
        <p:blipFill>
          <a:blip r:embed="rId4">
            <a:alphaModFix/>
          </a:blip>
          <a:stretch>
            <a:fillRect/>
          </a:stretch>
        </p:blipFill>
        <p:spPr>
          <a:xfrm>
            <a:off x="7568981" y="3526011"/>
            <a:ext cx="3875745" cy="23965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89" name="Shape 389"/>
        <p:cNvGrpSpPr/>
        <p:nvPr/>
      </p:nvGrpSpPr>
      <p:grpSpPr>
        <a:xfrm>
          <a:off x="0" y="0"/>
          <a:ext cx="0" cy="0"/>
          <a:chOff x="0" y="0"/>
          <a:chExt cx="0" cy="0"/>
        </a:xfrm>
      </p:grpSpPr>
      <p:sp>
        <p:nvSpPr>
          <p:cNvPr id="390" name="Google Shape;390;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 Relación calidad/precio</a:t>
            </a:r>
            <a:endParaRPr/>
          </a:p>
        </p:txBody>
      </p:sp>
      <p:sp>
        <p:nvSpPr>
          <p:cNvPr id="391" name="Google Shape;391;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a:t>
            </a:r>
            <a:endParaRPr/>
          </a:p>
        </p:txBody>
      </p:sp>
      <p:grpSp>
        <p:nvGrpSpPr>
          <p:cNvPr id="392" name="Google Shape;392;p45"/>
          <p:cNvGrpSpPr/>
          <p:nvPr/>
        </p:nvGrpSpPr>
        <p:grpSpPr>
          <a:xfrm>
            <a:off x="9233374" y="1911299"/>
            <a:ext cx="2712706" cy="2414750"/>
            <a:chOff x="8739555" y="1591071"/>
            <a:chExt cx="2239500" cy="1801246"/>
          </a:xfrm>
        </p:grpSpPr>
        <p:sp>
          <p:nvSpPr>
            <p:cNvPr id="393" name="Google Shape;393;p45"/>
            <p:cNvSpPr txBox="1"/>
            <p:nvPr/>
          </p:nvSpPr>
          <p:spPr>
            <a:xfrm>
              <a:off x="8826152" y="1591071"/>
              <a:ext cx="1742700" cy="63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71</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4" name="Google Shape;394;p45"/>
            <p:cNvSpPr txBox="1"/>
            <p:nvPr/>
          </p:nvSpPr>
          <p:spPr>
            <a:xfrm>
              <a:off x="8739555" y="2608117"/>
              <a:ext cx="2239500" cy="78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comensales </a:t>
              </a:r>
              <a:r>
                <a:rPr b="1" i="1" lang="es-ES" sz="1600">
                  <a:solidFill>
                    <a:srgbClr val="000000"/>
                  </a:solidFill>
                  <a:latin typeface="Quattrocento Sans"/>
                  <a:ea typeface="Quattrocento Sans"/>
                  <a:cs typeface="Quattrocento Sans"/>
                  <a:sym typeface="Quattrocento Sans"/>
                </a:rPr>
                <a:t>valora </a:t>
              </a:r>
              <a:r>
                <a:rPr b="1" i="1" lang="es-ES" sz="1600">
                  <a:latin typeface="Quattrocento Sans"/>
                  <a:ea typeface="Quattrocento Sans"/>
                  <a:cs typeface="Quattrocento Sans"/>
                  <a:sym typeface="Quattrocento Sans"/>
                </a:rPr>
                <a:t>como muy adecuada/adecuado </a:t>
              </a:r>
              <a:r>
                <a:rPr b="1" i="1" lang="es-ES" sz="1600">
                  <a:solidFill>
                    <a:srgbClr val="000000"/>
                  </a:solidFill>
                  <a:latin typeface="Quattrocento Sans"/>
                  <a:ea typeface="Quattrocento Sans"/>
                  <a:cs typeface="Quattrocento Sans"/>
                  <a:sym typeface="Quattrocento Sans"/>
                </a:rPr>
                <a:t>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5" name="Google Shape;395;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6" name="Google Shape;396;p45"/>
          <p:cNvSpPr txBox="1"/>
          <p:nvPr/>
        </p:nvSpPr>
        <p:spPr>
          <a:xfrm>
            <a:off x="4309250" y="143649"/>
            <a:ext cx="7881300" cy="10512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a:t>
            </a:r>
            <a:r>
              <a:rPr lang="es-ES" sz="1600">
                <a:solidFill>
                  <a:srgbClr val="888888"/>
                </a:solidFill>
                <a:latin typeface="Quattrocento Sans"/>
                <a:ea typeface="Quattrocento Sans"/>
                <a:cs typeface="Quattrocento Sans"/>
                <a:sym typeface="Quattrocento Sans"/>
              </a:rPr>
              <a:t>s el valor del servicio o racionalidad del precio percibido por el cliente, modula el impacto de las expectativas y la calidad percibida sobre la satisfacción.</a:t>
            </a:r>
            <a:endParaRPr sz="1600">
              <a:solidFill>
                <a:srgbClr val="000000"/>
              </a:solidFill>
              <a:latin typeface="Quattrocento Sans"/>
              <a:ea typeface="Quattrocento Sans"/>
              <a:cs typeface="Quattrocento Sans"/>
              <a:sym typeface="Quattrocento Sans"/>
            </a:endParaRPr>
          </a:p>
        </p:txBody>
      </p:sp>
      <p:pic>
        <p:nvPicPr>
          <p:cNvPr id="397" name="Google Shape;397;p45" title="Gráfico"/>
          <p:cNvPicPr preferRelativeResize="0"/>
          <p:nvPr/>
        </p:nvPicPr>
        <p:blipFill>
          <a:blip r:embed="rId3">
            <a:alphaModFix/>
          </a:blip>
          <a:stretch>
            <a:fillRect/>
          </a:stretch>
        </p:blipFill>
        <p:spPr>
          <a:xfrm>
            <a:off x="764700" y="1630550"/>
            <a:ext cx="7372350" cy="4600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404" name="Google Shape;404;p46"/>
          <p:cNvSpPr txBox="1"/>
          <p:nvPr/>
        </p:nvSpPr>
        <p:spPr>
          <a:xfrm>
            <a:off x="308728" y="409818"/>
            <a:ext cx="11547118"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600"/>
              <a:buFont typeface="Quattrocento Sans"/>
              <a:buNone/>
            </a:pPr>
            <a:r>
              <a:rPr b="1" lang="es-ES" sz="2600">
                <a:solidFill>
                  <a:srgbClr val="003794"/>
                </a:solidFill>
                <a:latin typeface="Quattrocento Sans"/>
                <a:ea typeface="Quattrocento Sans"/>
                <a:cs typeface="Quattrocento Sans"/>
                <a:sym typeface="Quattrocento Sans"/>
              </a:rPr>
              <a:t>Satisfacción de los clientes en los restaurantes y cafeterías CACT</a:t>
            </a:r>
            <a:endParaRPr b="1" i="0" sz="2600" u="none" cap="none" strike="noStrike">
              <a:solidFill>
                <a:srgbClr val="003794"/>
              </a:solidFill>
              <a:latin typeface="Quattrocento Sans"/>
              <a:ea typeface="Quattrocento Sans"/>
              <a:cs typeface="Quattrocento Sans"/>
              <a:sym typeface="Quattrocento Sans"/>
            </a:endParaRPr>
          </a:p>
        </p:txBody>
      </p:sp>
      <p:grpSp>
        <p:nvGrpSpPr>
          <p:cNvPr id="405" name="Google Shape;405;p46"/>
          <p:cNvGrpSpPr/>
          <p:nvPr/>
        </p:nvGrpSpPr>
        <p:grpSpPr>
          <a:xfrm>
            <a:off x="8935036" y="2540232"/>
            <a:ext cx="2954975" cy="2323146"/>
            <a:chOff x="8872770" y="1591078"/>
            <a:chExt cx="2275333" cy="1336447"/>
          </a:xfrm>
        </p:grpSpPr>
        <p:sp>
          <p:nvSpPr>
            <p:cNvPr id="406" name="Google Shape;406;p46"/>
            <p:cNvSpPr txBox="1"/>
            <p:nvPr/>
          </p:nvSpPr>
          <p:spPr>
            <a:xfrm>
              <a:off x="9344937" y="1591078"/>
              <a:ext cx="1279500" cy="63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94</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407" name="Google Shape;407;p46"/>
            <p:cNvSpPr txBox="1"/>
            <p:nvPr/>
          </p:nvSpPr>
          <p:spPr>
            <a:xfrm>
              <a:off x="8872770" y="2237002"/>
              <a:ext cx="2275333" cy="69052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Quattrocento Sans"/>
                  <a:ea typeface="Quattrocento Sans"/>
                  <a:cs typeface="Quattrocento Sans"/>
                  <a:sym typeface="Quattrocento Sans"/>
                </a:rPr>
                <a:t>de los </a:t>
              </a:r>
              <a:r>
                <a:rPr b="1" lang="es-ES">
                  <a:solidFill>
                    <a:schemeClr val="dk1"/>
                  </a:solidFill>
                  <a:latin typeface="Quattrocento Sans"/>
                  <a:ea typeface="Quattrocento Sans"/>
                  <a:cs typeface="Quattrocento Sans"/>
                  <a:sym typeface="Quattrocento Sans"/>
                </a:rPr>
                <a:t>clientes </a:t>
              </a:r>
              <a:r>
                <a:rPr b="1" i="1" lang="es-ES" sz="1400">
                  <a:solidFill>
                    <a:srgbClr val="000000"/>
                  </a:solidFill>
                  <a:latin typeface="Quattrocento Sans"/>
                  <a:ea typeface="Quattrocento Sans"/>
                  <a:cs typeface="Quattrocento Sans"/>
                  <a:sym typeface="Quattrocento Sans"/>
                </a:rPr>
                <a:t>queda satisfecho o muy satisfecho.</a:t>
              </a:r>
              <a:endParaRPr i="1" sz="14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408" name="Google Shape;408;p46"/>
          <p:cNvSpPr/>
          <p:nvPr/>
        </p:nvSpPr>
        <p:spPr>
          <a:xfrm>
            <a:off x="7150333" y="5143891"/>
            <a:ext cx="45719" cy="72008"/>
          </a:xfrm>
          <a:prstGeom prst="rect">
            <a:avLst/>
          </a:prstGeom>
          <a:solidFill>
            <a:schemeClr val="accent1"/>
          </a:solid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100"/>
              <a:buFont typeface="Calibri"/>
              <a:buNone/>
            </a:pPr>
            <a:r>
              <a:t/>
            </a:r>
            <a:endParaRPr b="0" i="0" sz="1100" u="none" cap="none" strike="noStrike">
              <a:solidFill>
                <a:srgbClr val="FFFFFF"/>
              </a:solidFill>
              <a:latin typeface="Calibri"/>
              <a:ea typeface="Calibri"/>
              <a:cs typeface="Calibri"/>
              <a:sym typeface="Calibri"/>
            </a:endParaRPr>
          </a:p>
        </p:txBody>
      </p:sp>
      <p:pic>
        <p:nvPicPr>
          <p:cNvPr id="409" name="Google Shape;409;p46" title="Gráfico"/>
          <p:cNvPicPr preferRelativeResize="0"/>
          <p:nvPr/>
        </p:nvPicPr>
        <p:blipFill>
          <a:blip r:embed="rId3">
            <a:alphaModFix/>
          </a:blip>
          <a:stretch>
            <a:fillRect/>
          </a:stretch>
        </p:blipFill>
        <p:spPr>
          <a:xfrm>
            <a:off x="1186825" y="1409430"/>
            <a:ext cx="6845532" cy="42328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14" name="Shape 414"/>
        <p:cNvGrpSpPr/>
        <p:nvPr/>
      </p:nvGrpSpPr>
      <p:grpSpPr>
        <a:xfrm>
          <a:off x="0" y="0"/>
          <a:ext cx="0" cy="0"/>
          <a:chOff x="0" y="0"/>
          <a:chExt cx="0" cy="0"/>
        </a:xfrm>
      </p:grpSpPr>
      <p:sp>
        <p:nvSpPr>
          <p:cNvPr id="415" name="Google Shape;415;p4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16" name="Google Shape;416;p47"/>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chemeClr val="dk1"/>
              </a:buClr>
              <a:buSzPts val="2300"/>
              <a:buFont typeface="Noto Sans Symbols"/>
              <a:buNone/>
            </a:pPr>
            <a:r>
              <a:rPr b="0" i="0" lang="es-ES" sz="2300" u="none" cap="none" strike="noStrike">
                <a:solidFill>
                  <a:schemeClr val="dk1"/>
                </a:solidFill>
                <a:latin typeface="Quattrocento Sans"/>
                <a:ea typeface="Quattrocento Sans"/>
                <a:cs typeface="Quattrocento Sans"/>
                <a:sym typeface="Quattrocento Sans"/>
              </a:rPr>
              <a:t>La calidad percibida. 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chemeClr val="dk1"/>
              </a:buClr>
              <a:buSzPts val="2000"/>
              <a:buFont typeface="Noto Sans Symbols"/>
              <a:buNone/>
            </a:pPr>
            <a:r>
              <a:rPr b="0" i="0" lang="es-ES" sz="2000" u="none" cap="none" strike="noStrike">
                <a:solidFill>
                  <a:schemeClr val="dk1"/>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chemeClr val="dk1"/>
              </a:buClr>
              <a:buSzPts val="2000"/>
              <a:buFont typeface="Arial"/>
              <a:buChar char="•"/>
            </a:pPr>
            <a:r>
              <a:rPr b="1" i="1" lang="es-ES" sz="2000" u="none" cap="none" strike="noStrike">
                <a:solidFill>
                  <a:schemeClr val="dk1"/>
                </a:solidFill>
                <a:latin typeface="Quattrocento Sans"/>
                <a:ea typeface="Quattrocento Sans"/>
                <a:cs typeface="Quattrocento Sans"/>
                <a:sym typeface="Quattrocento Sans"/>
              </a:rPr>
              <a:t>Una vía directa</a:t>
            </a:r>
            <a:r>
              <a:rPr b="0" i="0" lang="es-ES" sz="2000" u="none" cap="none" strike="noStrike">
                <a:solidFill>
                  <a:schemeClr val="dk1"/>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chemeClr val="dk1"/>
              </a:buClr>
              <a:buSzPts val="2000"/>
              <a:buFont typeface="Arial"/>
              <a:buChar char="•"/>
            </a:pPr>
            <a:r>
              <a:rPr b="1" i="1" lang="es-ES" sz="2000" u="none" cap="none" strike="noStrike">
                <a:solidFill>
                  <a:schemeClr val="dk1"/>
                </a:solidFill>
                <a:latin typeface="Quattrocento Sans"/>
                <a:ea typeface="Quattrocento Sans"/>
                <a:cs typeface="Quattrocento Sans"/>
                <a:sym typeface="Quattrocento Sans"/>
              </a:rPr>
              <a:t>Una vía indirecta </a:t>
            </a:r>
            <a:r>
              <a:rPr b="0" i="0" lang="es-ES" sz="2000" u="none" cap="none" strike="noStrike">
                <a:solidFill>
                  <a:schemeClr val="dk1"/>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17" name="Google Shape;417;p47"/>
          <p:cNvSpPr txBox="1"/>
          <p:nvPr/>
        </p:nvSpPr>
        <p:spPr>
          <a:xfrm>
            <a:off x="550590" y="261442"/>
            <a:ext cx="5760640"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18" name="Google Shape;418;p47"/>
          <p:cNvGrpSpPr/>
          <p:nvPr/>
        </p:nvGrpSpPr>
        <p:grpSpPr>
          <a:xfrm>
            <a:off x="7952959" y="2916393"/>
            <a:ext cx="1214165" cy="1418625"/>
            <a:chOff x="2523051" y="1713478"/>
            <a:chExt cx="1425515" cy="1647736"/>
          </a:xfrm>
        </p:grpSpPr>
        <p:sp>
          <p:nvSpPr>
            <p:cNvPr id="419" name="Google Shape;419;p47"/>
            <p:cNvSpPr txBox="1"/>
            <p:nvPr/>
          </p:nvSpPr>
          <p:spPr>
            <a:xfrm>
              <a:off x="2523051" y="2610673"/>
              <a:ext cx="1425515" cy="7505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7"/>
            <p:cNvPicPr preferRelativeResize="0"/>
            <p:nvPr/>
          </p:nvPicPr>
          <p:blipFill rotWithShape="1">
            <a:blip r:embed="rId3">
              <a:alphaModFix/>
            </a:blip>
            <a:srcRect b="0" l="0" r="0" t="0"/>
            <a:stretch/>
          </p:blipFill>
          <p:spPr>
            <a:xfrm>
              <a:off x="2865046" y="1713478"/>
              <a:ext cx="838838" cy="838838"/>
            </a:xfrm>
            <a:prstGeom prst="rect">
              <a:avLst/>
            </a:prstGeom>
            <a:noFill/>
            <a:ln>
              <a:noFill/>
            </a:ln>
          </p:spPr>
        </p:pic>
      </p:grpSp>
      <p:grpSp>
        <p:nvGrpSpPr>
          <p:cNvPr id="421" name="Google Shape;421;p47"/>
          <p:cNvGrpSpPr/>
          <p:nvPr/>
        </p:nvGrpSpPr>
        <p:grpSpPr>
          <a:xfrm>
            <a:off x="7898258" y="1094728"/>
            <a:ext cx="1126022" cy="1384836"/>
            <a:chOff x="7898258" y="1094728"/>
            <a:chExt cx="1126022" cy="1384836"/>
          </a:xfrm>
        </p:grpSpPr>
        <p:sp>
          <p:nvSpPr>
            <p:cNvPr id="422" name="Google Shape;422;p47"/>
            <p:cNvSpPr txBox="1"/>
            <p:nvPr/>
          </p:nvSpPr>
          <p:spPr>
            <a:xfrm>
              <a:off x="7898258" y="1833383"/>
              <a:ext cx="1126022" cy="6461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Cantidad de comida por plato</a:t>
              </a:r>
              <a:endParaRPr/>
            </a:p>
          </p:txBody>
        </p:sp>
        <p:pic>
          <p:nvPicPr>
            <p:cNvPr id="423" name="Google Shape;423;p47"/>
            <p:cNvPicPr preferRelativeResize="0"/>
            <p:nvPr/>
          </p:nvPicPr>
          <p:blipFill rotWithShape="1">
            <a:blip r:embed="rId4">
              <a:alphaModFix/>
            </a:blip>
            <a:srcRect b="0" l="0" r="0" t="7918"/>
            <a:stretch/>
          </p:blipFill>
          <p:spPr>
            <a:xfrm>
              <a:off x="8073143" y="1094728"/>
              <a:ext cx="802171" cy="738654"/>
            </a:xfrm>
            <a:prstGeom prst="rect">
              <a:avLst/>
            </a:prstGeom>
            <a:noFill/>
            <a:ln>
              <a:noFill/>
            </a:ln>
          </p:spPr>
        </p:pic>
      </p:grpSp>
      <p:grpSp>
        <p:nvGrpSpPr>
          <p:cNvPr id="424" name="Google Shape;424;p47"/>
          <p:cNvGrpSpPr/>
          <p:nvPr/>
        </p:nvGrpSpPr>
        <p:grpSpPr>
          <a:xfrm>
            <a:off x="9251433" y="1197269"/>
            <a:ext cx="1344119" cy="996848"/>
            <a:chOff x="9251433" y="1197269"/>
            <a:chExt cx="1344119" cy="996848"/>
          </a:xfrm>
        </p:grpSpPr>
        <p:sp>
          <p:nvSpPr>
            <p:cNvPr id="425" name="Google Shape;425;p47"/>
            <p:cNvSpPr txBox="1"/>
            <p:nvPr/>
          </p:nvSpPr>
          <p:spPr>
            <a:xfrm>
              <a:off x="9251433" y="1917182"/>
              <a:ext cx="1344119"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Sabor</a:t>
              </a:r>
              <a:endParaRPr/>
            </a:p>
          </p:txBody>
        </p:sp>
        <p:pic>
          <p:nvPicPr>
            <p:cNvPr id="426" name="Google Shape;426;p47"/>
            <p:cNvPicPr preferRelativeResize="0"/>
            <p:nvPr/>
          </p:nvPicPr>
          <p:blipFill rotWithShape="1">
            <a:blip r:embed="rId5">
              <a:alphaModFix/>
            </a:blip>
            <a:srcRect b="0" l="0" r="0" t="0"/>
            <a:stretch/>
          </p:blipFill>
          <p:spPr>
            <a:xfrm>
              <a:off x="9495538" y="1197269"/>
              <a:ext cx="803568" cy="646181"/>
            </a:xfrm>
            <a:prstGeom prst="rect">
              <a:avLst/>
            </a:prstGeom>
            <a:noFill/>
            <a:ln>
              <a:noFill/>
            </a:ln>
          </p:spPr>
        </p:pic>
      </p:grpSp>
      <p:grpSp>
        <p:nvGrpSpPr>
          <p:cNvPr id="427" name="Google Shape;427;p47"/>
          <p:cNvGrpSpPr/>
          <p:nvPr/>
        </p:nvGrpSpPr>
        <p:grpSpPr>
          <a:xfrm>
            <a:off x="10595551" y="1094950"/>
            <a:ext cx="1357008" cy="1099167"/>
            <a:chOff x="10595551" y="1094950"/>
            <a:chExt cx="1357008" cy="1099167"/>
          </a:xfrm>
        </p:grpSpPr>
        <p:sp>
          <p:nvSpPr>
            <p:cNvPr id="428" name="Google Shape;428;p47"/>
            <p:cNvSpPr txBox="1"/>
            <p:nvPr/>
          </p:nvSpPr>
          <p:spPr>
            <a:xfrm>
              <a:off x="10595551" y="1917182"/>
              <a:ext cx="1357008"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Temperatura</a:t>
              </a:r>
              <a:endParaRPr b="1" sz="1600">
                <a:solidFill>
                  <a:srgbClr val="0070C0"/>
                </a:solidFill>
                <a:latin typeface="Quattrocento Sans"/>
                <a:ea typeface="Quattrocento Sans"/>
                <a:cs typeface="Quattrocento Sans"/>
                <a:sym typeface="Quattrocento Sans"/>
              </a:endParaRPr>
            </a:p>
          </p:txBody>
        </p:sp>
        <p:pic>
          <p:nvPicPr>
            <p:cNvPr id="429" name="Google Shape;429;p47"/>
            <p:cNvPicPr preferRelativeResize="0"/>
            <p:nvPr/>
          </p:nvPicPr>
          <p:blipFill rotWithShape="1">
            <a:blip r:embed="rId6">
              <a:alphaModFix/>
            </a:blip>
            <a:srcRect b="0" l="0" r="0" t="0"/>
            <a:stretch/>
          </p:blipFill>
          <p:spPr>
            <a:xfrm>
              <a:off x="10826112" y="1094950"/>
              <a:ext cx="769342" cy="738565"/>
            </a:xfrm>
            <a:prstGeom prst="rect">
              <a:avLst/>
            </a:prstGeom>
            <a:noFill/>
            <a:ln>
              <a:noFill/>
            </a:ln>
          </p:spPr>
        </p:pic>
      </p:grpSp>
      <p:grpSp>
        <p:nvGrpSpPr>
          <p:cNvPr id="430" name="Google Shape;430;p47"/>
          <p:cNvGrpSpPr/>
          <p:nvPr/>
        </p:nvGrpSpPr>
        <p:grpSpPr>
          <a:xfrm>
            <a:off x="10666974" y="2916393"/>
            <a:ext cx="1330812" cy="1262131"/>
            <a:chOff x="10666974" y="2916393"/>
            <a:chExt cx="1330812" cy="1262131"/>
          </a:xfrm>
        </p:grpSpPr>
        <p:sp>
          <p:nvSpPr>
            <p:cNvPr id="431" name="Google Shape;431;p47"/>
            <p:cNvSpPr txBox="1"/>
            <p:nvPr/>
          </p:nvSpPr>
          <p:spPr>
            <a:xfrm>
              <a:off x="10666974" y="3716966"/>
              <a:ext cx="1330812"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Profesionalidad del personal</a:t>
              </a:r>
              <a:endParaRPr/>
            </a:p>
          </p:txBody>
        </p:sp>
        <p:pic>
          <p:nvPicPr>
            <p:cNvPr id="432" name="Google Shape;432;p47"/>
            <p:cNvPicPr preferRelativeResize="0"/>
            <p:nvPr/>
          </p:nvPicPr>
          <p:blipFill rotWithShape="1">
            <a:blip r:embed="rId7">
              <a:alphaModFix/>
            </a:blip>
            <a:srcRect b="0" l="0" r="0" t="0"/>
            <a:stretch/>
          </p:blipFill>
          <p:spPr>
            <a:xfrm>
              <a:off x="11039854" y="2916393"/>
              <a:ext cx="647550" cy="647550"/>
            </a:xfrm>
            <a:prstGeom prst="rect">
              <a:avLst/>
            </a:prstGeom>
            <a:noFill/>
            <a:ln>
              <a:noFill/>
            </a:ln>
          </p:spPr>
        </p:pic>
      </p:grpSp>
      <p:grpSp>
        <p:nvGrpSpPr>
          <p:cNvPr id="433" name="Google Shape;433;p47"/>
          <p:cNvGrpSpPr/>
          <p:nvPr/>
        </p:nvGrpSpPr>
        <p:grpSpPr>
          <a:xfrm>
            <a:off x="7741939" y="4674100"/>
            <a:ext cx="1425185" cy="1070026"/>
            <a:chOff x="7741939" y="4674100"/>
            <a:chExt cx="1425185" cy="1070026"/>
          </a:xfrm>
        </p:grpSpPr>
        <p:sp>
          <p:nvSpPr>
            <p:cNvPr id="434" name="Google Shape;434;p47"/>
            <p:cNvSpPr txBox="1"/>
            <p:nvPr/>
          </p:nvSpPr>
          <p:spPr>
            <a:xfrm>
              <a:off x="7741939" y="5467191"/>
              <a:ext cx="1425185"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Confort ambiental</a:t>
              </a:r>
              <a:endParaRPr/>
            </a:p>
          </p:txBody>
        </p:sp>
        <p:pic>
          <p:nvPicPr>
            <p:cNvPr id="435" name="Google Shape;435;p47"/>
            <p:cNvPicPr preferRelativeResize="0"/>
            <p:nvPr/>
          </p:nvPicPr>
          <p:blipFill rotWithShape="1">
            <a:blip r:embed="rId8">
              <a:alphaModFix/>
            </a:blip>
            <a:srcRect b="0" l="0" r="0" t="0"/>
            <a:stretch/>
          </p:blipFill>
          <p:spPr>
            <a:xfrm>
              <a:off x="8096427" y="4674100"/>
              <a:ext cx="716207" cy="728211"/>
            </a:xfrm>
            <a:prstGeom prst="rect">
              <a:avLst/>
            </a:prstGeom>
            <a:noFill/>
            <a:ln>
              <a:noFill/>
            </a:ln>
          </p:spPr>
        </p:pic>
      </p:grpSp>
      <p:grpSp>
        <p:nvGrpSpPr>
          <p:cNvPr id="436" name="Google Shape;436;p47"/>
          <p:cNvGrpSpPr/>
          <p:nvPr/>
        </p:nvGrpSpPr>
        <p:grpSpPr>
          <a:xfrm>
            <a:off x="9238545" y="4646567"/>
            <a:ext cx="1571272" cy="1198946"/>
            <a:chOff x="9238545" y="4646567"/>
            <a:chExt cx="1571272" cy="1198946"/>
          </a:xfrm>
        </p:grpSpPr>
        <p:sp>
          <p:nvSpPr>
            <p:cNvPr id="437" name="Google Shape;437;p47"/>
            <p:cNvSpPr txBox="1"/>
            <p:nvPr/>
          </p:nvSpPr>
          <p:spPr>
            <a:xfrm>
              <a:off x="9238545" y="5383955"/>
              <a:ext cx="1571272"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Temperatura ambiental.</a:t>
              </a:r>
              <a:endParaRPr/>
            </a:p>
          </p:txBody>
        </p:sp>
        <p:pic>
          <p:nvPicPr>
            <p:cNvPr id="438" name="Google Shape;438;p47"/>
            <p:cNvPicPr preferRelativeResize="0"/>
            <p:nvPr/>
          </p:nvPicPr>
          <p:blipFill rotWithShape="1">
            <a:blip r:embed="rId9">
              <a:alphaModFix/>
            </a:blip>
            <a:srcRect b="0" l="0" r="0" t="0"/>
            <a:stretch/>
          </p:blipFill>
          <p:spPr>
            <a:xfrm>
              <a:off x="9614733" y="4646567"/>
              <a:ext cx="716207" cy="709855"/>
            </a:xfrm>
            <a:prstGeom prst="rect">
              <a:avLst/>
            </a:prstGeom>
            <a:noFill/>
            <a:ln>
              <a:noFill/>
            </a:ln>
          </p:spPr>
        </p:pic>
      </p:grpSp>
      <p:grpSp>
        <p:nvGrpSpPr>
          <p:cNvPr id="439" name="Google Shape;439;p47"/>
          <p:cNvGrpSpPr/>
          <p:nvPr/>
        </p:nvGrpSpPr>
        <p:grpSpPr>
          <a:xfrm>
            <a:off x="10666975" y="4580862"/>
            <a:ext cx="1285585" cy="1295844"/>
            <a:chOff x="10666975" y="4580862"/>
            <a:chExt cx="1285585" cy="1295844"/>
          </a:xfrm>
        </p:grpSpPr>
        <p:sp>
          <p:nvSpPr>
            <p:cNvPr id="440" name="Google Shape;440;p47"/>
            <p:cNvSpPr txBox="1"/>
            <p:nvPr/>
          </p:nvSpPr>
          <p:spPr>
            <a:xfrm>
              <a:off x="10666975" y="5415148"/>
              <a:ext cx="1285585"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Comodidad del mobiliario</a:t>
              </a:r>
              <a:endParaRPr/>
            </a:p>
          </p:txBody>
        </p:sp>
        <p:pic>
          <p:nvPicPr>
            <p:cNvPr id="441" name="Google Shape;441;p47"/>
            <p:cNvPicPr preferRelativeResize="0"/>
            <p:nvPr/>
          </p:nvPicPr>
          <p:blipFill rotWithShape="1">
            <a:blip r:embed="rId10">
              <a:alphaModFix/>
            </a:blip>
            <a:srcRect b="0" l="0" r="0" t="0"/>
            <a:stretch/>
          </p:blipFill>
          <p:spPr>
            <a:xfrm>
              <a:off x="10971196" y="4580862"/>
              <a:ext cx="716207" cy="801502"/>
            </a:xfrm>
            <a:prstGeom prst="rect">
              <a:avLst/>
            </a:prstGeom>
            <a:noFill/>
            <a:ln>
              <a:noFill/>
            </a:ln>
          </p:spPr>
        </p:pic>
      </p:grpSp>
      <p:sp>
        <p:nvSpPr>
          <p:cNvPr id="442" name="Google Shape;442;p47"/>
          <p:cNvSpPr/>
          <p:nvPr/>
        </p:nvSpPr>
        <p:spPr>
          <a:xfrm>
            <a:off x="9495538" y="2857628"/>
            <a:ext cx="1028593" cy="1328904"/>
          </a:xfrm>
          <a:prstGeom prst="rect">
            <a:avLst/>
          </a:prstGeom>
          <a:no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grpSp>
        <p:nvGrpSpPr>
          <p:cNvPr id="443" name="Google Shape;443;p47"/>
          <p:cNvGrpSpPr/>
          <p:nvPr/>
        </p:nvGrpSpPr>
        <p:grpSpPr>
          <a:xfrm>
            <a:off x="9309966" y="2857629"/>
            <a:ext cx="1428429" cy="1277658"/>
            <a:chOff x="9309966" y="2857629"/>
            <a:chExt cx="1428429" cy="1277658"/>
          </a:xfrm>
        </p:grpSpPr>
        <p:sp>
          <p:nvSpPr>
            <p:cNvPr id="444" name="Google Shape;444;p47"/>
            <p:cNvSpPr txBox="1"/>
            <p:nvPr/>
          </p:nvSpPr>
          <p:spPr>
            <a:xfrm>
              <a:off x="9309966" y="3673729"/>
              <a:ext cx="1428429"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Disposición y rapidez</a:t>
              </a:r>
              <a:endParaRPr/>
            </a:p>
          </p:txBody>
        </p:sp>
        <p:pic>
          <p:nvPicPr>
            <p:cNvPr id="445" name="Google Shape;445;p47"/>
            <p:cNvPicPr preferRelativeResize="0"/>
            <p:nvPr/>
          </p:nvPicPr>
          <p:blipFill rotWithShape="1">
            <a:blip r:embed="rId11">
              <a:alphaModFix/>
            </a:blip>
            <a:srcRect b="0" l="0" r="0" t="0"/>
            <a:stretch/>
          </p:blipFill>
          <p:spPr>
            <a:xfrm>
              <a:off x="9639739" y="2857629"/>
              <a:ext cx="714471" cy="72821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50" name="Shape 450"/>
        <p:cNvGrpSpPr/>
        <p:nvPr/>
      </p:nvGrpSpPr>
      <p:grpSpPr>
        <a:xfrm>
          <a:off x="0" y="0"/>
          <a:ext cx="0" cy="0"/>
          <a:chOff x="0" y="0"/>
          <a:chExt cx="0" cy="0"/>
        </a:xfrm>
      </p:grpSpPr>
      <p:sp>
        <p:nvSpPr>
          <p:cNvPr id="451" name="Google Shape;451;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Cantidad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a:t>
            </a:r>
            <a:endParaRPr/>
          </a:p>
        </p:txBody>
      </p:sp>
      <p:sp>
        <p:nvSpPr>
          <p:cNvPr id="452" name="Google Shape;45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a:t>
            </a:r>
            <a:r>
              <a:rPr b="1" lang="es-ES" sz="3200">
                <a:solidFill>
                  <a:srgbClr val="2A79FF"/>
                </a:solidFill>
                <a:latin typeface="Quattrocento Sans"/>
                <a:ea typeface="Quattrocento Sans"/>
                <a:cs typeface="Quattrocento Sans"/>
                <a:sym typeface="Quattrocento Sans"/>
              </a:rPr>
              <a:t> </a:t>
            </a:r>
            <a:r>
              <a:rPr b="1" lang="es-ES" sz="3200">
                <a:solidFill>
                  <a:srgbClr val="003794"/>
                </a:solidFill>
                <a:latin typeface="Quattrocento Sans"/>
                <a:ea typeface="Quattrocento Sans"/>
                <a:cs typeface="Quattrocento Sans"/>
                <a:sym typeface="Quattrocento Sans"/>
              </a:rPr>
              <a:t>percibida</a:t>
            </a:r>
            <a:r>
              <a:rPr b="1" lang="es-ES" sz="3200">
                <a:solidFill>
                  <a:srgbClr val="2A79FF"/>
                </a:solidFill>
                <a:latin typeface="Quattrocento Sans"/>
                <a:ea typeface="Quattrocento Sans"/>
                <a:cs typeface="Quattrocento Sans"/>
                <a:sym typeface="Quattrocento Sans"/>
              </a:rPr>
              <a:t> </a:t>
            </a:r>
            <a:r>
              <a:rPr b="1" lang="es-ES" sz="3200">
                <a:solidFill>
                  <a:srgbClr val="003794"/>
                </a:solidFill>
                <a:latin typeface="Quattrocento Sans"/>
                <a:ea typeface="Quattrocento Sans"/>
                <a:cs typeface="Quattrocento Sans"/>
                <a:sym typeface="Quattrocento Sans"/>
              </a:rPr>
              <a:t>🡪 PRODUCTO</a:t>
            </a:r>
            <a:endParaRPr/>
          </a:p>
        </p:txBody>
      </p:sp>
      <p:sp>
        <p:nvSpPr>
          <p:cNvPr id="453" name="Google Shape;453;p48"/>
          <p:cNvSpPr txBox="1"/>
          <p:nvPr/>
        </p:nvSpPr>
        <p:spPr>
          <a:xfrm>
            <a:off x="5807174" y="2781722"/>
            <a:ext cx="170162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Sabor</a:t>
            </a:r>
            <a:endParaRPr/>
          </a:p>
        </p:txBody>
      </p:sp>
      <p:sp>
        <p:nvSpPr>
          <p:cNvPr id="454" name="Google Shape;454;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55" name="Google Shape;455;p48"/>
          <p:cNvSpPr txBox="1"/>
          <p:nvPr/>
        </p:nvSpPr>
        <p:spPr>
          <a:xfrm>
            <a:off x="46534" y="5290243"/>
            <a:ext cx="147664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Temperatura</a:t>
            </a:r>
            <a:endParaRPr/>
          </a:p>
        </p:txBody>
      </p:sp>
      <p:sp>
        <p:nvSpPr>
          <p:cNvPr id="456" name="Google Shape;456;p48"/>
          <p:cNvSpPr txBox="1"/>
          <p:nvPr/>
        </p:nvSpPr>
        <p:spPr>
          <a:xfrm>
            <a:off x="5905754" y="5184474"/>
            <a:ext cx="1463472" cy="584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Grado de Cocción</a:t>
            </a:r>
            <a:endParaRPr/>
          </a:p>
        </p:txBody>
      </p:sp>
      <p:pic>
        <p:nvPicPr>
          <p:cNvPr id="457" name="Google Shape;457;p48"/>
          <p:cNvPicPr preferRelativeResize="0"/>
          <p:nvPr/>
        </p:nvPicPr>
        <p:blipFill rotWithShape="1">
          <a:blip r:embed="rId3">
            <a:alphaModFix/>
          </a:blip>
          <a:srcRect b="0" l="0" r="0" t="0"/>
          <a:stretch/>
        </p:blipFill>
        <p:spPr>
          <a:xfrm>
            <a:off x="190550" y="1773610"/>
            <a:ext cx="965309" cy="962453"/>
          </a:xfrm>
          <a:prstGeom prst="rect">
            <a:avLst/>
          </a:prstGeom>
          <a:noFill/>
          <a:ln>
            <a:noFill/>
          </a:ln>
        </p:spPr>
      </p:pic>
      <p:pic>
        <p:nvPicPr>
          <p:cNvPr id="458" name="Google Shape;458;p48"/>
          <p:cNvPicPr preferRelativeResize="0"/>
          <p:nvPr/>
        </p:nvPicPr>
        <p:blipFill rotWithShape="1">
          <a:blip r:embed="rId4">
            <a:alphaModFix/>
          </a:blip>
          <a:srcRect b="0" l="0" r="0" t="0"/>
          <a:stretch/>
        </p:blipFill>
        <p:spPr>
          <a:xfrm>
            <a:off x="6095206" y="4365898"/>
            <a:ext cx="936209" cy="936209"/>
          </a:xfrm>
          <a:prstGeom prst="rect">
            <a:avLst/>
          </a:prstGeom>
          <a:noFill/>
          <a:ln>
            <a:noFill/>
          </a:ln>
        </p:spPr>
      </p:pic>
      <p:pic>
        <p:nvPicPr>
          <p:cNvPr id="459" name="Google Shape;459;p48"/>
          <p:cNvPicPr preferRelativeResize="0"/>
          <p:nvPr/>
        </p:nvPicPr>
        <p:blipFill rotWithShape="1">
          <a:blip r:embed="rId5">
            <a:alphaModFix/>
          </a:blip>
          <a:srcRect b="19569" l="13453" r="15534" t="1"/>
          <a:stretch/>
        </p:blipFill>
        <p:spPr>
          <a:xfrm>
            <a:off x="6167214" y="1989634"/>
            <a:ext cx="840000" cy="757843"/>
          </a:xfrm>
          <a:prstGeom prst="rect">
            <a:avLst/>
          </a:prstGeom>
          <a:noFill/>
          <a:ln>
            <a:noFill/>
          </a:ln>
        </p:spPr>
      </p:pic>
      <p:pic>
        <p:nvPicPr>
          <p:cNvPr id="460" name="Google Shape;460;p48"/>
          <p:cNvPicPr preferRelativeResize="0"/>
          <p:nvPr/>
        </p:nvPicPr>
        <p:blipFill rotWithShape="1">
          <a:blip r:embed="rId6">
            <a:alphaModFix/>
          </a:blip>
          <a:srcRect b="0" l="0" r="0" t="0"/>
          <a:stretch/>
        </p:blipFill>
        <p:spPr>
          <a:xfrm>
            <a:off x="262558" y="4437906"/>
            <a:ext cx="970566" cy="970566"/>
          </a:xfrm>
          <a:prstGeom prst="rect">
            <a:avLst/>
          </a:prstGeom>
          <a:noFill/>
          <a:ln>
            <a:noFill/>
          </a:ln>
        </p:spPr>
      </p:pic>
      <p:sp>
        <p:nvSpPr>
          <p:cNvPr id="461" name="Google Shape;461;p48"/>
          <p:cNvSpPr txBox="1"/>
          <p:nvPr/>
        </p:nvSpPr>
        <p:spPr>
          <a:xfrm>
            <a:off x="97767" y="66910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462" name="Google Shape;462;p48"/>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463" name="Google Shape;463;p48" title="Gráfico"/>
          <p:cNvPicPr preferRelativeResize="0"/>
          <p:nvPr/>
        </p:nvPicPr>
        <p:blipFill>
          <a:blip r:embed="rId7">
            <a:alphaModFix/>
          </a:blip>
          <a:stretch>
            <a:fillRect/>
          </a:stretch>
        </p:blipFill>
        <p:spPr>
          <a:xfrm>
            <a:off x="7627300" y="1072550"/>
            <a:ext cx="3656976" cy="2261238"/>
          </a:xfrm>
          <a:prstGeom prst="rect">
            <a:avLst/>
          </a:prstGeom>
          <a:noFill/>
          <a:ln>
            <a:noFill/>
          </a:ln>
        </p:spPr>
      </p:pic>
      <p:pic>
        <p:nvPicPr>
          <p:cNvPr id="464" name="Google Shape;464;p48" title="Gráfico"/>
          <p:cNvPicPr preferRelativeResize="0"/>
          <p:nvPr/>
        </p:nvPicPr>
        <p:blipFill>
          <a:blip r:embed="rId8">
            <a:alphaModFix/>
          </a:blip>
          <a:stretch>
            <a:fillRect/>
          </a:stretch>
        </p:blipFill>
        <p:spPr>
          <a:xfrm>
            <a:off x="7627300" y="3703393"/>
            <a:ext cx="3656976" cy="2261210"/>
          </a:xfrm>
          <a:prstGeom prst="rect">
            <a:avLst/>
          </a:prstGeom>
          <a:noFill/>
          <a:ln>
            <a:noFill/>
          </a:ln>
        </p:spPr>
      </p:pic>
      <p:pic>
        <p:nvPicPr>
          <p:cNvPr id="465" name="Google Shape;465;p48" title="Gráfico"/>
          <p:cNvPicPr preferRelativeResize="0"/>
          <p:nvPr/>
        </p:nvPicPr>
        <p:blipFill>
          <a:blip r:embed="rId9">
            <a:alphaModFix/>
          </a:blip>
          <a:stretch>
            <a:fillRect/>
          </a:stretch>
        </p:blipFill>
        <p:spPr>
          <a:xfrm>
            <a:off x="1536574" y="3725150"/>
            <a:ext cx="3870599" cy="2396078"/>
          </a:xfrm>
          <a:prstGeom prst="rect">
            <a:avLst/>
          </a:prstGeom>
          <a:noFill/>
          <a:ln>
            <a:noFill/>
          </a:ln>
        </p:spPr>
      </p:pic>
      <p:pic>
        <p:nvPicPr>
          <p:cNvPr id="466" name="Google Shape;466;p48" title="Gráfico"/>
          <p:cNvPicPr preferRelativeResize="0"/>
          <p:nvPr/>
        </p:nvPicPr>
        <p:blipFill>
          <a:blip r:embed="rId10">
            <a:alphaModFix/>
          </a:blip>
          <a:stretch>
            <a:fillRect/>
          </a:stretch>
        </p:blipFill>
        <p:spPr>
          <a:xfrm>
            <a:off x="1567075" y="1114900"/>
            <a:ext cx="3809601" cy="23449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